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64"/>
  </p:notesMasterIdLst>
  <p:handoutMasterIdLst>
    <p:handoutMasterId r:id="rId65"/>
  </p:handoutMasterIdLst>
  <p:sldIdLst>
    <p:sldId id="256" r:id="rId3"/>
    <p:sldId id="257" r:id="rId4"/>
    <p:sldId id="304" r:id="rId5"/>
    <p:sldId id="312" r:id="rId6"/>
    <p:sldId id="308" r:id="rId7"/>
    <p:sldId id="310" r:id="rId8"/>
    <p:sldId id="316" r:id="rId9"/>
    <p:sldId id="331" r:id="rId10"/>
    <p:sldId id="275" r:id="rId11"/>
    <p:sldId id="330" r:id="rId12"/>
    <p:sldId id="282" r:id="rId13"/>
    <p:sldId id="315" r:id="rId14"/>
    <p:sldId id="262" r:id="rId15"/>
    <p:sldId id="263" r:id="rId16"/>
    <p:sldId id="311" r:id="rId17"/>
    <p:sldId id="322" r:id="rId18"/>
    <p:sldId id="264" r:id="rId19"/>
    <p:sldId id="321" r:id="rId20"/>
    <p:sldId id="260" r:id="rId21"/>
    <p:sldId id="303" r:id="rId22"/>
    <p:sldId id="301" r:id="rId23"/>
    <p:sldId id="332" r:id="rId24"/>
    <p:sldId id="333" r:id="rId25"/>
    <p:sldId id="334" r:id="rId26"/>
    <p:sldId id="335" r:id="rId27"/>
    <p:sldId id="336" r:id="rId28"/>
    <p:sldId id="337" r:id="rId29"/>
    <p:sldId id="338" r:id="rId30"/>
    <p:sldId id="324" r:id="rId31"/>
    <p:sldId id="313" r:id="rId32"/>
    <p:sldId id="314" r:id="rId33"/>
    <p:sldId id="319" r:id="rId34"/>
    <p:sldId id="318" r:id="rId35"/>
    <p:sldId id="340" r:id="rId36"/>
    <p:sldId id="325" r:id="rId37"/>
    <p:sldId id="300" r:id="rId38"/>
    <p:sldId id="341" r:id="rId39"/>
    <p:sldId id="343" r:id="rId40"/>
    <p:sldId id="342" r:id="rId41"/>
    <p:sldId id="345" r:id="rId42"/>
    <p:sldId id="307" r:id="rId43"/>
    <p:sldId id="293" r:id="rId44"/>
    <p:sldId id="356" r:id="rId45"/>
    <p:sldId id="357" r:id="rId46"/>
    <p:sldId id="292" r:id="rId47"/>
    <p:sldId id="348" r:id="rId48"/>
    <p:sldId id="349" r:id="rId49"/>
    <p:sldId id="350" r:id="rId50"/>
    <p:sldId id="352" r:id="rId51"/>
    <p:sldId id="353" r:id="rId52"/>
    <p:sldId id="354" r:id="rId53"/>
    <p:sldId id="355" r:id="rId54"/>
    <p:sldId id="344" r:id="rId55"/>
    <p:sldId id="346" r:id="rId56"/>
    <p:sldId id="347" r:id="rId57"/>
    <p:sldId id="327" r:id="rId58"/>
    <p:sldId id="328" r:id="rId59"/>
    <p:sldId id="306" r:id="rId60"/>
    <p:sldId id="302" r:id="rId61"/>
    <p:sldId id="329" r:id="rId62"/>
    <p:sldId id="317"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160" autoAdjust="0"/>
  </p:normalViewPr>
  <p:slideViewPr>
    <p:cSldViewPr snapToGrid="0">
      <p:cViewPr>
        <p:scale>
          <a:sx n="66" d="100"/>
          <a:sy n="66" d="100"/>
        </p:scale>
        <p:origin x="-732" y="-756"/>
      </p:cViewPr>
      <p:guideLst>
        <p:guide orient="horz" pos="2160"/>
        <p:guide pos="2880"/>
      </p:guideLst>
    </p:cSldViewPr>
  </p:slideViewPr>
  <p:notesTextViewPr>
    <p:cViewPr>
      <p:scale>
        <a:sx n="1" d="1"/>
        <a:sy n="1" d="1"/>
      </p:scale>
      <p:origin x="0" y="0"/>
    </p:cViewPr>
  </p:notesTextViewPr>
  <p:sorterViewPr>
    <p:cViewPr>
      <p:scale>
        <a:sx n="100" d="100"/>
        <a:sy n="100" d="100"/>
      </p:scale>
      <p:origin x="0" y="60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A502BA-53CD-4E82-A41B-D3591949F339}" type="datetimeFigureOut">
              <a:rPr lang="en-US" smtClean="0"/>
              <a:pPr/>
              <a:t>7/25/2014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817A52-6832-497C-AFB5-24109E69E46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0ECE57-E136-48D5-B664-C821AC0AA689}" type="datetimeFigureOut">
              <a:rPr lang="en-US" smtClean="0"/>
              <a:pPr/>
              <a:t>7/25/2014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EC77F-40CA-4CA0-8DDE-DB4B118B8AEE}" type="slidenum">
              <a:rPr lang="en-US" smtClean="0"/>
              <a:pPr/>
              <a:t>‹#›</a:t>
            </a:fld>
            <a:endParaRPr lang="en-US"/>
          </a:p>
        </p:txBody>
      </p:sp>
    </p:spTree>
    <p:extLst>
      <p:ext uri="{BB962C8B-B14F-4D97-AF65-F5344CB8AC3E}">
        <p14:creationId xmlns:p14="http://schemas.microsoft.com/office/powerpoint/2010/main" xmlns="" val="1098503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1</a:t>
            </a:fld>
            <a:endParaRPr lang="en-US"/>
          </a:p>
        </p:txBody>
      </p:sp>
    </p:spTree>
    <p:extLst>
      <p:ext uri="{BB962C8B-B14F-4D97-AF65-F5344CB8AC3E}">
        <p14:creationId xmlns:p14="http://schemas.microsoft.com/office/powerpoint/2010/main" xmlns="" val="1522447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5</a:t>
            </a:fld>
            <a:endParaRPr lang="en-US"/>
          </a:p>
        </p:txBody>
      </p:sp>
    </p:spTree>
    <p:extLst>
      <p:ext uri="{BB962C8B-B14F-4D97-AF65-F5344CB8AC3E}">
        <p14:creationId xmlns:p14="http://schemas.microsoft.com/office/powerpoint/2010/main" xmlns="" val="998404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6</a:t>
            </a:fld>
            <a:endParaRPr lang="en-US"/>
          </a:p>
        </p:txBody>
      </p:sp>
    </p:spTree>
    <p:extLst>
      <p:ext uri="{BB962C8B-B14F-4D97-AF65-F5344CB8AC3E}">
        <p14:creationId xmlns:p14="http://schemas.microsoft.com/office/powerpoint/2010/main" xmlns="" val="779549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7</a:t>
            </a:fld>
            <a:endParaRPr lang="en-US"/>
          </a:p>
        </p:txBody>
      </p:sp>
    </p:spTree>
    <p:extLst>
      <p:ext uri="{BB962C8B-B14F-4D97-AF65-F5344CB8AC3E}">
        <p14:creationId xmlns:p14="http://schemas.microsoft.com/office/powerpoint/2010/main" xmlns="" val="1250351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9</a:t>
            </a:fld>
            <a:endParaRPr lang="en-US" dirty="0"/>
          </a:p>
        </p:txBody>
      </p:sp>
    </p:spTree>
    <p:extLst>
      <p:ext uri="{BB962C8B-B14F-4D97-AF65-F5344CB8AC3E}">
        <p14:creationId xmlns:p14="http://schemas.microsoft.com/office/powerpoint/2010/main" xmlns="" val="3962417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11</a:t>
            </a:fld>
            <a:endParaRPr lang="en-US" dirty="0"/>
          </a:p>
        </p:txBody>
      </p:sp>
    </p:spTree>
    <p:extLst>
      <p:ext uri="{BB962C8B-B14F-4D97-AF65-F5344CB8AC3E}">
        <p14:creationId xmlns:p14="http://schemas.microsoft.com/office/powerpoint/2010/main" xmlns="" val="1684678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19</a:t>
            </a:fld>
            <a:endParaRPr lang="en-US"/>
          </a:p>
        </p:txBody>
      </p:sp>
    </p:spTree>
    <p:extLst>
      <p:ext uri="{BB962C8B-B14F-4D97-AF65-F5344CB8AC3E}">
        <p14:creationId xmlns:p14="http://schemas.microsoft.com/office/powerpoint/2010/main" xmlns="" val="3389861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22</a:t>
            </a:fld>
            <a:endParaRPr lang="en-US" dirty="0"/>
          </a:p>
        </p:txBody>
      </p:sp>
    </p:spTree>
    <p:extLst>
      <p:ext uri="{BB962C8B-B14F-4D97-AF65-F5344CB8AC3E}">
        <p14:creationId xmlns:p14="http://schemas.microsoft.com/office/powerpoint/2010/main" xmlns="" val="1664876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23</a:t>
            </a:fld>
            <a:endParaRPr lang="en-US" dirty="0"/>
          </a:p>
        </p:txBody>
      </p:sp>
    </p:spTree>
    <p:extLst>
      <p:ext uri="{BB962C8B-B14F-4D97-AF65-F5344CB8AC3E}">
        <p14:creationId xmlns:p14="http://schemas.microsoft.com/office/powerpoint/2010/main" xmlns="" val="1731955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24</a:t>
            </a:fld>
            <a:endParaRPr lang="en-US" dirty="0"/>
          </a:p>
        </p:txBody>
      </p:sp>
    </p:spTree>
    <p:extLst>
      <p:ext uri="{BB962C8B-B14F-4D97-AF65-F5344CB8AC3E}">
        <p14:creationId xmlns:p14="http://schemas.microsoft.com/office/powerpoint/2010/main" xmlns="" val="698693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25</a:t>
            </a:fld>
            <a:endParaRPr lang="en-US" dirty="0"/>
          </a:p>
        </p:txBody>
      </p:sp>
    </p:spTree>
    <p:extLst>
      <p:ext uri="{BB962C8B-B14F-4D97-AF65-F5344CB8AC3E}">
        <p14:creationId xmlns:p14="http://schemas.microsoft.com/office/powerpoint/2010/main" xmlns="" val="740434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26</a:t>
            </a:fld>
            <a:endParaRPr lang="en-US" dirty="0"/>
          </a:p>
        </p:txBody>
      </p:sp>
    </p:spTree>
    <p:extLst>
      <p:ext uri="{BB962C8B-B14F-4D97-AF65-F5344CB8AC3E}">
        <p14:creationId xmlns:p14="http://schemas.microsoft.com/office/powerpoint/2010/main" xmlns="" val="3812565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27</a:t>
            </a:fld>
            <a:endParaRPr lang="en-US" dirty="0"/>
          </a:p>
        </p:txBody>
      </p:sp>
    </p:spTree>
    <p:extLst>
      <p:ext uri="{BB962C8B-B14F-4D97-AF65-F5344CB8AC3E}">
        <p14:creationId xmlns:p14="http://schemas.microsoft.com/office/powerpoint/2010/main" xmlns="" val="2828584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A7A955-776E-4840-835F-D1A6F1C750FD}" type="slidenum">
              <a:rPr lang="en-US" smtClean="0"/>
              <a:pPr>
                <a:defRPr/>
              </a:pPr>
              <a:t>28</a:t>
            </a:fld>
            <a:endParaRPr lang="en-US" dirty="0"/>
          </a:p>
        </p:txBody>
      </p:sp>
    </p:spTree>
    <p:extLst>
      <p:ext uri="{BB962C8B-B14F-4D97-AF65-F5344CB8AC3E}">
        <p14:creationId xmlns:p14="http://schemas.microsoft.com/office/powerpoint/2010/main" xmlns="" val="1404811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4D63AA9-6B44-4453-8134-141222088075}" type="slidenum">
              <a:rPr lang="en-US" altLang="en-US"/>
              <a:pPr/>
              <a:t>33</a:t>
            </a:fld>
            <a:endParaRPr lang="en-US" altLang="en-US"/>
          </a:p>
        </p:txBody>
      </p:sp>
      <p:sp>
        <p:nvSpPr>
          <p:cNvPr id="56321" name="Rectangle 1"/>
          <p:cNvSpPr txBox="1">
            <a:spLocks noGrp="1" noRot="1" noChangeAspect="1" noChangeArrowheads="1"/>
          </p:cNvSpPr>
          <p:nvPr>
            <p:ph type="sldImg"/>
          </p:nvPr>
        </p:nvSpPr>
        <p:spPr bwMode="auto">
          <a:xfrm>
            <a:off x="1373188" y="763588"/>
            <a:ext cx="5026025" cy="377031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xmlns="" val="785437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36</a:t>
            </a:fld>
            <a:endParaRPr lang="en-US"/>
          </a:p>
        </p:txBody>
      </p:sp>
    </p:spTree>
    <p:extLst>
      <p:ext uri="{BB962C8B-B14F-4D97-AF65-F5344CB8AC3E}">
        <p14:creationId xmlns:p14="http://schemas.microsoft.com/office/powerpoint/2010/main" xmlns="" val="3247090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39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Shape 474"/>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75" name="Shape 475"/>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76" name="Shape 476"/>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77" name="Shape 477"/>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2090824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Shape 474"/>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75" name="Shape 475"/>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76" name="Shape 476"/>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77" name="Shape 477"/>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2090824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66" name="Shape 466"/>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67" name="Shape 467"/>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68" name="Shape 468"/>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191129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66" name="Shape 466"/>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67" name="Shape 467"/>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68" name="Shape 468"/>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191129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66" name="Shape 466"/>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67" name="Shape 467"/>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68" name="Shape 468"/>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191129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66" name="Shape 466"/>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67" name="Shape 467"/>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68" name="Shape 468"/>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191129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p:nvPr/>
        </p:nvSpPr>
        <p:spPr>
          <a:xfrm>
            <a:off x="1118407" y="674673"/>
            <a:ext cx="4473629" cy="3373367"/>
          </a:xfrm>
          <a:prstGeom prst="rect">
            <a:avLst/>
          </a:prstGeom>
          <a:noFill/>
          <a:ln w="9525" cap="rnd">
            <a:solidFill>
              <a:srgbClr val="000000"/>
            </a:solidFill>
            <a:prstDash val="solid"/>
            <a:miter/>
            <a:headEnd type="none" w="med" len="med"/>
            <a:tailEnd type="none" w="med" len="med"/>
          </a:ln>
        </p:spPr>
        <p:txBody>
          <a:bodyPr lIns="89625" tIns="44800" rIns="89625" bIns="44800" anchor="ctr" anchorCtr="0">
            <a:noAutofit/>
          </a:bodyPr>
          <a:lstStyle/>
          <a:p>
            <a:pPr>
              <a:spcBef>
                <a:spcPts val="0"/>
              </a:spcBef>
              <a:buNone/>
            </a:pPr>
            <a:endParaRPr/>
          </a:p>
        </p:txBody>
      </p:sp>
      <p:sp>
        <p:nvSpPr>
          <p:cNvPr id="466" name="Shape 466"/>
          <p:cNvSpPr txBox="1"/>
          <p:nvPr/>
        </p:nvSpPr>
        <p:spPr>
          <a:xfrm>
            <a:off x="671044" y="4272932"/>
            <a:ext cx="5368355" cy="4048040"/>
          </a:xfrm>
          <a:prstGeom prst="rect">
            <a:avLst/>
          </a:prstGeom>
          <a:noFill/>
          <a:ln>
            <a:noFill/>
          </a:ln>
        </p:spPr>
        <p:txBody>
          <a:bodyPr lIns="89625" tIns="44800" rIns="89625" bIns="44800" anchor="ctr" anchorCtr="0">
            <a:noAutofit/>
          </a:bodyPr>
          <a:lstStyle/>
          <a:p>
            <a:pPr>
              <a:spcBef>
                <a:spcPts val="0"/>
              </a:spcBef>
              <a:buNone/>
            </a:pPr>
            <a:endParaRPr/>
          </a:p>
        </p:txBody>
      </p:sp>
      <p:sp>
        <p:nvSpPr>
          <p:cNvPr id="467" name="Shape 467"/>
          <p:cNvSpPr txBox="1">
            <a:spLocks noGrp="1"/>
          </p:cNvSpPr>
          <p:nvPr>
            <p:ph type="body" idx="1"/>
          </p:nvPr>
        </p:nvSpPr>
        <p:spPr>
          <a:xfrm>
            <a:off x="761138" y="4699287"/>
            <a:ext cx="6081339" cy="4449408"/>
          </a:xfrm>
          <a:prstGeom prst="rect">
            <a:avLst/>
          </a:prstGeom>
        </p:spPr>
        <p:txBody>
          <a:bodyPr lIns="89625" tIns="89625" rIns="89625" bIns="89625" anchor="ctr" anchorCtr="0">
            <a:noAutofit/>
          </a:bodyPr>
          <a:lstStyle/>
          <a:p>
            <a:pPr>
              <a:spcBef>
                <a:spcPts val="0"/>
              </a:spcBef>
              <a:buNone/>
            </a:pPr>
            <a:endParaRPr/>
          </a:p>
        </p:txBody>
      </p:sp>
      <p:sp>
        <p:nvSpPr>
          <p:cNvPr id="468" name="Shape 468"/>
          <p:cNvSpPr>
            <a:spLocks noGrp="1" noRot="1" noChangeAspect="1"/>
          </p:cNvSpPr>
          <p:nvPr>
            <p:ph type="sldImg" idx="2"/>
          </p:nvPr>
        </p:nvSpPr>
        <p:spPr>
          <a:xfrm>
            <a:off x="1328738" y="750888"/>
            <a:ext cx="4943475" cy="3708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191129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58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CEC77F-40CA-4CA0-8DDE-DB4B118B8AEE}" type="slidenum">
              <a:rPr lang="en-US" smtClean="0"/>
              <a:pPr/>
              <a:t>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7CC372-CCDC-4E5A-B1A4-F20AA39D73EB}" type="datetimeFigureOut">
              <a:rPr lang="en-US" smtClean="0"/>
              <a:pPr/>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2213212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CC372-CCDC-4E5A-B1A4-F20AA39D73EB}" type="datetimeFigureOut">
              <a:rPr lang="en-US" smtClean="0"/>
              <a:pPr/>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18358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7CC372-CCDC-4E5A-B1A4-F20AA39D73EB}" type="datetimeFigureOut">
              <a:rPr lang="en-US" smtClean="0"/>
              <a:pPr/>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497536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7CC372-CCDC-4E5A-B1A4-F20AA39D73EB}" type="datetimeFigureOut">
              <a:rPr lang="en-US" smtClean="0"/>
              <a:pPr/>
              <a:t>7/25/2014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752768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7CC372-CCDC-4E5A-B1A4-F20AA39D73EB}" type="datetimeFigureOut">
              <a:rPr lang="en-US" smtClean="0"/>
              <a:pPr/>
              <a:t>7/25/2014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2303706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7CC372-CCDC-4E5A-B1A4-F20AA39D73EB}" type="datetimeFigureOut">
              <a:rPr lang="en-US" smtClean="0"/>
              <a:pPr/>
              <a:t>7/25/2014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931141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CC372-CCDC-4E5A-B1A4-F20AA39D73EB}" type="datetimeFigureOut">
              <a:rPr lang="en-US" smtClean="0"/>
              <a:pPr/>
              <a:t>7/25/2014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58440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CC372-CCDC-4E5A-B1A4-F20AA39D73EB}" type="datetimeFigureOut">
              <a:rPr lang="en-US" smtClean="0"/>
              <a:pPr/>
              <a:t>7/25/2014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3342811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CC372-CCDC-4E5A-B1A4-F20AA39D73EB}" type="datetimeFigureOut">
              <a:rPr lang="en-US" smtClean="0"/>
              <a:pPr/>
              <a:t>7/25/2014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273300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CC372-CCDC-4E5A-B1A4-F20AA39D73EB}" type="datetimeFigureOut">
              <a:rPr lang="en-US" smtClean="0"/>
              <a:pPr/>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39065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CC372-CCDC-4E5A-B1A4-F20AA39D73EB}" type="datetimeFigureOut">
              <a:rPr lang="en-US" smtClean="0"/>
              <a:pPr/>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830816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xmlns="" val="3232154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r>
              <a:rPr lang="en-US" altLang="en-US"/>
              <a:t>6/25/14</a:t>
            </a:r>
          </a:p>
        </p:txBody>
      </p:sp>
      <p:sp>
        <p:nvSpPr>
          <p:cNvPr id="5" name="Slide Number Placeholder 4"/>
          <p:cNvSpPr>
            <a:spLocks noGrp="1"/>
          </p:cNvSpPr>
          <p:nvPr>
            <p:ph type="sldNum" idx="11"/>
          </p:nvPr>
        </p:nvSpPr>
        <p:spPr/>
        <p:txBody>
          <a:bodyPr/>
          <a:lstStyle>
            <a:lvl1pPr>
              <a:defRPr/>
            </a:lvl1pPr>
          </a:lstStyle>
          <a:p>
            <a:fld id="{D5EAF7AB-33A4-453B-BCD7-A50DED141586}" type="slidenum">
              <a:rPr lang="en-US" altLang="en-US"/>
              <a:pPr/>
              <a:t>‹#›</a:t>
            </a:fld>
            <a:endParaRPr lang="en-US" altLang="en-US"/>
          </a:p>
        </p:txBody>
      </p:sp>
    </p:spTree>
    <p:extLst>
      <p:ext uri="{BB962C8B-B14F-4D97-AF65-F5344CB8AC3E}">
        <p14:creationId xmlns:p14="http://schemas.microsoft.com/office/powerpoint/2010/main" xmlns="" val="2457504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ltLang="en-US"/>
              <a:t>6/25/14</a:t>
            </a:r>
          </a:p>
        </p:txBody>
      </p:sp>
      <p:sp>
        <p:nvSpPr>
          <p:cNvPr id="5" name="Slide Number Placeholder 4"/>
          <p:cNvSpPr>
            <a:spLocks noGrp="1"/>
          </p:cNvSpPr>
          <p:nvPr>
            <p:ph type="sldNum" idx="11"/>
          </p:nvPr>
        </p:nvSpPr>
        <p:spPr/>
        <p:txBody>
          <a:bodyPr/>
          <a:lstStyle>
            <a:lvl1pPr>
              <a:defRPr/>
            </a:lvl1pPr>
          </a:lstStyle>
          <a:p>
            <a:fld id="{8EF6248C-B23E-44A4-94D9-A3455C542A60}" type="slidenum">
              <a:rPr lang="en-US" altLang="en-US"/>
              <a:pPr/>
              <a:t>‹#›</a:t>
            </a:fld>
            <a:endParaRPr lang="en-US" altLang="en-US"/>
          </a:p>
        </p:txBody>
      </p:sp>
    </p:spTree>
    <p:extLst>
      <p:ext uri="{BB962C8B-B14F-4D97-AF65-F5344CB8AC3E}">
        <p14:creationId xmlns:p14="http://schemas.microsoft.com/office/powerpoint/2010/main" xmlns="" val="3131473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US" altLang="en-US"/>
              <a:t>6/25/14</a:t>
            </a:r>
          </a:p>
        </p:txBody>
      </p:sp>
      <p:sp>
        <p:nvSpPr>
          <p:cNvPr id="5" name="Slide Number Placeholder 4"/>
          <p:cNvSpPr>
            <a:spLocks noGrp="1"/>
          </p:cNvSpPr>
          <p:nvPr>
            <p:ph type="sldNum" idx="11"/>
          </p:nvPr>
        </p:nvSpPr>
        <p:spPr/>
        <p:txBody>
          <a:bodyPr/>
          <a:lstStyle>
            <a:lvl1pPr>
              <a:defRPr/>
            </a:lvl1pPr>
          </a:lstStyle>
          <a:p>
            <a:fld id="{0EB86AC4-1630-4016-87F3-9FC1EE952064}" type="slidenum">
              <a:rPr lang="en-US" altLang="en-US"/>
              <a:pPr/>
              <a:t>‹#›</a:t>
            </a:fld>
            <a:endParaRPr lang="en-US" altLang="en-US"/>
          </a:p>
        </p:txBody>
      </p:sp>
    </p:spTree>
    <p:extLst>
      <p:ext uri="{BB962C8B-B14F-4D97-AF65-F5344CB8AC3E}">
        <p14:creationId xmlns:p14="http://schemas.microsoft.com/office/powerpoint/2010/main" xmlns="" val="1273735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7013" cy="452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0200"/>
            <a:ext cx="4038600" cy="452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r>
              <a:rPr lang="en-US" altLang="en-US"/>
              <a:t>6/25/14</a:t>
            </a:r>
          </a:p>
        </p:txBody>
      </p:sp>
      <p:sp>
        <p:nvSpPr>
          <p:cNvPr id="6" name="Slide Number Placeholder 5"/>
          <p:cNvSpPr>
            <a:spLocks noGrp="1"/>
          </p:cNvSpPr>
          <p:nvPr>
            <p:ph type="sldNum" idx="11"/>
          </p:nvPr>
        </p:nvSpPr>
        <p:spPr/>
        <p:txBody>
          <a:bodyPr/>
          <a:lstStyle>
            <a:lvl1pPr>
              <a:defRPr/>
            </a:lvl1pPr>
          </a:lstStyle>
          <a:p>
            <a:fld id="{92D6B41C-230E-43A2-8CAA-EDA0246CC8DA}" type="slidenum">
              <a:rPr lang="en-US" altLang="en-US"/>
              <a:pPr/>
              <a:t>‹#›</a:t>
            </a:fld>
            <a:endParaRPr lang="en-US" altLang="en-US"/>
          </a:p>
        </p:txBody>
      </p:sp>
    </p:spTree>
    <p:extLst>
      <p:ext uri="{BB962C8B-B14F-4D97-AF65-F5344CB8AC3E}">
        <p14:creationId xmlns:p14="http://schemas.microsoft.com/office/powerpoint/2010/main" xmlns="" val="2418270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r>
              <a:rPr lang="en-US" altLang="en-US"/>
              <a:t>6/25/14</a:t>
            </a:r>
          </a:p>
        </p:txBody>
      </p:sp>
      <p:sp>
        <p:nvSpPr>
          <p:cNvPr id="8" name="Slide Number Placeholder 7"/>
          <p:cNvSpPr>
            <a:spLocks noGrp="1"/>
          </p:cNvSpPr>
          <p:nvPr>
            <p:ph type="sldNum" idx="11"/>
          </p:nvPr>
        </p:nvSpPr>
        <p:spPr/>
        <p:txBody>
          <a:bodyPr/>
          <a:lstStyle>
            <a:lvl1pPr>
              <a:defRPr/>
            </a:lvl1pPr>
          </a:lstStyle>
          <a:p>
            <a:fld id="{4D02434D-B6D4-47EB-993D-351ED812C34E}" type="slidenum">
              <a:rPr lang="en-US" altLang="en-US"/>
              <a:pPr/>
              <a:t>‹#›</a:t>
            </a:fld>
            <a:endParaRPr lang="en-US" altLang="en-US"/>
          </a:p>
        </p:txBody>
      </p:sp>
    </p:spTree>
    <p:extLst>
      <p:ext uri="{BB962C8B-B14F-4D97-AF65-F5344CB8AC3E}">
        <p14:creationId xmlns:p14="http://schemas.microsoft.com/office/powerpoint/2010/main" xmlns="" val="2041339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r>
              <a:rPr lang="en-US" altLang="en-US"/>
              <a:t>6/25/14</a:t>
            </a:r>
          </a:p>
        </p:txBody>
      </p:sp>
      <p:sp>
        <p:nvSpPr>
          <p:cNvPr id="4" name="Slide Number Placeholder 3"/>
          <p:cNvSpPr>
            <a:spLocks noGrp="1"/>
          </p:cNvSpPr>
          <p:nvPr>
            <p:ph type="sldNum" idx="11"/>
          </p:nvPr>
        </p:nvSpPr>
        <p:spPr/>
        <p:txBody>
          <a:bodyPr/>
          <a:lstStyle>
            <a:lvl1pPr>
              <a:defRPr/>
            </a:lvl1pPr>
          </a:lstStyle>
          <a:p>
            <a:fld id="{FE38A2F2-BAE1-4EB4-B0F7-904123284F21}" type="slidenum">
              <a:rPr lang="en-US" altLang="en-US"/>
              <a:pPr/>
              <a:t>‹#›</a:t>
            </a:fld>
            <a:endParaRPr lang="en-US" altLang="en-US"/>
          </a:p>
        </p:txBody>
      </p:sp>
    </p:spTree>
    <p:extLst>
      <p:ext uri="{BB962C8B-B14F-4D97-AF65-F5344CB8AC3E}">
        <p14:creationId xmlns:p14="http://schemas.microsoft.com/office/powerpoint/2010/main" xmlns="" val="599218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US" altLang="en-US"/>
              <a:t>6/25/14</a:t>
            </a:r>
          </a:p>
        </p:txBody>
      </p:sp>
      <p:sp>
        <p:nvSpPr>
          <p:cNvPr id="3" name="Slide Number Placeholder 2"/>
          <p:cNvSpPr>
            <a:spLocks noGrp="1"/>
          </p:cNvSpPr>
          <p:nvPr>
            <p:ph type="sldNum" idx="11"/>
          </p:nvPr>
        </p:nvSpPr>
        <p:spPr/>
        <p:txBody>
          <a:bodyPr/>
          <a:lstStyle>
            <a:lvl1pPr>
              <a:defRPr/>
            </a:lvl1pPr>
          </a:lstStyle>
          <a:p>
            <a:fld id="{9C8A9E1B-FE42-4CFA-9932-01394730F68E}" type="slidenum">
              <a:rPr lang="en-US" altLang="en-US"/>
              <a:pPr/>
              <a:t>‹#›</a:t>
            </a:fld>
            <a:endParaRPr lang="en-US" altLang="en-US"/>
          </a:p>
        </p:txBody>
      </p:sp>
    </p:spTree>
    <p:extLst>
      <p:ext uri="{BB962C8B-B14F-4D97-AF65-F5344CB8AC3E}">
        <p14:creationId xmlns:p14="http://schemas.microsoft.com/office/powerpoint/2010/main" xmlns="" val="124480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US" altLang="en-US"/>
              <a:t>6/25/14</a:t>
            </a:r>
          </a:p>
        </p:txBody>
      </p:sp>
      <p:sp>
        <p:nvSpPr>
          <p:cNvPr id="6" name="Slide Number Placeholder 5"/>
          <p:cNvSpPr>
            <a:spLocks noGrp="1"/>
          </p:cNvSpPr>
          <p:nvPr>
            <p:ph type="sldNum" idx="11"/>
          </p:nvPr>
        </p:nvSpPr>
        <p:spPr/>
        <p:txBody>
          <a:bodyPr/>
          <a:lstStyle>
            <a:lvl1pPr>
              <a:defRPr/>
            </a:lvl1pPr>
          </a:lstStyle>
          <a:p>
            <a:fld id="{166ABB28-98F4-463D-B5A1-7625C85164A3}" type="slidenum">
              <a:rPr lang="en-US" altLang="en-US"/>
              <a:pPr/>
              <a:t>‹#›</a:t>
            </a:fld>
            <a:endParaRPr lang="en-US" altLang="en-US"/>
          </a:p>
        </p:txBody>
      </p:sp>
    </p:spTree>
    <p:extLst>
      <p:ext uri="{BB962C8B-B14F-4D97-AF65-F5344CB8AC3E}">
        <p14:creationId xmlns:p14="http://schemas.microsoft.com/office/powerpoint/2010/main" xmlns="" val="2179798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US" altLang="en-US"/>
              <a:t>6/25/14</a:t>
            </a:r>
          </a:p>
        </p:txBody>
      </p:sp>
      <p:sp>
        <p:nvSpPr>
          <p:cNvPr id="6" name="Slide Number Placeholder 5"/>
          <p:cNvSpPr>
            <a:spLocks noGrp="1"/>
          </p:cNvSpPr>
          <p:nvPr>
            <p:ph type="sldNum" idx="11"/>
          </p:nvPr>
        </p:nvSpPr>
        <p:spPr/>
        <p:txBody>
          <a:bodyPr/>
          <a:lstStyle>
            <a:lvl1pPr>
              <a:defRPr/>
            </a:lvl1pPr>
          </a:lstStyle>
          <a:p>
            <a:fld id="{A73688BC-D0F6-4901-B4A7-4177D5A88988}" type="slidenum">
              <a:rPr lang="en-US" altLang="en-US"/>
              <a:pPr/>
              <a:t>‹#›</a:t>
            </a:fld>
            <a:endParaRPr lang="en-US" altLang="en-US"/>
          </a:p>
        </p:txBody>
      </p:sp>
    </p:spTree>
    <p:extLst>
      <p:ext uri="{BB962C8B-B14F-4D97-AF65-F5344CB8AC3E}">
        <p14:creationId xmlns:p14="http://schemas.microsoft.com/office/powerpoint/2010/main" xmlns="" val="3599510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ltLang="en-US"/>
              <a:t>6/25/14</a:t>
            </a:r>
          </a:p>
        </p:txBody>
      </p:sp>
      <p:sp>
        <p:nvSpPr>
          <p:cNvPr id="5" name="Slide Number Placeholder 4"/>
          <p:cNvSpPr>
            <a:spLocks noGrp="1"/>
          </p:cNvSpPr>
          <p:nvPr>
            <p:ph type="sldNum" idx="11"/>
          </p:nvPr>
        </p:nvSpPr>
        <p:spPr/>
        <p:txBody>
          <a:bodyPr/>
          <a:lstStyle>
            <a:lvl1pPr>
              <a:defRPr/>
            </a:lvl1pPr>
          </a:lstStyle>
          <a:p>
            <a:fld id="{EEC147A0-FDA6-4B33-93F3-95077AE8C30F}" type="slidenum">
              <a:rPr lang="en-US" altLang="en-US"/>
              <a:pPr/>
              <a:t>‹#›</a:t>
            </a:fld>
            <a:endParaRPr lang="en-US" altLang="en-US"/>
          </a:p>
        </p:txBody>
      </p:sp>
    </p:spTree>
    <p:extLst>
      <p:ext uri="{BB962C8B-B14F-4D97-AF65-F5344CB8AC3E}">
        <p14:creationId xmlns:p14="http://schemas.microsoft.com/office/powerpoint/2010/main" xmlns="" val="292990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2013" cy="6048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248400" cy="6048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ltLang="en-US"/>
              <a:t>6/25/14</a:t>
            </a:r>
          </a:p>
        </p:txBody>
      </p:sp>
      <p:sp>
        <p:nvSpPr>
          <p:cNvPr id="5" name="Slide Number Placeholder 4"/>
          <p:cNvSpPr>
            <a:spLocks noGrp="1"/>
          </p:cNvSpPr>
          <p:nvPr>
            <p:ph type="sldNum" idx="11"/>
          </p:nvPr>
        </p:nvSpPr>
        <p:spPr/>
        <p:txBody>
          <a:bodyPr/>
          <a:lstStyle>
            <a:lvl1pPr>
              <a:defRPr/>
            </a:lvl1pPr>
          </a:lstStyle>
          <a:p>
            <a:fld id="{D65CAA12-E4DD-42E5-AAE5-F0610E7819D8}" type="slidenum">
              <a:rPr lang="en-US" altLang="en-US"/>
              <a:pPr/>
              <a:t>‹#›</a:t>
            </a:fld>
            <a:endParaRPr lang="en-US" altLang="en-US"/>
          </a:p>
        </p:txBody>
      </p:sp>
    </p:spTree>
    <p:extLst>
      <p:ext uri="{BB962C8B-B14F-4D97-AF65-F5344CB8AC3E}">
        <p14:creationId xmlns:p14="http://schemas.microsoft.com/office/powerpoint/2010/main" xmlns="" val="3989404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CC372-CCDC-4E5A-B1A4-F20AA39D73EB}" type="datetimeFigureOut">
              <a:rPr lang="en-US" smtClean="0"/>
              <a:pPr/>
              <a:t>7/25/2014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F0270-1EC8-479E-A5E2-264BE2CC8756}" type="slidenum">
              <a:rPr lang="en-US" smtClean="0"/>
              <a:pPr/>
              <a:t>‹#›</a:t>
            </a:fld>
            <a:endParaRPr lang="en-US"/>
          </a:p>
        </p:txBody>
      </p:sp>
    </p:spTree>
    <p:extLst>
      <p:ext uri="{BB962C8B-B14F-4D97-AF65-F5344CB8AC3E}">
        <p14:creationId xmlns:p14="http://schemas.microsoft.com/office/powerpoint/2010/main" xmlns="" val="1267547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0" y="0"/>
            <a:ext cx="9144000" cy="114935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074" name="AutoShape 2"/>
          <p:cNvSpPr>
            <a:spLocks noChangeArrowheads="1"/>
          </p:cNvSpPr>
          <p:nvPr/>
        </p:nvSpPr>
        <p:spPr bwMode="auto">
          <a:xfrm>
            <a:off x="917575" y="998538"/>
            <a:ext cx="106363" cy="92075"/>
          </a:xfrm>
          <a:custGeom>
            <a:avLst/>
            <a:gdLst>
              <a:gd name="G0" fmla="*/ 1 0 51712"/>
              <a:gd name="G1" fmla="*/ G0 298 1"/>
              <a:gd name="G2" fmla="*/ G1 1 41621"/>
              <a:gd name="G3" fmla="*/ 22570 258 1"/>
              <a:gd name="G4" fmla="*/ G3 1 27333"/>
              <a:gd name="G5" fmla="*/ 28575 298 1"/>
              <a:gd name="G6" fmla="*/ G5 1 41621"/>
              <a:gd name="G7" fmla="*/ 33337 258 1"/>
              <a:gd name="G8" fmla="*/ G7 1 27333"/>
              <a:gd name="G9" fmla="*/ 38100 298 1"/>
              <a:gd name="G10" fmla="*/ G9 1 41621"/>
              <a:gd name="G11" fmla="*/ 19050 258 1"/>
              <a:gd name="G12" fmla="*/ G11 1 27333"/>
              <a:gd name="G13" fmla="*/ 1139 298 1"/>
              <a:gd name="G14" fmla="*/ G13 1 41621"/>
              <a:gd name="G15" fmla="*/ 1 0 51712"/>
              <a:gd name="G16" fmla="*/ G15 258 1"/>
              <a:gd name="G17" fmla="*/ G16 1 27333"/>
              <a:gd name="G18" fmla="*/ 41621 298 1"/>
              <a:gd name="G19" fmla="*/ G18 1 41621"/>
              <a:gd name="G20" fmla="*/ 45244 258 1"/>
              <a:gd name="G21" fmla="*/ G20 1 27333"/>
              <a:gd name="G22" fmla="*/ 13046 298 1"/>
              <a:gd name="G23" fmla="*/ G22 1 41621"/>
              <a:gd name="G24" fmla="*/ 27333 258 1"/>
              <a:gd name="G25" fmla="*/ G24 1 27333"/>
              <a:gd name="G26" fmla="*/ 1 0 51712"/>
              <a:gd name="G27" fmla="*/ G26 298 1"/>
              <a:gd name="G28" fmla="*/ G27 1 41621"/>
              <a:gd name="G29" fmla="*/ 22570 258 1"/>
              <a:gd name="G30" fmla="*/ G29 1 27333"/>
              <a:gd name="G31" fmla="+- 298 0 0"/>
              <a:gd name="G32" fmla="+- 258 0 0"/>
            </a:gdLst>
            <a:ahLst/>
            <a:cxnLst>
              <a:cxn ang="0">
                <a:pos x="r" y="vc"/>
              </a:cxn>
              <a:cxn ang="5400000">
                <a:pos x="hc" y="b"/>
              </a:cxn>
              <a:cxn ang="10800000">
                <a:pos x="l" y="vc"/>
              </a:cxn>
              <a:cxn ang="16200000">
                <a:pos x="hc" y="t"/>
              </a:cxn>
            </a:cxnLst>
            <a:rect l="0" t="0" r="0" b="0"/>
            <a:pathLst>
              <a:path>
                <a:moveTo>
                  <a:pt x="0" y="88106"/>
                </a:moveTo>
                <a:lnTo>
                  <a:pt x="28575" y="33337"/>
                </a:lnTo>
                <a:lnTo>
                  <a:pt x="38100" y="19050"/>
                </a:lnTo>
                <a:lnTo>
                  <a:pt x="66675" y="0"/>
                </a:lnTo>
                <a:lnTo>
                  <a:pt x="107157" y="45244"/>
                </a:lnTo>
                <a:lnTo>
                  <a:pt x="78582" y="92869"/>
                </a:lnTo>
                <a:lnTo>
                  <a:pt x="0" y="88106"/>
                </a:lnTo>
                <a:close/>
              </a:path>
            </a:pathLst>
          </a:custGeom>
          <a:solidFill>
            <a:srgbClr val="FFFFFF"/>
          </a:solidFill>
          <a:ln>
            <a:noFill/>
          </a:ln>
          <a:effectLst/>
          <a:extLst>
            <a:ext uri="{91240B29-F687-4F45-9708-019B960494DF}">
              <a14:hiddenLine xmlns:a14="http://schemas.microsoft.com/office/drawing/2010/main" xmlns="" w="25560">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defTabSz="457200"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en-US" smtClean="0">
              <a:solidFill>
                <a:srgbClr val="000000"/>
              </a:solidFill>
              <a:latin typeface="Arial" panose="020B0604020202020204" pitchFamily="34" charset="0"/>
            </a:endParaRPr>
          </a:p>
        </p:txBody>
      </p:sp>
      <p:sp>
        <p:nvSpPr>
          <p:cNvPr id="3075" name="Rectangle 3"/>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0"/>
            <a:r>
              <a:rPr lang="en-GB" altLang="en-US" smtClean="0"/>
              <a:t>Seventh Outline LevelClick to edit Master text styles</a:t>
            </a:r>
          </a:p>
          <a:p>
            <a:pPr lvl="1"/>
            <a:r>
              <a:rPr lang="en-GB" altLang="en-US" smtClean="0"/>
              <a:t>Second level</a:t>
            </a:r>
          </a:p>
          <a:p>
            <a:pPr lvl="1"/>
            <a:r>
              <a:rPr lang="en-GB" altLang="en-US" smtClean="0"/>
              <a:t>Third level</a:t>
            </a:r>
          </a:p>
          <a:p>
            <a:pPr lvl="2"/>
            <a:r>
              <a:rPr lang="en-GB" altLang="en-US" smtClean="0"/>
              <a:t>Fourth level</a:t>
            </a:r>
          </a:p>
          <a:p>
            <a:pPr lvl="3"/>
            <a:r>
              <a:rPr lang="en-GB" altLang="en-US" smtClean="0"/>
              <a:t>Fifth level</a:t>
            </a:r>
          </a:p>
        </p:txBody>
      </p:sp>
      <p:sp>
        <p:nvSpPr>
          <p:cNvPr id="3076" name="Rectangle 4"/>
          <p:cNvSpPr>
            <a:spLocks noGrp="1" noChangeArrowheads="1"/>
          </p:cNvSpPr>
          <p:nvPr>
            <p:ph type="dt"/>
          </p:nvPr>
        </p:nvSpPr>
        <p:spPr bwMode="auto">
          <a:xfrm>
            <a:off x="0" y="6569075"/>
            <a:ext cx="2132013" cy="3635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ea typeface="DejaVu Sans" charset="0"/>
                <a:cs typeface="DejaVu Sans" charset="0"/>
              </a:defRPr>
            </a:lvl1pPr>
          </a:lstStyle>
          <a:p>
            <a:pPr defTabSz="457200" fontAlgn="base">
              <a:spcBef>
                <a:spcPct val="0"/>
              </a:spcBef>
              <a:spcAft>
                <a:spcPct val="0"/>
              </a:spcAft>
              <a:buClr>
                <a:srgbClr val="000000"/>
              </a:buClr>
              <a:buSzPct val="100000"/>
              <a:buFont typeface="Times New Roman" panose="02020603050405020304" pitchFamily="18" charset="0"/>
              <a:buNone/>
            </a:pPr>
            <a:r>
              <a:rPr lang="en-US" altLang="en-US" smtClean="0"/>
              <a:t>6/25/14</a:t>
            </a:r>
          </a:p>
        </p:txBody>
      </p:sp>
      <p:sp>
        <p:nvSpPr>
          <p:cNvPr id="3077" name="Text Box 5"/>
          <p:cNvSpPr txBox="1">
            <a:spLocks noChangeArrowheads="1"/>
          </p:cNvSpPr>
          <p:nvPr/>
        </p:nvSpPr>
        <p:spPr bwMode="auto">
          <a:xfrm>
            <a:off x="3124200" y="6569075"/>
            <a:ext cx="2895600" cy="365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defTabSz="457200"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en-US" smtClean="0">
              <a:solidFill>
                <a:srgbClr val="000000"/>
              </a:solidFill>
              <a:latin typeface="Arial" panose="020B0604020202020204" pitchFamily="34" charset="0"/>
            </a:endParaRPr>
          </a:p>
        </p:txBody>
      </p:sp>
      <p:sp>
        <p:nvSpPr>
          <p:cNvPr id="3078" name="Rectangle 6"/>
          <p:cNvSpPr>
            <a:spLocks noGrp="1" noChangeArrowheads="1"/>
          </p:cNvSpPr>
          <p:nvPr>
            <p:ph type="sldNum"/>
          </p:nvPr>
        </p:nvSpPr>
        <p:spPr bwMode="auto">
          <a:xfrm>
            <a:off x="7010400" y="6569075"/>
            <a:ext cx="2132013" cy="3635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ea typeface="DejaVu Sans" charset="0"/>
                <a:cs typeface="DejaVu Sans" charset="0"/>
              </a:defRPr>
            </a:lvl1pPr>
          </a:lstStyle>
          <a:p>
            <a:pPr defTabSz="457200" fontAlgn="base">
              <a:spcBef>
                <a:spcPct val="0"/>
              </a:spcBef>
              <a:spcAft>
                <a:spcPct val="0"/>
              </a:spcAft>
              <a:buClr>
                <a:srgbClr val="000000"/>
              </a:buClr>
              <a:buSzPct val="100000"/>
              <a:buFont typeface="Times New Roman" panose="02020603050405020304" pitchFamily="18" charset="0"/>
              <a:buNone/>
            </a:pPr>
            <a:fld id="{329A47BE-EDD7-463A-AF7B-05111ABAC078}" type="slidenum">
              <a:rPr lang="en-US" altLang="en-US" smtClean="0"/>
              <a:pPr defTabSz="457200" fontAlgn="base">
                <a:spcBef>
                  <a:spcPct val="0"/>
                </a:spcBef>
                <a:spcAft>
                  <a:spcPct val="0"/>
                </a:spcAft>
                <a:buClr>
                  <a:srgbClr val="000000"/>
                </a:buClr>
                <a:buSzPct val="100000"/>
                <a:buFont typeface="Times New Roman" panose="02020603050405020304" pitchFamily="18" charset="0"/>
                <a:buNone/>
              </a:pPr>
              <a:t>‹#›</a:t>
            </a:fld>
            <a:endParaRPr lang="en-US" altLang="en-US" smtClean="0"/>
          </a:p>
        </p:txBody>
      </p:sp>
      <p:sp>
        <p:nvSpPr>
          <p:cNvPr id="3079" name="Rectangle 7"/>
          <p:cNvSpPr>
            <a:spLocks noGrp="1" noChangeArrowheads="1"/>
          </p:cNvSpPr>
          <p:nvPr>
            <p:ph type="title"/>
          </p:nvPr>
        </p:nvSpPr>
        <p:spPr bwMode="auto">
          <a:xfrm>
            <a:off x="4114800" y="76200"/>
            <a:ext cx="4875213" cy="760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5000" rIns="90000" bIns="45000" numCol="1" anchor="ctr" anchorCtr="0" compatLnSpc="1">
            <a:prstTxWarp prst="textNoShape">
              <a:avLst/>
            </a:prstTxWarp>
          </a:bodyPr>
          <a:lstStyle/>
          <a:p>
            <a:pPr lvl="0"/>
            <a:r>
              <a:rPr lang="en-GB" altLang="en-US" smtClean="0"/>
              <a:t>Click to edit the title text formatClick to edit Master title style</a:t>
            </a:r>
          </a:p>
        </p:txBody>
      </p:sp>
    </p:spTree>
    <p:extLst>
      <p:ext uri="{BB962C8B-B14F-4D97-AF65-F5344CB8AC3E}">
        <p14:creationId xmlns:p14="http://schemas.microsoft.com/office/powerpoint/2010/main" xmlns="" val="15800578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p:txStyles>
    <p:titleStyle>
      <a:lvl1pPr algn="l" defTabSz="457200" rtl="0" fontAlgn="base">
        <a:lnSpc>
          <a:spcPct val="97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2pPr>
      <a:lvl3pPr marL="11430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3pPr>
      <a:lvl4pPr marL="16002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4pPr>
      <a:lvl5pPr marL="20574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5pPr>
      <a:lvl6pPr marL="25146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6pPr>
      <a:lvl7pPr marL="29718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7pPr>
      <a:lvl8pPr marL="34290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8pPr>
      <a:lvl9pPr marL="3886200" indent="-228600" algn="l" defTabSz="457200" rtl="0" fontAlgn="base">
        <a:lnSpc>
          <a:spcPct val="97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WenQuanYi Micro Hei" charset="0"/>
          <a:cs typeface="WenQuanYi Micro Hei" charset="0"/>
        </a:defRPr>
      </a:lvl9pPr>
    </p:titleStyle>
    <p:bodyStyle>
      <a:lvl1pPr marL="342900" indent="-342900" algn="l" defTabSz="457200" rtl="0" fontAlgn="base">
        <a:lnSpc>
          <a:spcPct val="97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a:lnSpc>
          <a:spcPct val="97000"/>
        </a:lnSpc>
        <a:spcBef>
          <a:spcPct val="0"/>
        </a:spcBef>
        <a:spcAft>
          <a:spcPts val="1138"/>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defTabSz="457200" rtl="0" fontAlgn="base">
        <a:lnSpc>
          <a:spcPct val="97000"/>
        </a:lnSpc>
        <a:spcBef>
          <a:spcPct val="0"/>
        </a:spcBef>
        <a:spcAft>
          <a:spcPts val="85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57200" rtl="0" fontAlgn="base">
        <a:lnSpc>
          <a:spcPct val="97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a:lnSpc>
          <a:spcPct val="97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155676" y="-110944"/>
            <a:ext cx="9480745" cy="8169788"/>
          </a:xfrm>
          <a:prstGeom prst="rect">
            <a:avLst/>
          </a:prstGeom>
        </p:spPr>
      </p:pic>
      <p:sp>
        <p:nvSpPr>
          <p:cNvPr id="2" name="Title 1"/>
          <p:cNvSpPr>
            <a:spLocks noGrp="1"/>
          </p:cNvSpPr>
          <p:nvPr>
            <p:ph type="ctrTitle"/>
          </p:nvPr>
        </p:nvSpPr>
        <p:spPr>
          <a:xfrm>
            <a:off x="19051" y="-809626"/>
            <a:ext cx="9096374" cy="2200275"/>
          </a:xfrm>
        </p:spPr>
        <p:txBody>
          <a:bodyPr>
            <a:normAutofit/>
          </a:bodyPr>
          <a:lstStyle/>
          <a:p>
            <a:r>
              <a:rPr lang="en-US" sz="4800" dirty="0" smtClean="0"/>
              <a:t>Teaching Electronic Privacy and </a:t>
            </a:r>
            <a:br>
              <a:rPr lang="en-US" sz="4800" dirty="0" smtClean="0"/>
            </a:br>
            <a:r>
              <a:rPr lang="en-US" sz="4800" dirty="0" smtClean="0"/>
              <a:t>Civil Liberties to Government</a:t>
            </a:r>
            <a:endParaRPr lang="en-US" sz="4800" dirty="0"/>
          </a:p>
        </p:txBody>
      </p:sp>
      <p:sp>
        <p:nvSpPr>
          <p:cNvPr id="3" name="Subtitle 2"/>
          <p:cNvSpPr>
            <a:spLocks noGrp="1"/>
          </p:cNvSpPr>
          <p:nvPr>
            <p:ph type="subTitle" idx="1"/>
          </p:nvPr>
        </p:nvSpPr>
        <p:spPr>
          <a:xfrm>
            <a:off x="-409575" y="6438900"/>
            <a:ext cx="8324850" cy="495922"/>
          </a:xfrm>
        </p:spPr>
        <p:txBody>
          <a:bodyPr>
            <a:normAutofit/>
          </a:bodyPr>
          <a:lstStyle/>
          <a:p>
            <a:pPr algn="r"/>
            <a:r>
              <a:rPr lang="en-US" dirty="0" smtClean="0"/>
              <a:t>Greg Conti // West Point // gregory.conti@usma.edu</a:t>
            </a:r>
            <a:endParaRPr lang="en-US" dirty="0"/>
          </a:p>
        </p:txBody>
      </p:sp>
      <p:sp>
        <p:nvSpPr>
          <p:cNvPr id="8" name="Subtitle 2"/>
          <p:cNvSpPr txBox="1">
            <a:spLocks/>
          </p:cNvSpPr>
          <p:nvPr/>
        </p:nvSpPr>
        <p:spPr>
          <a:xfrm>
            <a:off x="28574" y="6428753"/>
            <a:ext cx="7877175" cy="4959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dirty="0" smtClean="0">
                <a:solidFill>
                  <a:schemeClr val="bg1"/>
                </a:solidFill>
              </a:rPr>
              <a:t>Greg Conti // West Point // gregory.conti@usma.edu</a:t>
            </a:r>
            <a:endParaRPr lang="en-US" dirty="0">
              <a:solidFill>
                <a:schemeClr val="bg1"/>
              </a:solidFill>
            </a:endParaRPr>
          </a:p>
        </p:txBody>
      </p:sp>
      <p:sp>
        <p:nvSpPr>
          <p:cNvPr id="9" name="Title 1"/>
          <p:cNvSpPr txBox="1">
            <a:spLocks/>
          </p:cNvSpPr>
          <p:nvPr/>
        </p:nvSpPr>
        <p:spPr>
          <a:xfrm>
            <a:off x="-10430" y="-819142"/>
            <a:ext cx="9096374" cy="2200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smtClean="0">
                <a:solidFill>
                  <a:schemeClr val="bg1"/>
                </a:solidFill>
              </a:rPr>
              <a:t>Teaching Electronic Privacy and </a:t>
            </a:r>
            <a:br>
              <a:rPr lang="en-US" sz="4800" dirty="0" smtClean="0">
                <a:solidFill>
                  <a:schemeClr val="bg1"/>
                </a:solidFill>
              </a:rPr>
            </a:br>
            <a:r>
              <a:rPr lang="en-US" sz="4800" dirty="0" smtClean="0">
                <a:solidFill>
                  <a:schemeClr val="bg1"/>
                </a:solidFill>
              </a:rPr>
              <a:t>Civil Liberties to Government</a:t>
            </a:r>
            <a:endParaRPr lang="en-US" sz="4800" dirty="0">
              <a:solidFill>
                <a:schemeClr val="bg1"/>
              </a:solidFill>
            </a:endParaRPr>
          </a:p>
        </p:txBody>
      </p:sp>
      <p:sp>
        <p:nvSpPr>
          <p:cNvPr id="10" name="Rectangle 9"/>
          <p:cNvSpPr/>
          <p:nvPr/>
        </p:nvSpPr>
        <p:spPr>
          <a:xfrm>
            <a:off x="4572000" y="6661606"/>
            <a:ext cx="4572000" cy="215444"/>
          </a:xfrm>
          <a:prstGeom prst="rect">
            <a:avLst/>
          </a:prstGeom>
        </p:spPr>
        <p:txBody>
          <a:bodyPr>
            <a:spAutoFit/>
          </a:bodyPr>
          <a:lstStyle/>
          <a:p>
            <a:pPr algn="r"/>
            <a:r>
              <a:rPr lang="en-US" sz="800" dirty="0" smtClean="0">
                <a:solidFill>
                  <a:schemeClr val="bg1"/>
                </a:solidFill>
              </a:rPr>
              <a:t>Photo:  Mr. Smith Goes to Washington</a:t>
            </a:r>
            <a:endParaRPr lang="en-US" sz="800" dirty="0">
              <a:solidFill>
                <a:schemeClr val="bg1"/>
              </a:solidFill>
            </a:endParaRPr>
          </a:p>
        </p:txBody>
      </p:sp>
    </p:spTree>
    <p:extLst>
      <p:ext uri="{BB962C8B-B14F-4D97-AF65-F5344CB8AC3E}">
        <p14:creationId xmlns:p14="http://schemas.microsoft.com/office/powerpoint/2010/main" xmlns="" val="3789282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hecommune.files.wordpress.com/2010/09/pink-floyd-the-wall-alan-park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625" y="978216"/>
            <a:ext cx="9227062" cy="588994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28650" y="-634"/>
            <a:ext cx="7886700" cy="1325563"/>
          </a:xfrm>
        </p:spPr>
        <p:txBody>
          <a:bodyPr/>
          <a:lstStyle/>
          <a:p>
            <a:pPr algn="ctr"/>
            <a:r>
              <a:rPr lang="en-US" dirty="0" smtClean="0"/>
              <a:t>Disclaimer</a:t>
            </a:r>
            <a:endParaRPr lang="en-US" dirty="0"/>
          </a:p>
        </p:txBody>
      </p:sp>
      <p:sp>
        <p:nvSpPr>
          <p:cNvPr id="3" name="Content Placeholder 2"/>
          <p:cNvSpPr>
            <a:spLocks noGrp="1"/>
          </p:cNvSpPr>
          <p:nvPr>
            <p:ph idx="1"/>
          </p:nvPr>
        </p:nvSpPr>
        <p:spPr>
          <a:xfrm>
            <a:off x="628650" y="3410585"/>
            <a:ext cx="6290310" cy="4351338"/>
          </a:xfrm>
        </p:spPr>
        <p:txBody>
          <a:bodyPr>
            <a:normAutofit/>
          </a:bodyPr>
          <a:lstStyle/>
          <a:p>
            <a:pPr marL="0" indent="0">
              <a:buNone/>
            </a:pPr>
            <a:r>
              <a:rPr lang="en-US" altLang="en-US" sz="3200" dirty="0" smtClean="0">
                <a:solidFill>
                  <a:schemeClr val="bg1"/>
                </a:solidFill>
              </a:rPr>
              <a:t>The views in this talk are the speaker’s and don’t reflect the official policy or position of the United States Military Academy, the Department of the Army, the Department of Defense, or the United States Government.</a:t>
            </a:r>
          </a:p>
          <a:p>
            <a:endParaRPr lang="en-US" sz="3200" dirty="0">
              <a:solidFill>
                <a:schemeClr val="bg1"/>
              </a:solidFill>
            </a:endParaRPr>
          </a:p>
        </p:txBody>
      </p:sp>
      <p:sp>
        <p:nvSpPr>
          <p:cNvPr id="5" name="Rectangle 4"/>
          <p:cNvSpPr/>
          <p:nvPr/>
        </p:nvSpPr>
        <p:spPr>
          <a:xfrm>
            <a:off x="4572000" y="6642556"/>
            <a:ext cx="4572000" cy="215444"/>
          </a:xfrm>
          <a:prstGeom prst="rect">
            <a:avLst/>
          </a:prstGeom>
        </p:spPr>
        <p:txBody>
          <a:bodyPr>
            <a:spAutoFit/>
          </a:bodyPr>
          <a:lstStyle/>
          <a:p>
            <a:pPr algn="r"/>
            <a:r>
              <a:rPr lang="en-US" sz="800" dirty="0" smtClean="0">
                <a:solidFill>
                  <a:schemeClr val="bg1"/>
                </a:solidFill>
              </a:rPr>
              <a:t>Photo:  Pink Floyd The Wall</a:t>
            </a:r>
            <a:endParaRPr lang="en-US" sz="800" dirty="0">
              <a:solidFill>
                <a:schemeClr val="bg1"/>
              </a:solidFill>
            </a:endParaRPr>
          </a:p>
        </p:txBody>
      </p:sp>
    </p:spTree>
    <p:extLst>
      <p:ext uri="{BB962C8B-B14F-4D97-AF65-F5344CB8AC3E}">
        <p14:creationId xmlns:p14="http://schemas.microsoft.com/office/powerpoint/2010/main" xmlns="" val="445145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349"/>
            <a:ext cx="7886700" cy="1325563"/>
          </a:xfrm>
        </p:spPr>
        <p:txBody>
          <a:bodyPr/>
          <a:lstStyle/>
          <a:p>
            <a:r>
              <a:rPr lang="en-US" dirty="0" smtClean="0"/>
              <a:t>HOPE 9 </a:t>
            </a:r>
            <a:endParaRPr lang="en-US" dirty="0"/>
          </a:p>
        </p:txBody>
      </p:sp>
      <p:pic>
        <p:nvPicPr>
          <p:cNvPr id="4" name="Picture 3"/>
          <p:cNvPicPr>
            <a:picLocks noChangeAspect="1"/>
          </p:cNvPicPr>
          <p:nvPr/>
        </p:nvPicPr>
        <p:blipFill>
          <a:blip r:embed="rId2" cstate="print"/>
          <a:stretch>
            <a:fillRect/>
          </a:stretch>
        </p:blipFill>
        <p:spPr>
          <a:xfrm>
            <a:off x="1431269" y="1685925"/>
            <a:ext cx="6041093" cy="3957637"/>
          </a:xfrm>
          <a:prstGeom prst="rect">
            <a:avLst/>
          </a:prstGeom>
        </p:spPr>
      </p:pic>
    </p:spTree>
    <p:extLst>
      <p:ext uri="{BB962C8B-B14F-4D97-AF65-F5344CB8AC3E}">
        <p14:creationId xmlns:p14="http://schemas.microsoft.com/office/powerpoint/2010/main" xmlns="" val="1229858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08634" y="189187"/>
            <a:ext cx="4435365" cy="6915806"/>
          </a:xfrm>
        </p:spPr>
        <p:txBody>
          <a:bodyPr>
            <a:noAutofit/>
          </a:bodyPr>
          <a:lstStyle/>
          <a:p>
            <a:pPr marL="0" indent="0">
              <a:lnSpc>
                <a:spcPct val="100000"/>
              </a:lnSpc>
              <a:buNone/>
            </a:pPr>
            <a:r>
              <a:rPr lang="en-US" sz="600" b="1" dirty="0" smtClean="0"/>
              <a:t>Book</a:t>
            </a:r>
            <a:r>
              <a:rPr lang="en-US" sz="600" dirty="0" smtClean="0"/>
              <a:t/>
            </a:r>
            <a:br>
              <a:rPr lang="en-US" sz="600" dirty="0" smtClean="0"/>
            </a:br>
            <a:r>
              <a:rPr lang="en-US" sz="600" dirty="0" smtClean="0"/>
              <a:t>Googling </a:t>
            </a:r>
            <a:r>
              <a:rPr lang="en-US" sz="600" dirty="0"/>
              <a:t>Security: How Much Does Google Know About You, Addison Wesley, 2008 </a:t>
            </a:r>
            <a:r>
              <a:rPr lang="en-US" sz="600" dirty="0" smtClean="0"/>
              <a:t/>
            </a:r>
            <a:br>
              <a:rPr lang="en-US" sz="600" dirty="0" smtClean="0"/>
            </a:br>
            <a:r>
              <a:rPr lang="en-US" sz="600" dirty="0" smtClean="0"/>
              <a:t/>
            </a:r>
            <a:br>
              <a:rPr lang="en-US" sz="600" dirty="0" smtClean="0"/>
            </a:br>
            <a:r>
              <a:rPr lang="en-US" sz="600" b="1" dirty="0" smtClean="0"/>
              <a:t>Journal </a:t>
            </a:r>
            <a:r>
              <a:rPr lang="en-US" sz="600" b="1" dirty="0"/>
              <a:t>and </a:t>
            </a:r>
            <a:r>
              <a:rPr lang="en-US" sz="600" b="1" dirty="0" smtClean="0"/>
              <a:t>Magazine</a:t>
            </a:r>
            <a:r>
              <a:rPr lang="en-US" sz="600" dirty="0" smtClean="0"/>
              <a:t/>
            </a:r>
            <a:br>
              <a:rPr lang="en-US" sz="600" dirty="0" smtClean="0"/>
            </a:br>
            <a:r>
              <a:rPr lang="en-US" sz="600" dirty="0" smtClean="0"/>
              <a:t>"Deconstructing </a:t>
            </a:r>
            <a:r>
              <a:rPr lang="en-US" sz="600" dirty="0"/>
              <a:t>the Relationship Between Privacy and Security;" IEEE Technology and Society, Vol. 33, No. 2, Summer </a:t>
            </a:r>
            <a:r>
              <a:rPr lang="en-US" sz="600" dirty="0" smtClean="0"/>
              <a:t>2014.</a:t>
            </a:r>
            <a:br>
              <a:rPr lang="en-US" sz="600" dirty="0" smtClean="0"/>
            </a:br>
            <a:r>
              <a:rPr lang="en-US" sz="600" dirty="0" smtClean="0"/>
              <a:t>Gregory </a:t>
            </a:r>
            <a:r>
              <a:rPr lang="en-US" sz="600" dirty="0"/>
              <a:t>Conti, Edward </a:t>
            </a:r>
            <a:r>
              <a:rPr lang="en-US" sz="600" dirty="0" err="1"/>
              <a:t>Sobiesk</a:t>
            </a:r>
            <a:r>
              <a:rPr lang="en-US" sz="600" dirty="0"/>
              <a:t>, Paul Anderson, Steven </a:t>
            </a:r>
            <a:r>
              <a:rPr lang="en-US" sz="600" dirty="0" err="1"/>
              <a:t>Billington</a:t>
            </a:r>
            <a:r>
              <a:rPr lang="en-US" sz="600" dirty="0"/>
              <a:t>, Alex Farmer, Cory Kirk, Patrick Shaffer, and Kyle Stammer; "Unintended, Malicious, and Evil Applications of Augmented Reality;" </a:t>
            </a:r>
            <a:r>
              <a:rPr lang="en-US" sz="600" dirty="0" err="1"/>
              <a:t>InSecure</a:t>
            </a:r>
            <a:r>
              <a:rPr lang="en-US" sz="600" dirty="0"/>
              <a:t>, Issue 35, September 2012, pp. </a:t>
            </a:r>
            <a:r>
              <a:rPr lang="en-US" sz="600" dirty="0" smtClean="0"/>
              <a:t>20-27.</a:t>
            </a:r>
            <a:br>
              <a:rPr lang="en-US" sz="600" dirty="0" smtClean="0"/>
            </a:br>
            <a:r>
              <a:rPr lang="en-US" sz="600" dirty="0" smtClean="0"/>
              <a:t>Gregory </a:t>
            </a:r>
            <a:r>
              <a:rPr lang="en-US" sz="600" dirty="0"/>
              <a:t>Conti, Dominic Larkin, David Raymond and Edward </a:t>
            </a:r>
            <a:r>
              <a:rPr lang="en-US" sz="600" dirty="0" err="1"/>
              <a:t>Sobiesk</a:t>
            </a:r>
            <a:r>
              <a:rPr lang="en-US" sz="600" dirty="0"/>
              <a:t>; "The Military's Cultural Disregard for Personal Information;" Small Wars Journal, 6 Dec 2010. New York Times (Front Page), Government Information Security, Army Times 1 2, USAA, and SWJ coverage, </a:t>
            </a:r>
            <a:r>
              <a:rPr lang="en-US" sz="600" dirty="0" err="1"/>
              <a:t>DoD</a:t>
            </a:r>
            <a:r>
              <a:rPr lang="en-US" sz="600" dirty="0"/>
              <a:t> SWJ </a:t>
            </a:r>
            <a:r>
              <a:rPr lang="en-US" sz="600" dirty="0" smtClean="0"/>
              <a:t>Response</a:t>
            </a:r>
            <a:br>
              <a:rPr lang="en-US" sz="600" dirty="0" smtClean="0"/>
            </a:br>
            <a:r>
              <a:rPr lang="en-US" sz="600" dirty="0" smtClean="0"/>
              <a:t>Gregory </a:t>
            </a:r>
            <a:r>
              <a:rPr lang="en-US" sz="600" dirty="0"/>
              <a:t>Conti; "There's a Fly in My Digital Soup;" ACM </a:t>
            </a:r>
            <a:r>
              <a:rPr lang="en-US" sz="600" dirty="0" err="1"/>
              <a:t>netWorker</a:t>
            </a:r>
            <a:r>
              <a:rPr lang="en-US" sz="600" dirty="0"/>
              <a:t>, </a:t>
            </a:r>
            <a:r>
              <a:rPr lang="en-US" sz="600" dirty="0" err="1"/>
              <a:t>Vol</a:t>
            </a:r>
            <a:r>
              <a:rPr lang="en-US" sz="600" dirty="0"/>
              <a:t> 13, Issue 2 (Summer 2009</a:t>
            </a:r>
            <a:r>
              <a:rPr lang="en-US" sz="600" dirty="0" smtClean="0"/>
              <a:t>).</a:t>
            </a:r>
            <a:br>
              <a:rPr lang="en-US" sz="600" dirty="0" smtClean="0"/>
            </a:br>
            <a:r>
              <a:rPr lang="en-US" sz="600" dirty="0" smtClean="0"/>
              <a:t>Gregory </a:t>
            </a:r>
            <a:r>
              <a:rPr lang="en-US" sz="600" dirty="0"/>
              <a:t>Conti and Edward </a:t>
            </a:r>
            <a:r>
              <a:rPr lang="en-US" sz="600" dirty="0" err="1"/>
              <a:t>Sobiesk</a:t>
            </a:r>
            <a:r>
              <a:rPr lang="en-US" sz="600" dirty="0"/>
              <a:t>; "Malicious Interfaces and Personalization's Uninviting Future;" IEEE Security and Privacy, May/June </a:t>
            </a:r>
            <a:r>
              <a:rPr lang="en-US" sz="600" dirty="0" smtClean="0"/>
              <a:t>2009.</a:t>
            </a:r>
            <a:br>
              <a:rPr lang="en-US" sz="600" dirty="0" smtClean="0"/>
            </a:br>
            <a:r>
              <a:rPr lang="en-US" sz="600" dirty="0" smtClean="0"/>
              <a:t>Gregory </a:t>
            </a:r>
            <a:r>
              <a:rPr lang="en-US" sz="600" dirty="0"/>
              <a:t>Conti; "Could Googling Take Down a President?;" Communications of the ACM (50th Anniversary Issue), January </a:t>
            </a:r>
            <a:r>
              <a:rPr lang="en-US" sz="600" dirty="0" smtClean="0"/>
              <a:t>2008.</a:t>
            </a:r>
            <a:br>
              <a:rPr lang="en-US" sz="600" dirty="0" smtClean="0"/>
            </a:br>
            <a:r>
              <a:rPr lang="en-US" sz="600" dirty="0" smtClean="0"/>
              <a:t>Edward </a:t>
            </a:r>
            <a:r>
              <a:rPr lang="en-US" sz="600" dirty="0" err="1"/>
              <a:t>Sobiesk</a:t>
            </a:r>
            <a:r>
              <a:rPr lang="en-US" sz="600" dirty="0"/>
              <a:t> and Gregory Conti; "The Cost of Free Web Tools;" IEEE Security and Privacy, May/June 2007. BBC Documentary video</a:t>
            </a:r>
          </a:p>
          <a:p>
            <a:pPr marL="0" indent="0">
              <a:lnSpc>
                <a:spcPct val="100000"/>
              </a:lnSpc>
              <a:buNone/>
            </a:pPr>
            <a:r>
              <a:rPr lang="en-US" sz="600" b="1" dirty="0" smtClean="0"/>
              <a:t>Conference </a:t>
            </a:r>
            <a:r>
              <a:rPr lang="en-US" sz="600" b="1" dirty="0"/>
              <a:t>and Workshop </a:t>
            </a:r>
            <a:r>
              <a:rPr lang="en-US" sz="600" b="1" dirty="0" smtClean="0"/>
              <a:t>Publications</a:t>
            </a:r>
            <a:r>
              <a:rPr lang="en-US" sz="600" dirty="0" smtClean="0"/>
              <a:t/>
            </a:r>
            <a:br>
              <a:rPr lang="en-US" sz="600" dirty="0" smtClean="0"/>
            </a:br>
            <a:r>
              <a:rPr lang="en-US" sz="600" dirty="0" smtClean="0"/>
              <a:t>Gregory </a:t>
            </a:r>
            <a:r>
              <a:rPr lang="en-US" sz="600" dirty="0"/>
              <a:t>Conti, Woodrow </a:t>
            </a:r>
            <a:r>
              <a:rPr lang="en-US" sz="600" dirty="0" err="1"/>
              <a:t>Hartzog</a:t>
            </a:r>
            <a:r>
              <a:rPr lang="en-US" sz="600" dirty="0"/>
              <a:t>, John Nelson, and Lisa Shay. "A Conservation Theory of Governance for Automated Law Enforcement." We Robot, Miami, April </a:t>
            </a:r>
            <a:r>
              <a:rPr lang="en-US" sz="600" dirty="0" smtClean="0"/>
              <a:t>2014.</a:t>
            </a:r>
            <a:br>
              <a:rPr lang="en-US" sz="600" dirty="0" smtClean="0"/>
            </a:br>
            <a:r>
              <a:rPr lang="en-US" sz="600" dirty="0" smtClean="0"/>
              <a:t>Lisa </a:t>
            </a:r>
            <a:r>
              <a:rPr lang="en-US" sz="600" dirty="0"/>
              <a:t>Shay, Gregory Conti, and Woodrow </a:t>
            </a:r>
            <a:r>
              <a:rPr lang="en-US" sz="600" dirty="0" err="1"/>
              <a:t>Hartzog</a:t>
            </a:r>
            <a:r>
              <a:rPr lang="en-US" sz="600" dirty="0"/>
              <a:t>. "Beyond Sunglasses and Spray Paint: A Taxonomy of Countermeasures Against Overly-Intrusive Surveillance." IEEE International Symposium on Technology and Society (ISTAS), Toronto, June </a:t>
            </a:r>
            <a:r>
              <a:rPr lang="en-US" sz="600" dirty="0" smtClean="0"/>
              <a:t>2013.</a:t>
            </a:r>
            <a:br>
              <a:rPr lang="en-US" sz="600" dirty="0" smtClean="0"/>
            </a:br>
            <a:r>
              <a:rPr lang="en-US" sz="600" dirty="0" smtClean="0"/>
              <a:t>Lisa </a:t>
            </a:r>
            <a:r>
              <a:rPr lang="en-US" sz="600" dirty="0"/>
              <a:t>Shay, Woodrow </a:t>
            </a:r>
            <a:r>
              <a:rPr lang="en-US" sz="600" dirty="0" err="1"/>
              <a:t>Hartzog</a:t>
            </a:r>
            <a:r>
              <a:rPr lang="en-US" sz="600" dirty="0"/>
              <a:t>, John Nelson, and Gregory Conti. "Do Robots Dream of Electric Laws? An Experiment in the Law as Algorithm." We Robot, Stanford, April 2013. (24% selection rate) </a:t>
            </a:r>
            <a:r>
              <a:rPr lang="en-US" sz="600" dirty="0" smtClean="0"/>
              <a:t>datasets </a:t>
            </a:r>
            <a:r>
              <a:rPr lang="en-US" sz="600" dirty="0" err="1" smtClean="0"/>
              <a:t>Ars</a:t>
            </a:r>
            <a:r>
              <a:rPr lang="en-US" sz="600" dirty="0" smtClean="0"/>
              <a:t> </a:t>
            </a:r>
            <a:r>
              <a:rPr lang="en-US" sz="600" dirty="0" err="1"/>
              <a:t>Technica</a:t>
            </a:r>
            <a:r>
              <a:rPr lang="en-US" sz="600" dirty="0"/>
              <a:t>, Slashdot, and San Francisco Chronicle </a:t>
            </a:r>
            <a:r>
              <a:rPr lang="en-US" sz="600" dirty="0" smtClean="0"/>
              <a:t>coverage.</a:t>
            </a:r>
            <a:br>
              <a:rPr lang="en-US" sz="600" dirty="0" smtClean="0"/>
            </a:br>
            <a:r>
              <a:rPr lang="en-US" sz="600" dirty="0" smtClean="0"/>
              <a:t>Lisa </a:t>
            </a:r>
            <a:r>
              <a:rPr lang="en-US" sz="600" dirty="0"/>
              <a:t>Shay, Gregory Conti, Dominic Larkin and John Nelson. "A Framework for Analysis of Quotidian Exposure in an Instrumented World." IEEE Carnahan Conference on Security Technology, Boston, October </a:t>
            </a:r>
            <a:r>
              <a:rPr lang="en-US" sz="600" dirty="0" smtClean="0"/>
              <a:t>2012.</a:t>
            </a:r>
            <a:br>
              <a:rPr lang="en-US" sz="600" dirty="0" smtClean="0"/>
            </a:br>
            <a:r>
              <a:rPr lang="en-US" sz="600" dirty="0" smtClean="0"/>
              <a:t>Greg </a:t>
            </a:r>
            <a:r>
              <a:rPr lang="en-US" sz="600" dirty="0"/>
              <a:t>Conti, Lisa Shay, and Woody </a:t>
            </a:r>
            <a:r>
              <a:rPr lang="en-US" sz="600" dirty="0" err="1"/>
              <a:t>Hartzog</a:t>
            </a:r>
            <a:r>
              <a:rPr lang="en-US" sz="600" dirty="0"/>
              <a:t>. "Life Inside a Skinner Box: Confronting our Future of Automated Law Enforcement." DEFCON 20, Las Vegas, July 2012. PPT Slides [12.4M] Bloomberg </a:t>
            </a:r>
            <a:r>
              <a:rPr lang="en-US" sz="600" dirty="0" smtClean="0"/>
              <a:t>coverage</a:t>
            </a:r>
            <a:br>
              <a:rPr lang="en-US" sz="600" dirty="0" smtClean="0"/>
            </a:br>
            <a:r>
              <a:rPr lang="en-US" sz="600" dirty="0" smtClean="0"/>
              <a:t>Lisa </a:t>
            </a:r>
            <a:r>
              <a:rPr lang="en-US" sz="600" dirty="0"/>
              <a:t>Shay and Greg Conti. "Countermeasures: Proactive Self-Defense Against Ubiquitous Surveillance." HOPE, New York City, July 2012. PDF Slides [7.0M] Off the Hook and Computerworld </a:t>
            </a:r>
            <a:r>
              <a:rPr lang="en-US" sz="600" dirty="0" smtClean="0"/>
              <a:t>coverage.</a:t>
            </a:r>
            <a:br>
              <a:rPr lang="en-US" sz="600" dirty="0" smtClean="0"/>
            </a:br>
            <a:r>
              <a:rPr lang="en-US" sz="600" dirty="0" smtClean="0"/>
              <a:t>Lisa </a:t>
            </a:r>
            <a:r>
              <a:rPr lang="en-US" sz="600" dirty="0"/>
              <a:t>Shay, Woodrow </a:t>
            </a:r>
            <a:r>
              <a:rPr lang="en-US" sz="600" dirty="0" err="1"/>
              <a:t>Hartzog</a:t>
            </a:r>
            <a:r>
              <a:rPr lang="en-US" sz="600" dirty="0"/>
              <a:t>, John Nelson, Dominic Larkin and Gregory Conti. "Confronting Automated Law Enforcement." We Robot, Miami, April </a:t>
            </a:r>
            <a:r>
              <a:rPr lang="en-US" sz="600" dirty="0" smtClean="0"/>
              <a:t>2012.</a:t>
            </a:r>
            <a:br>
              <a:rPr lang="en-US" sz="600" dirty="0" smtClean="0"/>
            </a:br>
            <a:r>
              <a:rPr lang="en-US" sz="600" dirty="0" smtClean="0"/>
              <a:t>Greg </a:t>
            </a:r>
            <a:r>
              <a:rPr lang="en-US" sz="600" dirty="0"/>
              <a:t>Conti; "Our Instrumented Lives: Sensors, Sensors, Everywhere"; DEFCON 18; July 2010. Talk PPT Slides [31.8M] PDF Slides [</a:t>
            </a:r>
            <a:r>
              <a:rPr lang="en-US" sz="600" dirty="0" smtClean="0"/>
              <a:t>7.6M]</a:t>
            </a:r>
            <a:br>
              <a:rPr lang="en-US" sz="600" dirty="0" smtClean="0"/>
            </a:br>
            <a:r>
              <a:rPr lang="en-US" sz="600" dirty="0" smtClean="0"/>
              <a:t>Gregory </a:t>
            </a:r>
            <a:r>
              <a:rPr lang="en-US" sz="600" dirty="0"/>
              <a:t>Conti and Edward </a:t>
            </a:r>
            <a:r>
              <a:rPr lang="en-US" sz="600" dirty="0" err="1"/>
              <a:t>Sobiesk</a:t>
            </a:r>
            <a:r>
              <a:rPr lang="en-US" sz="600" dirty="0"/>
              <a:t>; "Malicious Interface Design: Exploiting the User"; International World Wide Web Conference (WWW 2010); April 2010. Slashdot, EFF, and MSNBC </a:t>
            </a:r>
            <a:r>
              <a:rPr lang="en-US" sz="600" dirty="0" smtClean="0"/>
              <a:t>coverage.</a:t>
            </a:r>
            <a:br>
              <a:rPr lang="en-US" sz="600" dirty="0" smtClean="0"/>
            </a:br>
            <a:r>
              <a:rPr lang="en-US" sz="600" dirty="0" smtClean="0"/>
              <a:t>Greg </a:t>
            </a:r>
            <a:r>
              <a:rPr lang="en-US" sz="600" dirty="0"/>
              <a:t>Conti; "Could Googling Take Down a President, a Prime Minister, or an Average Citizen?; DEFCON 16; August 2008. Talk PPT Slides [</a:t>
            </a:r>
            <a:r>
              <a:rPr lang="en-US" sz="600" dirty="0" smtClean="0"/>
              <a:t>8.0M]</a:t>
            </a:r>
            <a:br>
              <a:rPr lang="en-US" sz="600" dirty="0" smtClean="0"/>
            </a:br>
            <a:r>
              <a:rPr lang="en-US" sz="600" dirty="0" smtClean="0"/>
              <a:t>Greg </a:t>
            </a:r>
            <a:r>
              <a:rPr lang="en-US" sz="600" dirty="0"/>
              <a:t>Conti; "Evil Interfaces: Violating the User;" HOPE; July 2008. Talk PPT Slides [</a:t>
            </a:r>
            <a:r>
              <a:rPr lang="en-US" sz="600" dirty="0" smtClean="0"/>
              <a:t>15.5M]</a:t>
            </a:r>
            <a:br>
              <a:rPr lang="en-US" sz="600" dirty="0" smtClean="0"/>
            </a:br>
            <a:r>
              <a:rPr lang="en-US" sz="600" dirty="0" err="1" smtClean="0"/>
              <a:t>Kulsoom</a:t>
            </a:r>
            <a:r>
              <a:rPr lang="en-US" sz="600" dirty="0" smtClean="0"/>
              <a:t> </a:t>
            </a:r>
            <a:r>
              <a:rPr lang="en-US" sz="600" dirty="0"/>
              <a:t>Abdullah, Gregory Conti and Raheem </a:t>
            </a:r>
            <a:r>
              <a:rPr lang="en-US" sz="600" dirty="0" err="1"/>
              <a:t>Beyah</a:t>
            </a:r>
            <a:r>
              <a:rPr lang="en-US" sz="600" dirty="0"/>
              <a:t>; "A Visualization Framework for Self-monitoring of Web-based Information Disclosure;" International Conference on Communications (ICC); May </a:t>
            </a:r>
            <a:r>
              <a:rPr lang="en-US" sz="600" dirty="0" smtClean="0"/>
              <a:t>2008.</a:t>
            </a:r>
            <a:br>
              <a:rPr lang="en-US" sz="600" dirty="0" smtClean="0"/>
            </a:br>
            <a:r>
              <a:rPr lang="en-US" sz="600" dirty="0" err="1" smtClean="0"/>
              <a:t>Kulsoom</a:t>
            </a:r>
            <a:r>
              <a:rPr lang="en-US" sz="600" dirty="0" smtClean="0"/>
              <a:t> </a:t>
            </a:r>
            <a:r>
              <a:rPr lang="en-US" sz="600" dirty="0"/>
              <a:t>Abdullah, Gregory Conti and Edward </a:t>
            </a:r>
            <a:r>
              <a:rPr lang="en-US" sz="600" dirty="0" err="1"/>
              <a:t>Sobiesk</a:t>
            </a:r>
            <a:r>
              <a:rPr lang="en-US" sz="600" dirty="0"/>
              <a:t>; "Self-monitoring of Web-based Information Disclosure;" Workshop on Privacy in the Electronic Society; October </a:t>
            </a:r>
            <a:r>
              <a:rPr lang="en-US" sz="600" dirty="0" smtClean="0"/>
              <a:t>2007.</a:t>
            </a:r>
            <a:br>
              <a:rPr lang="en-US" sz="600" dirty="0" smtClean="0"/>
            </a:br>
            <a:r>
              <a:rPr lang="en-US" sz="600" dirty="0" smtClean="0"/>
              <a:t>Gregory </a:t>
            </a:r>
            <a:r>
              <a:rPr lang="en-US" sz="600" dirty="0"/>
              <a:t>Conti and Edward </a:t>
            </a:r>
            <a:r>
              <a:rPr lang="en-US" sz="600" dirty="0" err="1"/>
              <a:t>Sobiesk</a:t>
            </a:r>
            <a:r>
              <a:rPr lang="en-US" sz="600" dirty="0"/>
              <a:t>; "An Honest Man Has Nothing to Fear: User Perceptions on Web-based Information Disclosure;" Symposium on Usable Privacy and Security (SOUPS); July </a:t>
            </a:r>
            <a:r>
              <a:rPr lang="en-US" sz="600" dirty="0" smtClean="0"/>
              <a:t>2007.</a:t>
            </a:r>
            <a:br>
              <a:rPr lang="en-US" sz="600" dirty="0" smtClean="0"/>
            </a:br>
            <a:r>
              <a:rPr lang="en-US" sz="600" dirty="0" smtClean="0"/>
              <a:t>Gregory </a:t>
            </a:r>
            <a:r>
              <a:rPr lang="en-US" sz="600" dirty="0"/>
              <a:t>Conti; "Googling Considered Harmful;" New Security Paradigms Workshop; October 2006. (See also the </a:t>
            </a:r>
            <a:r>
              <a:rPr lang="en-US" sz="600" dirty="0" err="1"/>
              <a:t>eWeek</a:t>
            </a:r>
            <a:r>
              <a:rPr lang="en-US" sz="600" dirty="0"/>
              <a:t> and USENIX LOGIN coverage</a:t>
            </a:r>
            <a:r>
              <a:rPr lang="en-US" sz="600" dirty="0" smtClean="0"/>
              <a:t>) </a:t>
            </a:r>
            <a:br>
              <a:rPr lang="en-US" sz="600" dirty="0" smtClean="0"/>
            </a:br>
            <a:r>
              <a:rPr lang="en-US" sz="600" dirty="0" smtClean="0"/>
              <a:t>Greg </a:t>
            </a:r>
            <a:r>
              <a:rPr lang="en-US" sz="600" dirty="0"/>
              <a:t>Conti; "Googling: I'm Feeling (un)Lucky;" DEFCON 14; July 2006</a:t>
            </a:r>
            <a:r>
              <a:rPr lang="en-US" sz="600" dirty="0" smtClean="0"/>
              <a:t>. Talk </a:t>
            </a:r>
            <a:r>
              <a:rPr lang="en-US" sz="600" dirty="0"/>
              <a:t>PDF Slides(0.8M) Talk Audio(MP3 21.0M)   Talk Video(MP4 </a:t>
            </a:r>
            <a:r>
              <a:rPr lang="en-US" sz="600" dirty="0" smtClean="0"/>
              <a:t>78.5M)</a:t>
            </a:r>
            <a:br>
              <a:rPr lang="en-US" sz="600" dirty="0" smtClean="0"/>
            </a:br>
            <a:r>
              <a:rPr lang="en-US" sz="600" dirty="0" smtClean="0"/>
              <a:t>Greg </a:t>
            </a:r>
            <a:r>
              <a:rPr lang="en-US" sz="600" dirty="0"/>
              <a:t>Conti; "Google: Don't Be Evil or Don't Be Good;" Interz0ne 5; March 2006.  Talk PPT Slides (</a:t>
            </a:r>
            <a:r>
              <a:rPr lang="en-US" sz="600" dirty="0" smtClean="0"/>
              <a:t>2.6M)</a:t>
            </a:r>
            <a:br>
              <a:rPr lang="en-US" sz="600" dirty="0" smtClean="0"/>
            </a:br>
            <a:r>
              <a:rPr lang="en-US" sz="600" dirty="0" smtClean="0"/>
              <a:t>G</a:t>
            </a:r>
            <a:r>
              <a:rPr lang="en-US" sz="600" dirty="0"/>
              <a:t>. Conti, M. </a:t>
            </a:r>
            <a:r>
              <a:rPr lang="en-US" sz="600" dirty="0" err="1"/>
              <a:t>Ahamad</a:t>
            </a:r>
            <a:r>
              <a:rPr lang="en-US" sz="600" dirty="0"/>
              <a:t> and J. </a:t>
            </a:r>
            <a:r>
              <a:rPr lang="en-US" sz="600" dirty="0" err="1"/>
              <a:t>Stasko</a:t>
            </a:r>
            <a:r>
              <a:rPr lang="en-US" sz="600" dirty="0"/>
              <a:t>; "Attacking Information Visualization System Usability: Overloading and Deceiving the Human;" Symposium on Usable Privacy and Security (SOUPS); July </a:t>
            </a:r>
            <a:r>
              <a:rPr lang="en-US" sz="600" dirty="0" smtClean="0"/>
              <a:t>2005.</a:t>
            </a:r>
            <a:br>
              <a:rPr lang="en-US" sz="600" dirty="0" smtClean="0"/>
            </a:br>
            <a:r>
              <a:rPr lang="en-US" sz="600" dirty="0" smtClean="0"/>
              <a:t/>
            </a:r>
            <a:br>
              <a:rPr lang="en-US" sz="600" dirty="0" smtClean="0"/>
            </a:br>
            <a:r>
              <a:rPr lang="en-US" sz="600" b="1" dirty="0" smtClean="0"/>
              <a:t>Panels</a:t>
            </a:r>
            <a:r>
              <a:rPr lang="en-US" sz="600" dirty="0" smtClean="0"/>
              <a:t/>
            </a:r>
            <a:br>
              <a:rPr lang="en-US" sz="600" dirty="0" smtClean="0"/>
            </a:br>
            <a:r>
              <a:rPr lang="en-US" sz="600" dirty="0" smtClean="0"/>
              <a:t>Gregory </a:t>
            </a:r>
            <a:r>
              <a:rPr lang="en-US" sz="600" dirty="0"/>
              <a:t>Conti, Maureen O'Connor, David Raymond, and Raymond </a:t>
            </a:r>
            <a:r>
              <a:rPr lang="en-US" sz="600" dirty="0" err="1"/>
              <a:t>Odierno</a:t>
            </a:r>
            <a:r>
              <a:rPr lang="en-US" sz="600" dirty="0"/>
              <a:t>. Leadership in Cyberspace: Game Has Changed, </a:t>
            </a:r>
            <a:r>
              <a:rPr lang="en-US" sz="600" dirty="0" err="1"/>
              <a:t>Korn</a:t>
            </a:r>
            <a:r>
              <a:rPr lang="en-US" sz="600" dirty="0"/>
              <a:t>-Ferry, New York, 22http://en.wikipedia.org/wiki/</a:t>
            </a:r>
            <a:r>
              <a:rPr lang="en-US" sz="600" dirty="0" err="1"/>
              <a:t>Yossi_Vardi</a:t>
            </a:r>
            <a:r>
              <a:rPr lang="en-US" sz="600" dirty="0"/>
              <a:t> October </a:t>
            </a:r>
            <a:r>
              <a:rPr lang="en-US" sz="600" dirty="0" smtClean="0"/>
              <a:t>2013.</a:t>
            </a:r>
            <a:br>
              <a:rPr lang="en-US" sz="600" dirty="0" smtClean="0"/>
            </a:br>
            <a:r>
              <a:rPr lang="en-US" sz="600" dirty="0" smtClean="0"/>
              <a:t>Gregory </a:t>
            </a:r>
            <a:r>
              <a:rPr lang="en-US" sz="600" dirty="0"/>
              <a:t>Conti, Helen Greiner, Peter Singer, James </a:t>
            </a:r>
            <a:r>
              <a:rPr lang="en-US" sz="600" dirty="0" err="1"/>
              <a:t>Stavridis</a:t>
            </a:r>
            <a:r>
              <a:rPr lang="en-US" sz="600" dirty="0"/>
              <a:t>, and Yossi </a:t>
            </a:r>
            <a:r>
              <a:rPr lang="en-US" sz="600" dirty="0" err="1"/>
              <a:t>Vardi</a:t>
            </a:r>
            <a:r>
              <a:rPr lang="en-US" sz="600" dirty="0"/>
              <a:t>. Beyond Software: The Future of Conflict, Google Ideas, New York, 22 October </a:t>
            </a:r>
            <a:r>
              <a:rPr lang="en-US" sz="600" dirty="0" smtClean="0"/>
              <a:t>2013.</a:t>
            </a:r>
            <a:br>
              <a:rPr lang="en-US" sz="600" dirty="0" smtClean="0"/>
            </a:br>
            <a:r>
              <a:rPr lang="en-US" sz="600" dirty="0" smtClean="0"/>
              <a:t>Chris </a:t>
            </a:r>
            <a:r>
              <a:rPr lang="en-US" sz="600" dirty="0" err="1"/>
              <a:t>Rouland</a:t>
            </a:r>
            <a:r>
              <a:rPr lang="en-US" sz="600" dirty="0"/>
              <a:t>, Robert Clark, and Gregory Conti (moderator). The Ethics of Hacking Back: Cybersecurity and Active Network Defense, Carnegie Council, New York, 18 September 2013. Forbes </a:t>
            </a:r>
            <a:r>
              <a:rPr lang="en-US" sz="600" dirty="0" smtClean="0"/>
              <a:t>coverage</a:t>
            </a:r>
            <a:br>
              <a:rPr lang="en-US" sz="600" dirty="0" smtClean="0"/>
            </a:br>
            <a:r>
              <a:rPr lang="en-US" sz="600" dirty="0" smtClean="0"/>
              <a:t>Dmitri </a:t>
            </a:r>
            <a:r>
              <a:rPr lang="en-US" sz="600" dirty="0" err="1"/>
              <a:t>Alperovich</a:t>
            </a:r>
            <a:r>
              <a:rPr lang="en-US" sz="600" dirty="0"/>
              <a:t>, Gregory Conti, and </a:t>
            </a:r>
            <a:r>
              <a:rPr lang="en-US" sz="600" dirty="0" err="1"/>
              <a:t>Simson</a:t>
            </a:r>
            <a:r>
              <a:rPr lang="en-US" sz="600" dirty="0"/>
              <a:t> </a:t>
            </a:r>
            <a:r>
              <a:rPr lang="en-US" sz="600" dirty="0" err="1"/>
              <a:t>Garfinkel</a:t>
            </a:r>
            <a:r>
              <a:rPr lang="en-US" sz="600" dirty="0"/>
              <a:t>. How Do We Create a Viable Cyber Profession: Opportunities and Challenges, AFCEA TechNet Land Forces - East, Baltimore, MD, August </a:t>
            </a:r>
            <a:r>
              <a:rPr lang="en-US" sz="600" dirty="0" smtClean="0"/>
              <a:t>2012.</a:t>
            </a:r>
            <a:br>
              <a:rPr lang="en-US" sz="600" dirty="0" smtClean="0"/>
            </a:br>
            <a:r>
              <a:rPr lang="en-US" sz="600" dirty="0" smtClean="0"/>
              <a:t>Marcia </a:t>
            </a:r>
            <a:r>
              <a:rPr lang="en-US" sz="600" dirty="0"/>
              <a:t>Hoffman, Congressman Jim </a:t>
            </a:r>
            <a:r>
              <a:rPr lang="en-US" sz="600" dirty="0" err="1"/>
              <a:t>Langevin</a:t>
            </a:r>
            <a:r>
              <a:rPr lang="en-US" sz="600" dirty="0"/>
              <a:t>, Vice Admiral Mike McConnell, Jeff Moss, and Sami </a:t>
            </a:r>
            <a:r>
              <a:rPr lang="en-US" sz="600" dirty="0" err="1"/>
              <a:t>Saydjari</a:t>
            </a:r>
            <a:r>
              <a:rPr lang="en-US" sz="600" dirty="0"/>
              <a:t> (Gregory Conti Moderator). The Role of the U.S. Government in Cyberspace, United States Military Academy Senior Conference, West Point, NY, June </a:t>
            </a:r>
            <a:r>
              <a:rPr lang="en-US" sz="600" dirty="0" smtClean="0"/>
              <a:t>2012.</a:t>
            </a:r>
            <a:br>
              <a:rPr lang="en-US" sz="600" dirty="0" smtClean="0"/>
            </a:br>
            <a:r>
              <a:rPr lang="en-US" sz="600" dirty="0" smtClean="0"/>
              <a:t>Alessandro </a:t>
            </a:r>
            <a:r>
              <a:rPr lang="en-US" sz="600" dirty="0" err="1"/>
              <a:t>Acquisti</a:t>
            </a:r>
            <a:r>
              <a:rPr lang="en-US" sz="600" dirty="0"/>
              <a:t>, Ryan </a:t>
            </a:r>
            <a:r>
              <a:rPr lang="en-US" sz="600" dirty="0" err="1"/>
              <a:t>Calo</a:t>
            </a:r>
            <a:r>
              <a:rPr lang="en-US" sz="600" dirty="0"/>
              <a:t>, Gregory Conti, and Woodrow </a:t>
            </a:r>
            <a:r>
              <a:rPr lang="en-US" sz="600" dirty="0" err="1"/>
              <a:t>Hartzog</a:t>
            </a:r>
            <a:r>
              <a:rPr lang="en-US" sz="600" dirty="0"/>
              <a:t> (Chris </a:t>
            </a:r>
            <a:r>
              <a:rPr lang="en-US" sz="600" dirty="0" err="1"/>
              <a:t>Hoofnagle</a:t>
            </a:r>
            <a:r>
              <a:rPr lang="en-US" sz="600" dirty="0"/>
              <a:t> Moderator); Human Computer Interaction and Consumer Protection, Samuelson Law, Technology &amp; Public Policy Clinic, Privacy Scholars Speaker Series. UC Berkeley; 30-31 March </a:t>
            </a:r>
            <a:r>
              <a:rPr lang="en-US" sz="600" dirty="0" smtClean="0"/>
              <a:t>2011.</a:t>
            </a:r>
            <a:br>
              <a:rPr lang="en-US" sz="600" dirty="0" smtClean="0"/>
            </a:br>
            <a:r>
              <a:rPr lang="en-US" sz="600" dirty="0" err="1" smtClean="0"/>
              <a:t>Judit</a:t>
            </a:r>
            <a:r>
              <a:rPr lang="en-US" sz="600" dirty="0" smtClean="0"/>
              <a:t> </a:t>
            </a:r>
            <a:r>
              <a:rPr lang="en-US" sz="600" dirty="0"/>
              <a:t>Bar-</a:t>
            </a:r>
            <a:r>
              <a:rPr lang="en-US" sz="600" dirty="0" err="1"/>
              <a:t>Ilan</a:t>
            </a:r>
            <a:r>
              <a:rPr lang="en-US" sz="600" dirty="0"/>
              <a:t>, Tom Cross, Martin </a:t>
            </a:r>
            <a:r>
              <a:rPr lang="en-US" sz="600" dirty="0" err="1"/>
              <a:t>Kratz</a:t>
            </a:r>
            <a:r>
              <a:rPr lang="en-US" sz="600" dirty="0"/>
              <a:t> and Wendy Seltzer (Gregory Conti Moderator); Web Search Privacy Issues, World Wide Web Conference (WWW2007); May </a:t>
            </a:r>
            <a:r>
              <a:rPr lang="en-US" sz="600" dirty="0" smtClean="0"/>
              <a:t>2007.</a:t>
            </a:r>
            <a:br>
              <a:rPr lang="en-US" sz="600" dirty="0" smtClean="0"/>
            </a:br>
            <a:r>
              <a:rPr lang="en-US" sz="600" dirty="0" smtClean="0"/>
              <a:t>Gregory </a:t>
            </a:r>
            <a:r>
              <a:rPr lang="en-US" sz="600" dirty="0"/>
              <a:t>Conti; Googling Considered Harmful (as part of the 2006 Highlights of the New Security Paradigms Workshop Panel), Annual Computer Security Applications Conference(ACSAC); December 2006. </a:t>
            </a:r>
          </a:p>
        </p:txBody>
      </p:sp>
      <p:pic>
        <p:nvPicPr>
          <p:cNvPr id="6146" name="Picture 2" descr="http://www.hakim.ws/DEFCONXX/Extra%20Bonus%20Material/DEF%20CON%20Archive/DEF%20CON%20Badges%201-19/DEFCON-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9385" y="783772"/>
            <a:ext cx="3779157" cy="549287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454166" y="6642556"/>
            <a:ext cx="6689834" cy="215444"/>
          </a:xfrm>
          <a:prstGeom prst="rect">
            <a:avLst/>
          </a:prstGeom>
        </p:spPr>
        <p:txBody>
          <a:bodyPr wrap="square">
            <a:spAutoFit/>
          </a:bodyPr>
          <a:lstStyle/>
          <a:p>
            <a:pPr algn="r"/>
            <a:r>
              <a:rPr lang="en-US" sz="800" dirty="0"/>
              <a:t>http://www.hakim.ws/DEFCONXX/Extra%20Bonus%20Material/DEF%20CON%20Archive/DEF%20CON%20Badges%201-19/DEFCON-9.jpg</a:t>
            </a:r>
          </a:p>
        </p:txBody>
      </p:sp>
    </p:spTree>
    <p:extLst>
      <p:ext uri="{BB962C8B-B14F-4D97-AF65-F5344CB8AC3E}">
        <p14:creationId xmlns:p14="http://schemas.microsoft.com/office/powerpoint/2010/main" xmlns="" val="91970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dirty="0">
                <a:solidFill>
                  <a:schemeClr val="bg1"/>
                </a:solidFill>
              </a:rPr>
              <a:t>Is it possible to protect cyberspace </a:t>
            </a:r>
            <a:r>
              <a:rPr lang="en-US" sz="5400" dirty="0" smtClean="0">
                <a:solidFill>
                  <a:schemeClr val="bg1"/>
                </a:solidFill>
              </a:rPr>
              <a:t>without </a:t>
            </a:r>
            <a:r>
              <a:rPr lang="en-US" sz="5400" dirty="0">
                <a:solidFill>
                  <a:schemeClr val="bg1"/>
                </a:solidFill>
              </a:rPr>
              <a:t>damaging or destroying Democracy?</a:t>
            </a:r>
          </a:p>
          <a:p>
            <a:endParaRPr lang="en-US" sz="5400" dirty="0"/>
          </a:p>
        </p:txBody>
      </p:sp>
    </p:spTree>
    <p:extLst>
      <p:ext uri="{BB962C8B-B14F-4D97-AF65-F5344CB8AC3E}">
        <p14:creationId xmlns:p14="http://schemas.microsoft.com/office/powerpoint/2010/main" xmlns="" val="2595679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dirty="0">
                <a:solidFill>
                  <a:schemeClr val="bg1"/>
                </a:solidFill>
              </a:rPr>
              <a:t>What would you teach Senior Leaders, Mid-Career, and Junior people in government or the military? </a:t>
            </a:r>
          </a:p>
          <a:p>
            <a:pPr marL="0" indent="0">
              <a:buNone/>
            </a:pPr>
            <a:endParaRPr lang="en-US" sz="5400" dirty="0">
              <a:solidFill>
                <a:schemeClr val="bg1"/>
              </a:solidFill>
            </a:endParaRPr>
          </a:p>
        </p:txBody>
      </p:sp>
    </p:spTree>
    <p:extLst>
      <p:ext uri="{BB962C8B-B14F-4D97-AF65-F5344CB8AC3E}">
        <p14:creationId xmlns:p14="http://schemas.microsoft.com/office/powerpoint/2010/main" xmlns="" val="29064997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chemeClr val="bg1"/>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5400" dirty="0" smtClean="0">
                <a:solidFill>
                  <a:schemeClr val="bg1"/>
                </a:solidFill>
              </a:rPr>
              <a:t>Take privacy and civil liberties into account when making decisions.</a:t>
            </a:r>
          </a:p>
          <a:p>
            <a:pPr marL="0" indent="0">
              <a:buNone/>
            </a:pPr>
            <a:endParaRPr lang="en-US" sz="5400" dirty="0">
              <a:solidFill>
                <a:schemeClr val="bg1"/>
              </a:solidFill>
            </a:endParaRPr>
          </a:p>
          <a:p>
            <a:pPr marL="0" indent="0">
              <a:buNone/>
            </a:pPr>
            <a:r>
              <a:rPr lang="en-US" sz="5400" dirty="0" smtClean="0">
                <a:solidFill>
                  <a:schemeClr val="bg1"/>
                </a:solidFill>
              </a:rPr>
              <a:t>Not out of “compliance” but from a true appreciation.</a:t>
            </a:r>
            <a:endParaRPr lang="en-US" sz="5400" dirty="0">
              <a:solidFill>
                <a:schemeClr val="bg1"/>
              </a:solidFill>
            </a:endParaRPr>
          </a:p>
          <a:p>
            <a:endParaRPr lang="en-US" sz="5400" dirty="0"/>
          </a:p>
        </p:txBody>
      </p:sp>
    </p:spTree>
    <p:extLst>
      <p:ext uri="{BB962C8B-B14F-4D97-AF65-F5344CB8AC3E}">
        <p14:creationId xmlns:p14="http://schemas.microsoft.com/office/powerpoint/2010/main" xmlns="" val="3682020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1.bp.blogspot.com/_h0SQqY8ocp4/TIteLgR1EsI/AAAAAAAASNw/wQ8m9Z2hToU/s400/smoking+32.jpg"/>
          <p:cNvPicPr>
            <a:picLocks noChangeAspect="1" noChangeArrowheads="1"/>
          </p:cNvPicPr>
          <p:nvPr/>
        </p:nvPicPr>
        <p:blipFill>
          <a:blip r:embed="rId2" cstate="print"/>
          <a:srcRect/>
          <a:stretch>
            <a:fillRect/>
          </a:stretch>
        </p:blipFill>
        <p:spPr bwMode="auto">
          <a:xfrm>
            <a:off x="1258674" y="587838"/>
            <a:ext cx="6928152" cy="580571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349"/>
            <a:ext cx="7886700" cy="1325563"/>
          </a:xfrm>
        </p:spPr>
        <p:txBody>
          <a:bodyPr/>
          <a:lstStyle/>
          <a:p>
            <a:r>
              <a:rPr lang="en-US" dirty="0" smtClean="0"/>
              <a:t>Instrumented World</a:t>
            </a:r>
            <a:endParaRPr lang="en-US" dirty="0"/>
          </a:p>
        </p:txBody>
      </p:sp>
      <p:sp>
        <p:nvSpPr>
          <p:cNvPr id="6" name="TextBox 5"/>
          <p:cNvSpPr txBox="1"/>
          <p:nvPr/>
        </p:nvSpPr>
        <p:spPr>
          <a:xfrm>
            <a:off x="6997431" y="3331212"/>
            <a:ext cx="1351652" cy="369332"/>
          </a:xfrm>
          <a:prstGeom prst="rect">
            <a:avLst/>
          </a:prstGeom>
          <a:noFill/>
        </p:spPr>
        <p:txBody>
          <a:bodyPr wrap="none" rtlCol="0">
            <a:spAutoFit/>
          </a:bodyPr>
          <a:lstStyle/>
          <a:p>
            <a:r>
              <a:rPr lang="en-US" dirty="0" smtClean="0"/>
              <a:t>Community</a:t>
            </a:r>
            <a:endParaRPr lang="en-US" dirty="0"/>
          </a:p>
        </p:txBody>
      </p:sp>
      <p:sp>
        <p:nvSpPr>
          <p:cNvPr id="8" name="TextBox 7"/>
          <p:cNvSpPr txBox="1"/>
          <p:nvPr/>
        </p:nvSpPr>
        <p:spPr>
          <a:xfrm>
            <a:off x="1342753" y="3336290"/>
            <a:ext cx="838691" cy="369332"/>
          </a:xfrm>
          <a:prstGeom prst="rect">
            <a:avLst/>
          </a:prstGeom>
          <a:noFill/>
        </p:spPr>
        <p:txBody>
          <a:bodyPr wrap="none" rtlCol="0">
            <a:spAutoFit/>
          </a:bodyPr>
          <a:lstStyle/>
          <a:p>
            <a:r>
              <a:rPr lang="en-US" dirty="0" smtClean="0"/>
              <a:t>Planet</a:t>
            </a:r>
            <a:endParaRPr lang="en-US" dirty="0"/>
          </a:p>
        </p:txBody>
      </p:sp>
      <p:sp>
        <p:nvSpPr>
          <p:cNvPr id="10" name="TextBox 9"/>
          <p:cNvSpPr txBox="1"/>
          <p:nvPr/>
        </p:nvSpPr>
        <p:spPr>
          <a:xfrm>
            <a:off x="4192356" y="3337739"/>
            <a:ext cx="851515" cy="369332"/>
          </a:xfrm>
          <a:prstGeom prst="rect">
            <a:avLst/>
          </a:prstGeom>
          <a:noFill/>
        </p:spPr>
        <p:txBody>
          <a:bodyPr wrap="none" rtlCol="0">
            <a:spAutoFit/>
          </a:bodyPr>
          <a:lstStyle/>
          <a:p>
            <a:r>
              <a:rPr lang="en-US" dirty="0" smtClean="0"/>
              <a:t>Nation</a:t>
            </a:r>
            <a:endParaRPr lang="en-US" dirty="0"/>
          </a:p>
        </p:txBody>
      </p:sp>
      <p:sp>
        <p:nvSpPr>
          <p:cNvPr id="12" name="TextBox 11"/>
          <p:cNvSpPr txBox="1"/>
          <p:nvPr/>
        </p:nvSpPr>
        <p:spPr>
          <a:xfrm>
            <a:off x="7280797" y="6080876"/>
            <a:ext cx="915635" cy="369332"/>
          </a:xfrm>
          <a:prstGeom prst="rect">
            <a:avLst/>
          </a:prstGeom>
          <a:noFill/>
        </p:spPr>
        <p:txBody>
          <a:bodyPr wrap="none" rtlCol="0">
            <a:spAutoFit/>
          </a:bodyPr>
          <a:lstStyle/>
          <a:p>
            <a:r>
              <a:rPr lang="en-US" dirty="0" smtClean="0"/>
              <a:t>Person</a:t>
            </a:r>
            <a:endParaRPr lang="en-US" dirty="0"/>
          </a:p>
        </p:txBody>
      </p:sp>
      <p:sp>
        <p:nvSpPr>
          <p:cNvPr id="16" name="TextBox 15"/>
          <p:cNvSpPr txBox="1"/>
          <p:nvPr/>
        </p:nvSpPr>
        <p:spPr>
          <a:xfrm>
            <a:off x="4618207" y="6091036"/>
            <a:ext cx="800219" cy="369332"/>
          </a:xfrm>
          <a:prstGeom prst="rect">
            <a:avLst/>
          </a:prstGeom>
          <a:noFill/>
        </p:spPr>
        <p:txBody>
          <a:bodyPr wrap="none" rtlCol="0">
            <a:spAutoFit/>
          </a:bodyPr>
          <a:lstStyle/>
          <a:p>
            <a:r>
              <a:rPr lang="en-US" dirty="0" smtClean="0"/>
              <a:t>Home</a:t>
            </a:r>
            <a:endParaRPr lang="en-US" dirty="0"/>
          </a:p>
        </p:txBody>
      </p:sp>
      <p:sp>
        <p:nvSpPr>
          <p:cNvPr id="17" name="TextBox 16"/>
          <p:cNvSpPr txBox="1"/>
          <p:nvPr/>
        </p:nvSpPr>
        <p:spPr>
          <a:xfrm>
            <a:off x="1496412" y="6071595"/>
            <a:ext cx="556563" cy="369332"/>
          </a:xfrm>
          <a:prstGeom prst="rect">
            <a:avLst/>
          </a:prstGeom>
          <a:noFill/>
        </p:spPr>
        <p:txBody>
          <a:bodyPr wrap="none" rtlCol="0">
            <a:spAutoFit/>
          </a:bodyPr>
          <a:lstStyle/>
          <a:p>
            <a:r>
              <a:rPr lang="en-US" dirty="0" smtClean="0"/>
              <a:t>Car</a:t>
            </a:r>
            <a:endParaRPr lang="en-US" dirty="0"/>
          </a:p>
        </p:txBody>
      </p:sp>
      <p:pic>
        <p:nvPicPr>
          <p:cNvPr id="1026" name="Picture 2" descr="http://www.extremetech.com/wp-content/uploads/2012/12/Audi-A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966" y="4225885"/>
            <a:ext cx="3233775" cy="184571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www.yourselfrepair.com/wp-content/uploads/2013/11/Painting.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84426" y="4225885"/>
            <a:ext cx="2797727" cy="1865151"/>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petergreenberg.com/wp-content/uploads/2013/11/personal_electronics.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58438" y="4205915"/>
            <a:ext cx="1874960" cy="1874961"/>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heritageamerican.files.wordpress.com/2008/08/small-town-main-street.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357031" y="1486625"/>
            <a:ext cx="2469253" cy="1851114"/>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http://www.lib.utexas.edu/maps/united_states/usa_blank.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265720" y="1490341"/>
            <a:ext cx="2848780" cy="1868053"/>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http://thecultivatedmind.files.wordpress.com/2011/07/earth-from-space-western.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89427" y="1486625"/>
            <a:ext cx="1897399" cy="18973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54176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76"/>
            <a:ext cx="7886700" cy="1325563"/>
          </a:xfrm>
        </p:spPr>
        <p:txBody>
          <a:bodyPr/>
          <a:lstStyle/>
          <a:p>
            <a:r>
              <a:rPr lang="en-US" dirty="0" smtClean="0"/>
              <a:t>Attention Span of General Public</a:t>
            </a:r>
            <a:endParaRPr lang="en-US" dirty="0"/>
          </a:p>
        </p:txBody>
      </p:sp>
      <p:sp>
        <p:nvSpPr>
          <p:cNvPr id="4" name="TextBox 3"/>
          <p:cNvSpPr txBox="1"/>
          <p:nvPr/>
        </p:nvSpPr>
        <p:spPr>
          <a:xfrm>
            <a:off x="64769" y="1944918"/>
            <a:ext cx="2814040" cy="954107"/>
          </a:xfrm>
          <a:prstGeom prst="rect">
            <a:avLst/>
          </a:prstGeom>
          <a:noFill/>
        </p:spPr>
        <p:txBody>
          <a:bodyPr wrap="none" rtlCol="0">
            <a:spAutoFit/>
          </a:bodyPr>
          <a:lstStyle/>
          <a:p>
            <a:pPr algn="r"/>
            <a:r>
              <a:rPr lang="en-US" sz="2800" dirty="0" smtClean="0"/>
              <a:t>AOL Search Query</a:t>
            </a:r>
          </a:p>
          <a:p>
            <a:pPr algn="r"/>
            <a:r>
              <a:rPr lang="en-US" sz="2800" dirty="0" smtClean="0"/>
              <a:t>Disclosure</a:t>
            </a:r>
            <a:endParaRPr lang="en-US" sz="2800" dirty="0"/>
          </a:p>
        </p:txBody>
      </p:sp>
      <p:sp>
        <p:nvSpPr>
          <p:cNvPr id="5" name="TextBox 4"/>
          <p:cNvSpPr txBox="1"/>
          <p:nvPr/>
        </p:nvSpPr>
        <p:spPr>
          <a:xfrm>
            <a:off x="1366491" y="3505176"/>
            <a:ext cx="1563120" cy="523220"/>
          </a:xfrm>
          <a:prstGeom prst="rect">
            <a:avLst/>
          </a:prstGeom>
          <a:noFill/>
        </p:spPr>
        <p:txBody>
          <a:bodyPr wrap="none" rtlCol="0">
            <a:spAutoFit/>
          </a:bodyPr>
          <a:lstStyle/>
          <a:p>
            <a:pPr algn="r"/>
            <a:r>
              <a:rPr lang="en-US" sz="2800" dirty="0" err="1" smtClean="0"/>
              <a:t>Wikileaks</a:t>
            </a:r>
            <a:endParaRPr lang="en-US" sz="2800" dirty="0"/>
          </a:p>
        </p:txBody>
      </p:sp>
      <p:sp>
        <p:nvSpPr>
          <p:cNvPr id="6" name="TextBox 5"/>
          <p:cNvSpPr txBox="1"/>
          <p:nvPr/>
        </p:nvSpPr>
        <p:spPr>
          <a:xfrm>
            <a:off x="66996" y="4586472"/>
            <a:ext cx="3000501" cy="954107"/>
          </a:xfrm>
          <a:prstGeom prst="rect">
            <a:avLst/>
          </a:prstGeom>
          <a:noFill/>
        </p:spPr>
        <p:txBody>
          <a:bodyPr wrap="none" rtlCol="0">
            <a:spAutoFit/>
          </a:bodyPr>
          <a:lstStyle/>
          <a:p>
            <a:pPr algn="r"/>
            <a:r>
              <a:rPr lang="en-US" sz="2800" dirty="0" smtClean="0"/>
              <a:t>Edward Snowden’s </a:t>
            </a:r>
            <a:br>
              <a:rPr lang="en-US" sz="2800" dirty="0" smtClean="0"/>
            </a:br>
            <a:r>
              <a:rPr lang="en-US" sz="2800" dirty="0" smtClean="0"/>
              <a:t>Disclosures</a:t>
            </a:r>
            <a:endParaRPr lang="en-US" sz="2800" dirty="0"/>
          </a:p>
        </p:txBody>
      </p:sp>
      <p:sp>
        <p:nvSpPr>
          <p:cNvPr id="7" name="Rectangle 6"/>
          <p:cNvSpPr/>
          <p:nvPr/>
        </p:nvSpPr>
        <p:spPr>
          <a:xfrm>
            <a:off x="3120571" y="2075548"/>
            <a:ext cx="711200" cy="667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06057" y="3497949"/>
            <a:ext cx="2249714" cy="682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091543" y="4441374"/>
            <a:ext cx="4833257" cy="1320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43087" y="2801263"/>
            <a:ext cx="919482" cy="369332"/>
          </a:xfrm>
          <a:prstGeom prst="rect">
            <a:avLst/>
          </a:prstGeom>
          <a:noFill/>
        </p:spPr>
        <p:txBody>
          <a:bodyPr wrap="none" rtlCol="0">
            <a:spAutoFit/>
          </a:bodyPr>
          <a:lstStyle/>
          <a:p>
            <a:r>
              <a:rPr lang="en-US" dirty="0" smtClean="0"/>
              <a:t>~Weeks</a:t>
            </a:r>
            <a:endParaRPr lang="en-US" dirty="0"/>
          </a:p>
        </p:txBody>
      </p:sp>
      <p:sp>
        <p:nvSpPr>
          <p:cNvPr id="11" name="TextBox 10"/>
          <p:cNvSpPr txBox="1"/>
          <p:nvPr/>
        </p:nvSpPr>
        <p:spPr>
          <a:xfrm>
            <a:off x="5130800" y="4114806"/>
            <a:ext cx="1080232" cy="369332"/>
          </a:xfrm>
          <a:prstGeom prst="rect">
            <a:avLst/>
          </a:prstGeom>
          <a:noFill/>
        </p:spPr>
        <p:txBody>
          <a:bodyPr wrap="none" rtlCol="0">
            <a:spAutoFit/>
          </a:bodyPr>
          <a:lstStyle/>
          <a:p>
            <a:r>
              <a:rPr lang="en-US" dirty="0" smtClean="0"/>
              <a:t>~ Months</a:t>
            </a:r>
            <a:endParaRPr lang="en-US" dirty="0"/>
          </a:p>
        </p:txBody>
      </p:sp>
      <p:sp>
        <p:nvSpPr>
          <p:cNvPr id="12" name="TextBox 11"/>
          <p:cNvSpPr txBox="1"/>
          <p:nvPr/>
        </p:nvSpPr>
        <p:spPr>
          <a:xfrm>
            <a:off x="7315200" y="5646064"/>
            <a:ext cx="1764714" cy="369332"/>
          </a:xfrm>
          <a:prstGeom prst="rect">
            <a:avLst/>
          </a:prstGeom>
          <a:noFill/>
        </p:spPr>
        <p:txBody>
          <a:bodyPr wrap="none" rtlCol="0">
            <a:spAutoFit/>
          </a:bodyPr>
          <a:lstStyle/>
          <a:p>
            <a:r>
              <a:rPr lang="en-US" dirty="0" smtClean="0"/>
              <a:t>June 2013 - Until</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0"/>
            <a:ext cx="7886700" cy="1325563"/>
          </a:xfrm>
        </p:spPr>
        <p:txBody>
          <a:bodyPr/>
          <a:lstStyle/>
          <a:p>
            <a:r>
              <a:rPr lang="en-US" dirty="0" smtClean="0"/>
              <a:t>Various Perspectives…</a:t>
            </a:r>
            <a:endParaRPr lang="en-US" dirty="0"/>
          </a:p>
        </p:txBody>
      </p:sp>
      <p:sp>
        <p:nvSpPr>
          <p:cNvPr id="6" name="TextBox 5"/>
          <p:cNvSpPr txBox="1"/>
          <p:nvPr/>
        </p:nvSpPr>
        <p:spPr>
          <a:xfrm>
            <a:off x="7233101" y="3388362"/>
            <a:ext cx="1147430" cy="369332"/>
          </a:xfrm>
          <a:prstGeom prst="rect">
            <a:avLst/>
          </a:prstGeom>
          <a:noFill/>
        </p:spPr>
        <p:txBody>
          <a:bodyPr wrap="none" rtlCol="0">
            <a:spAutoFit/>
          </a:bodyPr>
          <a:lstStyle/>
          <a:p>
            <a:r>
              <a:rPr lang="en-US" dirty="0" smtClean="0"/>
              <a:t>Advocates</a:t>
            </a:r>
            <a:endParaRPr lang="en-US" dirty="0"/>
          </a:p>
        </p:txBody>
      </p:sp>
      <p:pic>
        <p:nvPicPr>
          <p:cNvPr id="13316" name="Picture 4" descr="http://d6iws8tt1rg2j.cloudfront.net/full_recruits-marquee.jpg"/>
          <p:cNvPicPr>
            <a:picLocks noChangeAspect="1" noChangeArrowheads="1"/>
          </p:cNvPicPr>
          <p:nvPr/>
        </p:nvPicPr>
        <p:blipFill>
          <a:blip r:embed="rId3" cstate="print"/>
          <a:srcRect/>
          <a:stretch>
            <a:fillRect/>
          </a:stretch>
        </p:blipFill>
        <p:spPr bwMode="auto">
          <a:xfrm>
            <a:off x="572135" y="1529474"/>
            <a:ext cx="2394585" cy="1867776"/>
          </a:xfrm>
          <a:prstGeom prst="rect">
            <a:avLst/>
          </a:prstGeom>
          <a:noFill/>
        </p:spPr>
      </p:pic>
      <p:sp>
        <p:nvSpPr>
          <p:cNvPr id="8" name="TextBox 7"/>
          <p:cNvSpPr txBox="1"/>
          <p:nvPr/>
        </p:nvSpPr>
        <p:spPr>
          <a:xfrm>
            <a:off x="782320" y="3393440"/>
            <a:ext cx="1980029" cy="369332"/>
          </a:xfrm>
          <a:prstGeom prst="rect">
            <a:avLst/>
          </a:prstGeom>
          <a:noFill/>
        </p:spPr>
        <p:txBody>
          <a:bodyPr wrap="none" rtlCol="0">
            <a:spAutoFit/>
          </a:bodyPr>
          <a:lstStyle/>
          <a:p>
            <a:r>
              <a:rPr lang="en-US" dirty="0" smtClean="0"/>
              <a:t>Law Enforcement</a:t>
            </a:r>
            <a:endParaRPr lang="en-US" dirty="0"/>
          </a:p>
        </p:txBody>
      </p:sp>
      <p:pic>
        <p:nvPicPr>
          <p:cNvPr id="13318" name="Picture 6" descr="http://upload.wikimedia.org/wikipedia/commons/d/d4/Jointcolors.jpg"/>
          <p:cNvPicPr>
            <a:picLocks noChangeAspect="1" noChangeArrowheads="1"/>
          </p:cNvPicPr>
          <p:nvPr/>
        </p:nvPicPr>
        <p:blipFill>
          <a:blip r:embed="rId4" cstate="print"/>
          <a:srcRect/>
          <a:stretch>
            <a:fillRect/>
          </a:stretch>
        </p:blipFill>
        <p:spPr bwMode="auto">
          <a:xfrm>
            <a:off x="3230879" y="1536531"/>
            <a:ext cx="2854961" cy="1854130"/>
          </a:xfrm>
          <a:prstGeom prst="rect">
            <a:avLst/>
          </a:prstGeom>
          <a:noFill/>
        </p:spPr>
      </p:pic>
      <p:sp>
        <p:nvSpPr>
          <p:cNvPr id="10" name="TextBox 9"/>
          <p:cNvSpPr txBox="1"/>
          <p:nvPr/>
        </p:nvSpPr>
        <p:spPr>
          <a:xfrm>
            <a:off x="4185920" y="3393440"/>
            <a:ext cx="915635" cy="369332"/>
          </a:xfrm>
          <a:prstGeom prst="rect">
            <a:avLst/>
          </a:prstGeom>
          <a:noFill/>
        </p:spPr>
        <p:txBody>
          <a:bodyPr wrap="none" rtlCol="0">
            <a:spAutoFit/>
          </a:bodyPr>
          <a:lstStyle/>
          <a:p>
            <a:r>
              <a:rPr lang="en-US" dirty="0" smtClean="0"/>
              <a:t>Military</a:t>
            </a:r>
            <a:endParaRPr lang="en-US" dirty="0"/>
          </a:p>
        </p:txBody>
      </p:sp>
      <p:pic>
        <p:nvPicPr>
          <p:cNvPr id="13320" name="Picture 8" descr="http://s231432788.onlinehome.us/lotion/pics/SS20090703-WDW/P4-0001.jpg"/>
          <p:cNvPicPr>
            <a:picLocks noChangeAspect="1" noChangeArrowheads="1"/>
          </p:cNvPicPr>
          <p:nvPr/>
        </p:nvPicPr>
        <p:blipFill>
          <a:blip r:embed="rId5" cstate="print"/>
          <a:srcRect/>
          <a:stretch>
            <a:fillRect/>
          </a:stretch>
        </p:blipFill>
        <p:spPr bwMode="auto">
          <a:xfrm>
            <a:off x="6291579" y="4299565"/>
            <a:ext cx="2746607" cy="1831071"/>
          </a:xfrm>
          <a:prstGeom prst="rect">
            <a:avLst/>
          </a:prstGeom>
          <a:noFill/>
        </p:spPr>
      </p:pic>
      <p:sp>
        <p:nvSpPr>
          <p:cNvPr id="12" name="TextBox 11"/>
          <p:cNvSpPr txBox="1"/>
          <p:nvPr/>
        </p:nvSpPr>
        <p:spPr>
          <a:xfrm>
            <a:off x="7280797" y="6138026"/>
            <a:ext cx="1005403" cy="369332"/>
          </a:xfrm>
          <a:prstGeom prst="rect">
            <a:avLst/>
          </a:prstGeom>
          <a:noFill/>
        </p:spPr>
        <p:txBody>
          <a:bodyPr wrap="none" rtlCol="0">
            <a:spAutoFit/>
          </a:bodyPr>
          <a:lstStyle/>
          <a:p>
            <a:r>
              <a:rPr lang="en-US" dirty="0" smtClean="0"/>
              <a:t>Citizens</a:t>
            </a:r>
            <a:endParaRPr lang="en-US" dirty="0"/>
          </a:p>
        </p:txBody>
      </p:sp>
      <p:pic>
        <p:nvPicPr>
          <p:cNvPr id="13324" name="Picture 12" descr="http://aug-cdn.com/sites/default/files/imagecache/superphoto/lawmakers.jpg"/>
          <p:cNvPicPr>
            <a:picLocks noChangeAspect="1" noChangeArrowheads="1"/>
          </p:cNvPicPr>
          <p:nvPr/>
        </p:nvPicPr>
        <p:blipFill>
          <a:blip r:embed="rId6" cstate="print"/>
          <a:srcRect/>
          <a:stretch>
            <a:fillRect/>
          </a:stretch>
        </p:blipFill>
        <p:spPr bwMode="auto">
          <a:xfrm>
            <a:off x="363394" y="4302037"/>
            <a:ext cx="2791834" cy="1838990"/>
          </a:xfrm>
          <a:prstGeom prst="rect">
            <a:avLst/>
          </a:prstGeom>
          <a:noFill/>
        </p:spPr>
      </p:pic>
      <p:pic>
        <p:nvPicPr>
          <p:cNvPr id="13326" name="Picture 14" descr="File:Photos NewYork1 032.jpg"/>
          <p:cNvPicPr>
            <a:picLocks noChangeAspect="1" noChangeArrowheads="1"/>
          </p:cNvPicPr>
          <p:nvPr/>
        </p:nvPicPr>
        <p:blipFill>
          <a:blip r:embed="rId7" cstate="print"/>
          <a:srcRect/>
          <a:stretch>
            <a:fillRect/>
          </a:stretch>
        </p:blipFill>
        <p:spPr bwMode="auto">
          <a:xfrm>
            <a:off x="3448802" y="4312690"/>
            <a:ext cx="2441690" cy="1831268"/>
          </a:xfrm>
          <a:prstGeom prst="rect">
            <a:avLst/>
          </a:prstGeom>
          <a:noFill/>
        </p:spPr>
      </p:pic>
      <p:sp>
        <p:nvSpPr>
          <p:cNvPr id="16" name="TextBox 15"/>
          <p:cNvSpPr txBox="1"/>
          <p:nvPr/>
        </p:nvSpPr>
        <p:spPr>
          <a:xfrm>
            <a:off x="4161677" y="6148186"/>
            <a:ext cx="1120820" cy="369332"/>
          </a:xfrm>
          <a:prstGeom prst="rect">
            <a:avLst/>
          </a:prstGeom>
          <a:noFill/>
        </p:spPr>
        <p:txBody>
          <a:bodyPr wrap="none" rtlCol="0">
            <a:spAutoFit/>
          </a:bodyPr>
          <a:lstStyle/>
          <a:p>
            <a:r>
              <a:rPr lang="en-US" dirty="0" smtClean="0"/>
              <a:t>Business</a:t>
            </a:r>
            <a:endParaRPr lang="en-US" dirty="0"/>
          </a:p>
        </p:txBody>
      </p:sp>
      <p:sp>
        <p:nvSpPr>
          <p:cNvPr id="17" name="TextBox 16"/>
          <p:cNvSpPr txBox="1"/>
          <p:nvPr/>
        </p:nvSpPr>
        <p:spPr>
          <a:xfrm>
            <a:off x="1001917" y="6138026"/>
            <a:ext cx="1620957" cy="369332"/>
          </a:xfrm>
          <a:prstGeom prst="rect">
            <a:avLst/>
          </a:prstGeom>
          <a:noFill/>
        </p:spPr>
        <p:txBody>
          <a:bodyPr wrap="none" rtlCol="0">
            <a:spAutoFit/>
          </a:bodyPr>
          <a:lstStyle/>
          <a:p>
            <a:r>
              <a:rPr lang="en-US" dirty="0" smtClean="0"/>
              <a:t>Policy Makers</a:t>
            </a:r>
            <a:endParaRPr lang="en-US" dirty="0"/>
          </a:p>
        </p:txBody>
      </p:sp>
      <p:sp>
        <p:nvSpPr>
          <p:cNvPr id="40962" name="AutoShape 2" descr="data:image/jpeg;base64,/9j/4AAQSkZJRgABAQAAAQABAAD/2wCEAAkGBwgHBhUIBxMWFBUXGR0YFxgYGCMcIBwaFx0dIR8XHSMgHygmHhsqHR0aITIkJSorOi4uIyA0ODMsNyguLi0BCgoKDg0OGhAQGy8kICYsLS43LCsuMjg1LDQ0LSwsLCw1LCwsLCw0LC4sLyw0LCwsLDYsLCwsLCwvLCwsLCwsLP/AABEIAMUBAAMBEQACEQEDEQH/xAAcAAEAAgIDAQAAAAAAAAAAAAAABgcEBQIDCAH/xABPEAACAQEEBAQPCwoHAQAAAAAAAQIDBAUGEQcSITFBUWGyCBMWFyJSYnFygZGSk9HSFCMyNjdTc3SUobEzNUKCorPBwtPhFSRDVGPw8aT/xAAbAQEAAgMBAQAAAAAAAAAAAAAABAUCAwYBB//EADgRAQACAQIBBwoFBQEBAQAAAAABAgMEESEFEhQxQVGRBhVSYXGBobHB0RYyNELhE2JykvAzIyL/2gAMAwEAAhEDEQA/AKNAAAAAAAAAAAAAAAAAAAAAAAAAAAAAAAAAAAAAAAAAAAAAAAAAAAAAAAAAAAAAAAAAAAAAAAAAAAAAAAAAAAAAAAAAAAAAAAAAAAAAAAAAAAAAAAAAAAAAAAAAAAAAAAAAAAAAAAAAAAAAAAAAAAAAAAAAAAAAAAAAAAAAAAAA31y4MxLfiUrrslWcXulq6sX3pSyj94Etseg/GFojnV9z0uSdRvmRkBmdYTE+r+Xsmfh1P6QGLatBuL6Ec6Ts9TkhUa50IgRS+MDYpuVa142OtGO9yjHXiu/KGaXjYEdAAAAAAAAAAAAAAAAAAAAAAAAAAAAAsDAuii/MUxja7T/lrO9qqTXZTXcR3tcryW3ZmBcl2YPwLgKgq1ojB1N6qVsp1G1wwjls/UijC96165SdPpM2onbFWZ+Xj1Ou8tKNmg9S66Ep91Ueou+ks35ciPbVx+2F7g8m7zxy3iPVHH7R80ftGkjEFV+99Kh4MG+dJmmdTkWVPJ/R16+dPtn7RDF6vcS559PXo4eyedIyd7d5k0XofGfuyaGkfENJ9m6U/Cp+zJHsanI1X5A0durnR7J+8S313aUqUnq3nZ5R7qnLW8eTy/Fm2ur9KFdn8m7RxxX39Uxt8Y3ZV4YbwLpApSnGNPpr2udL3uqnxyWW39ZNEmmSt+qVDqdFn00//Wsx6+zx6lQ450P31hyErZdmdqoLa3GPvkF3UVnmkv0o8raSM0VWwAAAAAAAAAAAAAAAAAAAAAAABypwnVqKnTTbbySSzbb3JcoF/aMtElmuqjG+8XKMqiWtGjLLUprfrVOCUuTcuV7j2ImZ2ht8VaRpOTsmHdi3Os1v8BPnPxLhIWXU9lPF1XJ/IEcL6n/X7z9I8exXletVtFZ1rRKU5PfKTbb77ZEmd53l01KVpWK1jaO6HA8ZAAAAA5U5zpVFVpNxktqknk0+NNbUHloi0bTG8d0p9hbSLWoSVlv/ALOO5VUuyXhJfCXKtvIyXi1Mxwu5vlDkCtom+m4T6PZPsns9k8PYx9JOiywYlsjvzCihGu1ruMWlCtntzXBGo+Pc3v36ymxMTG8OTvS1LTW0bTHY89WihVs1eVC0RcZxbjKMlk008mmnuaZ6xdYAAAAAAAAAAAsXQLFS0hwUtvvVTmgXVi7SFhzCV6K7r2jU13BVFqU1JasnJca25xYGk69WC+1reiXtAOvVgvta3ol7QDr1YL7Wt6Je0A69WC+1reiXtAOvVgvta3ol7QDr1YL7Wt6Je0A69WC+1reiXtAfVprwWnmo1vRL2gIbjbSzY7+qe5LH0yFnXBq5Ob45bdy4F43wZRs1Ml+EdS+5K1Wi0sc/JvN/Z1ezj198+72xPqou3u/N/uaOi3XX4g0n93h/J1UXb3fm/wBx0W5+INJ/d4fy2F3W+heNF1bPnknltWW3Z6zTfHNJ2lY6PWY9VSb499onbiyjBKTDrbYh/wCD0j9gkdFyer/vcpPxDo/7vCPu1l/4UvTD9ljabw6XqylqLUk288m+GK2ZJmF8NqRvZL0fKeDV3mmLfeI34x7u+e9ojUsAABJ8F4tr4etPSa+crPJ9lHfqt/px/iuHvm7DmnHPqVPKnJddXXnV4Xjqnv8AVP0ns9jZaYcA2fEt19U1wJSrxgpSUNvTqaW9Zb5pbuNbNvY5WUTExvDhL0tS01tG0w86nrEAAAAAAAAAALG0B/KJD6KpzQMvoivj3T+rQ59QCrgAAAAAAAAAAAAmWDPzbLw3zYkDVfnj2Oz8nP01v8vpDfS3EV0MPQd/3i7puareEY6zpx1tXPLPkzLa9ubWZfNNHp+kZ64pnbedt1SYrxlWxLYoWWrRjT1Z6+am5Z9jJZfBXbFflzTkjaYdpydyTXRZJvF99426tu2J757kYNK2AAACwNF2I3QtP+B2t9jPN0m+CW9w7z2tcufGS9Nl2nmS5vl/k/nV6TSOMdfrjsn3dvq9it9OGDo4dxH/AIjYY5ULS3JJbo1N84cieeslytLZEnOQVsAAAAAAAAAAWNoD+USH0VTmgZfRFfHun9Whz6gFXAAAE/0L4burFGKalhvum6lONCU0lKUeyU6aTzi090mBbdp0aaNLLWdG1Qpwkt8ZWqae3kdQDq63ui3/AIftcv6gHbeujDAF3XTO8p2ZuMIOSyr1Oy4kuz4XkvGY3tzazLfpsFs+WuKvXM7Kh6nbre10/wBqXrK/pGTvdt5j0PofGfudTt1/N/tS9Y6Rk7zzHovQ+M/c6nbr+b/al6x0jJ3nmPReh8Z+51O3X83+1L1jpGTvPMei9D4z92bYrFZ7BSdOyrJN5729vj7xrvebzvKdptJi01ZpijaN9/8At3fLcYJMPQd/3c72uard8ZarqR1dbLPLlyLa9edWYfNNHqOj565Zjfad9lJ4nuOeHr09wVJqo9RT1lHV+E2sss3xFbkpzLc132g1kavD/Viu3GY2337vZ3tSa0wAAAOVOpOlUVWk8pRacWuBp5p+UPJrFomJ4xK1MU2GnpA0ZSlTinV1OmQS4K1LPOK77Uod6RbY78+sS+b63TTps9sXdPD2dnweWDNFAAAAAAAAAFjaA/lEh9FU5oGX0RXx7p/Voc+oBVwAABavQ4/Hit9Vn+9ogbTS3gDFOIMbVLwuizOpScYJS6ZCObjFJ7JTT38gEXunRFi+pelKneNlcaTqRVSXTaeyDktaWyeeyOb2AXJpatqs9z0rupbOmSza7mkls85w8hF1VtqxDo/JzBzs1ss/tjb3z/G6qyA7AAAAAHyW4PYX/ia31rruCtbrNlrQjrLNZrPlLbJaa1mYfNtBgrn1FMd+qZ7FI35fFrv23+7bdq62qo9isllHPjb27WVl7zed5d/pNJj0uP8Ap499t9+P/Q15gkgAAAAszQ/b3KjXu6T3NVI/rbJffFPxk3SW66uU8pMG1seWO3ePDjHz+ChNIl1K5cb2uwR2JVXKK4o1OzivFGSRMcujoAAAAAAAACxtAfyiQ+iqc0DL6Ir490/q0OfUAq4AAAkmAsX2nBV8SvKx04VJSpullNtLKUoyz2cPYoCe9f6+f9pQ86XrAdf6+f8AaUPOl6wI3ijSfeGI7VCvaaNOGpFxSi3wvNva+95DTlwxkneZWvJ/Kt9HSa1rE7zvxaXqttHzcPKzV0Sven/iTL6EfE6rbR83DysdEr3n4ky+hHxOq20fNw8rHRK95+JMvoR8TqttHzcPKx0SvefiTL6EfFKLHVdoskK0tjlFPyoh2ja0w6nT5Jy4q3ntiJ8Ydr3GLfC8McWihPCVojCcW+lvYmuNFnmmOZL59yVjtGsxzMT1qQKx9AAAAAAAlui2u6OLVDt6c4/hL+Ukaadsil5fpztHM91on5x9UP6IWzKhj1VEvylCEn31KcfwiixcMrEAAAAAAAABY2gP5RIfRVOaBl9EV8e6f1aHPqAVcAAAAAAAAAAAAFj3X+bKXgR/BFTk/PPtfSdD+mx/4x8mUYJTrTop5rV+483hn/8ApzUoyeUWj3djMTD6HgAAAAJJo6z6sqGXd/u5G7T/APpCr5a/Q393zhpOiQy6rrPx+51+8qf3LNwCpQAAAAAAAAFjaA/lEh9FU5oGX0RXx7p/Voc+oBVwAABanQ5RUsb1lJZ/5Wf72iBbOJtJGGMM3vK67011Uik3q081lJZraB13BpQwpf8Ae9O6rvc+mVG1HWp5LYm9/eTAjulqyqliCnXS2TpJeOEpZ/dJEDVRteJ9Ts/J28W01q91vnEfZCNVcRGX+0GquIG0GquIG0GquIG0Pp49fHuD2Hoy1VrNZLO7RanGMIrNyexJcbLiZiI3l8vx0vktFacZnsV1pNvm6byuelSu2tTqSVVNqDTaWpNZ7ODNoh6m9bVjmz2un5C0mow5r2y0mI5vb7YVyQ3UAAAAAl2i2g62LFPtKc5eXKP8zJGmjfIpeX783R7d9oj5z9EN6IS0xr4+VKL/ACdCEX325y/CSLFwysgAAAAAAAAFjaA/lEh9FU5oGX0RXx7p/Voc+oBVwAABavQ4/Hit9Vn+9ogazTx8o9XwKfMQEQwxejuXEVnvNZ+9VYTeXDFSWsvHHNAek9LFjVquOleVHaqctr7iqks/OUPKRdVXesT3Oi8nM/Nz2xT+6PjH8bqqIDsQAAAAfJbg9hfGNKVWvhW0UqEXKThkoxWbbzWxJby1zRvSXzrku1aavHa07Rv1yo20WevZanSrVCUJZZ5Ti4vJ8OTS2FXMTHW+hUyUvG9JiY9U7/J1HjIAAAAFm6ILA42aveMl8JqnHvQWba8ckvETdJXhNnJ+Umfe1MUdkTPjwj5fFQOkC9lfeNLVeEXnGVVqLXDCHYRfmxRMcwj4AAAAAAAACxtAfyiQ+iqc0DL6Ir490/q0OfUAq4AAAnmhrE114UxPUt98ycYSoSppqLl2TnTaWS5IsC3qulrR/Wnr1pOT43QbfNA4ddXR3x//ADv2QPl56VsCXjdc7vq1qijOLjsoy2bNjWzg2PxGNqxaJiW7T5rYMtcleuJ3VH1SXYtjm3+qyv6Nkdr5+0XpT4SdUl2ds/NY6Nk7jz7ovSnwk6pLs7Z+ax0bJ3Hn3RelPhJ1SXZ2z81jo2TuPPui9KfCWdYLdQt9J1bM20nltWW3/rNd6TSdpT9Lq8WprN8U7xE7MiW4wSoeirxt1C7bDK22ttQgs5NLPZ3i3taKxvL5hgw3zZIx065Uvju97Hfd/e7LvbcOlxjm4uO1OWex99FdnvF77w7vknS5NNp/6eSOO8z8keNKzAAADlSp1K1VUaKzlJqMVxuTyS8p7Eb8HlrRWJtbhEcVp4wt9PAGjGVKlLKrqdKptb3Wqp5zXe7KfiLXHTmViHzfW6mdTntlntn4dkeDyyZooAAAAAAAAAsbQH8okPoqnNAy+iK+PdP6tDn1AKuAAAAAAAAAAAACZYM/NsvDfNiQNV+ePY7Pyc/TW/y+kN9LcRXQwvXHXxQtP0b/ABRaZv8Azl885J/W4vaosq30IAAAAFh6LsNupW/xy2LsVmqKfC9zqd5bUvHxImabF++XM8v8oREdGpPH930j6z7vWrDTXjGOJcSe4rDLOz2fOEWt05/pz5Vs1VyLNbya5JXQAAAAAAAAABYegepTpaQoSqtRXS6m1vLgAuzFOC8I4qvJXhfD1pqCgnGtqrVTbWxPjkwNP1ptH3E/tD9YDrTaPuJ/aH6wHWm0fcT+0P1gOtNo+4n9ofrAdabR9xP7Q/WA602j7if2h+sB1ptH3E/tD9YH2OiTAEpasU23uXT36wIjjjRPYLkk7dd0JyoPf2Tbpvl44vj4OHjI2a2SnGOpf8k4NDqY/p5Y2v7fzfz6vBDupq7O1l5zI3Sci88w6PunxOpq7O1l5zHSch5h0fdPiz7BYaF30nSsyaTee157f+o13vN53lP0ukxaWk0xRwmd2SYJKR3jje/LysM7Fa5U3CayllDJ5d/M3Wz3tG0qvByPpcOSMlInePX/AAjhpWgAAASrBOEK1/11abUnGzxe17nNr9CPJxy8S27t+HDN53nqU/KvKtdJXmU43n4eufpHvnh15WmXSBRuG7nhi4JJVpRUajh/o08vgLLdNryLbvaLKI2cNa02mbWneZeegxAAAAAAAAAAAAAAAAAAAAAfYycJa0Xk1tTQF8aMdL1G10o3LjCSUstWFol8Ga7WrxPutz4cntZ7E7cYSLFOjqNTO2YcyWe10W9j8B8HeeziaIeXTdtPB0/J/L+21NT/ALfeO32xx9qurVZ69jtDs9rhKE1vjJZP/wA5SHMTE7S6nHkpkrzqTvHfDqPGQAAAAOdCjVtFZULPFzk90YrNvvJHsRvwhje9aVm1p2iO2VhYW0cznJWrEOxb1RT2vw2uDuV5eAl4tN238HNcocvxG9NN/t9o+s+Ha1ukrSzY7js8rkwk4yrJakqkUtSllsyhwSmuTYuVpomxGzlLWm0zMzvLz9Wq1K9V1qzcpSbcpN5tt7W23vbfCHjgAAAAAAAAAAAAAAAAAAAAAAAATrA+lG/sJpWXP3RZ1/pVH8FcUJbXHvZNcgFzXTj7A+N7OrNeDhCfzdoSi0+4nnln4Ms+RGNqVtwmG/BqcuC3OxWmJ9TsvHRhYK/vl11p089ykumR8W1P72RraSP2yvcHlHlrwy0i3rjhP1j4NBadGd+U37xOjNeE4vyOP8TVOlv2LKnlFpbfmi0e6J+v0YvW9xJnl0uHpEY9GyNvn3RelPhLJs2jS/akvfpUYLwm35FH+JlGlv6mq/lDpI/LFp90fdvbt0XWSk9e868qncwWou82235MjbXSR+6Vdn8pMk8MVIj1zx+0fNyvLGeBcB0XZ7NKDqcNOj75NtcE5Z7H4ciRSlaflhRajV5tRO+W0z/3d1KexzpZvzFEZWSy/wCWs72OEHnKa7uWSbXIslt25maOr0AAAAAAAAAAAAAAAAAAAAAAAAAAAADcXLii/riyV02mrSS/RjN6vmvsfuAllh00Y0sscq1WnV8Okv5NUDP6/GK/mrJ6Of8AVAwrbpqxnaYatGpSpcsKSfP1gIpfOLsRX4nG9bVVqRe+LllHzVlH7gNIAAAAAAAAAAAAAAAAAAAAAAAAAAAAAAAAAAAAAAAAAAAAAAAAAAAAAAAAAAAAAAAAAAAAAAAAAAAAAAAAAAAAAAAAAAAAAAAAAAAAAAAAAAAAAAAAAAAAAAAAAAAAAAAAAAAAAAAAAAAAAAAAAAAAAAAAAAAAAAAA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wgHBhUIBxMWFBUXGR0YFxgYGCMcIBwaFx0dIR8XHSMgHygmHhsqHR0aITIkJSorOi4uIyA0ODMsNyguLi0BCgoKDg0OGhAQGy8kICYsLS43LCsuMjg1LDQ0LSwsLCw1LCwsLCw0LC4sLyw0LCwsLDYsLCwsLCwvLCwsLCwsLP/AABEIAMUBAAMBEQACEQEDEQH/xAAcAAEAAgIDAQAAAAAAAAAAAAAABgcEBQIDCAH/xABPEAACAQEEBAQPCwoHAQAAAAAAAQIDBAUGEQcSITFBUWGyCBMWFyJSYnFygZGSk9HSFCMyNjdTc3SUobEzNUKCorPBwtPhFSRDVGPw8aT/xAAbAQEAAgMBAQAAAAAAAAAAAAAABAUCAwYBB//EADgRAQACAQIBBwoFBQEBAQAAAAABAgMEESEFEhQxQVGRBhVSYXGBobHB0RYyNELhE2JykvAzIyL/2gAMAwEAAhEDEQA/AKNAAAAAAAAAAAAAAAAAAAAAAAAAAAAAAAAAAAAAAAAAAAAAAAAAAAAAAAAAAAAAAAAAAAAAAAAAAAAAAAAAAAAAAAAAAAAAAAAAAAAAAAAAAAAAAAAAAAAAAAAAAAAAAAAAAAAAAAAAAAAAAAAAAAAAAAAAAAAAAAAAAAAAAAAA31y4MxLfiUrrslWcXulq6sX3pSyj94Etseg/GFojnV9z0uSdRvmRkBmdYTE+r+Xsmfh1P6QGLatBuL6Ec6Ts9TkhUa50IgRS+MDYpuVa142OtGO9yjHXiu/KGaXjYEdAAAAAAAAAAAAAAAAAAAAAAAAAAAAAsDAuii/MUxja7T/lrO9qqTXZTXcR3tcryW3ZmBcl2YPwLgKgq1ojB1N6qVsp1G1wwjls/UijC96165SdPpM2onbFWZ+Xj1Ou8tKNmg9S66Ep91Ueou+ks35ciPbVx+2F7g8m7zxy3iPVHH7R80ftGkjEFV+99Kh4MG+dJmmdTkWVPJ/R16+dPtn7RDF6vcS559PXo4eyedIyd7d5k0XofGfuyaGkfENJ9m6U/Cp+zJHsanI1X5A0durnR7J+8S313aUqUnq3nZ5R7qnLW8eTy/Fm2ur9KFdn8m7RxxX39Uxt8Y3ZV4YbwLpApSnGNPpr2udL3uqnxyWW39ZNEmmSt+qVDqdFn00//Wsx6+zx6lQ450P31hyErZdmdqoLa3GPvkF3UVnmkv0o8raSM0VWwAAAAAAAAAAAAAAAAAAAAAAABypwnVqKnTTbbySSzbb3JcoF/aMtElmuqjG+8XKMqiWtGjLLUprfrVOCUuTcuV7j2ImZ2ht8VaRpOTsmHdi3Os1v8BPnPxLhIWXU9lPF1XJ/IEcL6n/X7z9I8exXletVtFZ1rRKU5PfKTbb77ZEmd53l01KVpWK1jaO6HA8ZAAAAA5U5zpVFVpNxktqknk0+NNbUHloi0bTG8d0p9hbSLWoSVlv/ALOO5VUuyXhJfCXKtvIyXi1Mxwu5vlDkCtom+m4T6PZPsns9k8PYx9JOiywYlsjvzCihGu1ruMWlCtntzXBGo+Pc3v36ymxMTG8OTvS1LTW0bTHY89WihVs1eVC0RcZxbjKMlk008mmnuaZ6xdYAAAAAAAAAAAsXQLFS0hwUtvvVTmgXVi7SFhzCV6K7r2jU13BVFqU1JasnJca25xYGk69WC+1reiXtAOvVgvta3ol7QDr1YL7Wt6Je0A69WC+1reiXtAOvVgvta3ol7QDr1YL7Wt6Je0A69WC+1reiXtAfVprwWnmo1vRL2gIbjbSzY7+qe5LH0yFnXBq5Ob45bdy4F43wZRs1Ml+EdS+5K1Wi0sc/JvN/Z1ezj198+72xPqou3u/N/uaOi3XX4g0n93h/J1UXb3fm/wBx0W5+INJ/d4fy2F3W+heNF1bPnknltWW3Z6zTfHNJ2lY6PWY9VSb499onbiyjBKTDrbYh/wCD0j9gkdFyer/vcpPxDo/7vCPu1l/4UvTD9ljabw6XqylqLUk288m+GK2ZJmF8NqRvZL0fKeDV3mmLfeI34x7u+e9ojUsAABJ8F4tr4etPSa+crPJ9lHfqt/px/iuHvm7DmnHPqVPKnJddXXnV4Xjqnv8AVP0ns9jZaYcA2fEt19U1wJSrxgpSUNvTqaW9Zb5pbuNbNvY5WUTExvDhL0tS01tG0w86nrEAAAAAAAAAALG0B/KJD6KpzQMvoivj3T+rQ59QCrgAAAAAAAAAAAAmWDPzbLw3zYkDVfnj2Oz8nP01v8vpDfS3EV0MPQd/3i7puareEY6zpx1tXPLPkzLa9ubWZfNNHp+kZ64pnbedt1SYrxlWxLYoWWrRjT1Z6+am5Z9jJZfBXbFflzTkjaYdpydyTXRZJvF99426tu2J757kYNK2AAACwNF2I3QtP+B2t9jPN0m+CW9w7z2tcufGS9Nl2nmS5vl/k/nV6TSOMdfrjsn3dvq9it9OGDo4dxH/AIjYY5ULS3JJbo1N84cieeslytLZEnOQVsAAAAAAAAAAWNoD+USH0VTmgZfRFfHun9Whz6gFXAAAE/0L4burFGKalhvum6lONCU0lKUeyU6aTzi090mBbdp0aaNLLWdG1Qpwkt8ZWqae3kdQDq63ui3/AIftcv6gHbeujDAF3XTO8p2ZuMIOSyr1Oy4kuz4XkvGY3tzazLfpsFs+WuKvXM7Kh6nbre10/wBqXrK/pGTvdt5j0PofGfudTt1/N/tS9Y6Rk7zzHovQ+M/c6nbr+b/al6x0jJ3nmPReh8Z+51O3X83+1L1jpGTvPMei9D4z92bYrFZ7BSdOyrJN5729vj7xrvebzvKdptJi01ZpijaN9/8At3fLcYJMPQd/3c72uard8ZarqR1dbLPLlyLa9edWYfNNHqOj565Zjfad9lJ4nuOeHr09wVJqo9RT1lHV+E2sss3xFbkpzLc132g1kavD/Viu3GY2337vZ3tSa0wAAAOVOpOlUVWk8pRacWuBp5p+UPJrFomJ4xK1MU2GnpA0ZSlTinV1OmQS4K1LPOK77Uod6RbY78+sS+b63TTps9sXdPD2dnweWDNFAAAAAAAAAFjaA/lEh9FU5oGX0RXx7p/Voc+oBVwAABavQ4/Hit9Vn+9ogbTS3gDFOIMbVLwuizOpScYJS6ZCObjFJ7JTT38gEXunRFi+pelKneNlcaTqRVSXTaeyDktaWyeeyOb2AXJpatqs9z0rupbOmSza7mkls85w8hF1VtqxDo/JzBzs1ss/tjb3z/G6qyA7AAAAAHyW4PYX/ia31rruCtbrNlrQjrLNZrPlLbJaa1mYfNtBgrn1FMd+qZ7FI35fFrv23+7bdq62qo9isllHPjb27WVl7zed5d/pNJj0uP8Ap499t9+P/Q15gkgAAAAszQ/b3KjXu6T3NVI/rbJffFPxk3SW66uU8pMG1seWO3ePDjHz+ChNIl1K5cb2uwR2JVXKK4o1OzivFGSRMcujoAAAAAAAACxtAfyiQ+iqc0DL6Ir490/q0OfUAq4AAAkmAsX2nBV8SvKx04VJSpullNtLKUoyz2cPYoCe9f6+f9pQ86XrAdf6+f8AaUPOl6wI3ijSfeGI7VCvaaNOGpFxSi3wvNva+95DTlwxkneZWvJ/Kt9HSa1rE7zvxaXqttHzcPKzV0Sven/iTL6EfE6rbR83DysdEr3n4ky+hHxOq20fNw8rHRK95+JMvoR8TqttHzcPKx0SvefiTL6EfFKLHVdoskK0tjlFPyoh2ja0w6nT5Jy4q3ntiJ8Ydr3GLfC8McWihPCVojCcW+lvYmuNFnmmOZL59yVjtGsxzMT1qQKx9AAAAAAAlui2u6OLVDt6c4/hL+Ukaadsil5fpztHM91on5x9UP6IWzKhj1VEvylCEn31KcfwiixcMrEAAAAAAAABY2gP5RIfRVOaBl9EV8e6f1aHPqAVcAAAAAAAAAAAAFj3X+bKXgR/BFTk/PPtfSdD+mx/4x8mUYJTrTop5rV+483hn/8ApzUoyeUWj3djMTD6HgAAAAJJo6z6sqGXd/u5G7T/APpCr5a/Q393zhpOiQy6rrPx+51+8qf3LNwCpQAAAAAAAAFjaA/lEh9FU5oGX0RXx7p/Voc+oBVwAABanQ5RUsb1lJZ/5Wf72iBbOJtJGGMM3vK67011Uik3q081lJZraB13BpQwpf8Ae9O6rvc+mVG1HWp5LYm9/eTAjulqyqliCnXS2TpJeOEpZ/dJEDVRteJ9Ts/J28W01q91vnEfZCNVcRGX+0GquIG0GquIG0GquIG0Pp49fHuD2Hoy1VrNZLO7RanGMIrNyexJcbLiZiI3l8vx0vktFacZnsV1pNvm6byuelSu2tTqSVVNqDTaWpNZ7ODNoh6m9bVjmz2un5C0mow5r2y0mI5vb7YVyQ3UAAAAAl2i2g62LFPtKc5eXKP8zJGmjfIpeX783R7d9oj5z9EN6IS0xr4+VKL/ACdCEX325y/CSLFwysgAAAAAAAAFjaA/lEh9FU5oGX0RXx7p/Voc+oBVwAABavQ4/Hit9Vn+9ogazTx8o9XwKfMQEQwxejuXEVnvNZ+9VYTeXDFSWsvHHNAek9LFjVquOleVHaqctr7iqks/OUPKRdVXesT3Oi8nM/Nz2xT+6PjH8bqqIDsQAAAAfJbg9hfGNKVWvhW0UqEXKThkoxWbbzWxJby1zRvSXzrku1aavHa07Rv1yo20WevZanSrVCUJZZ5Ti4vJ8OTS2FXMTHW+hUyUvG9JiY9U7/J1HjIAAAAFm6ILA42aveMl8JqnHvQWba8ckvETdJXhNnJ+Umfe1MUdkTPjwj5fFQOkC9lfeNLVeEXnGVVqLXDCHYRfmxRMcwj4AAAAAAAACxtAfyiQ+iqc0DL6Ir490/q0OfUAq4AAAnmhrE114UxPUt98ycYSoSppqLl2TnTaWS5IsC3qulrR/Wnr1pOT43QbfNA4ddXR3x//ADv2QPl56VsCXjdc7vq1qijOLjsoy2bNjWzg2PxGNqxaJiW7T5rYMtcleuJ3VH1SXYtjm3+qyv6Nkdr5+0XpT4SdUl2ds/NY6Nk7jz7ovSnwk6pLs7Z+ax0bJ3Hn3RelPhJ1SXZ2z81jo2TuPPui9KfCWdYLdQt9J1bM20nltWW3/rNd6TSdpT9Lq8WprN8U7xE7MiW4wSoeirxt1C7bDK22ttQgs5NLPZ3i3taKxvL5hgw3zZIx065Uvju97Hfd/e7LvbcOlxjm4uO1OWex99FdnvF77w7vknS5NNp/6eSOO8z8keNKzAAADlSp1K1VUaKzlJqMVxuTyS8p7Eb8HlrRWJtbhEcVp4wt9PAGjGVKlLKrqdKptb3Wqp5zXe7KfiLXHTmViHzfW6mdTntlntn4dkeDyyZooAAAAAAAAAsbQH8okPoqnNAy+iK+PdP6tDn1AKuAAAAAAAAAAAACZYM/NsvDfNiQNV+ePY7Pyc/TW/y+kN9LcRXQwvXHXxQtP0b/ABRaZv8Azl885J/W4vaosq30IAAAAFh6LsNupW/xy2LsVmqKfC9zqd5bUvHxImabF++XM8v8oREdGpPH930j6z7vWrDTXjGOJcSe4rDLOz2fOEWt05/pz5Vs1VyLNbya5JXQAAAAAAAAABYegepTpaQoSqtRXS6m1vLgAuzFOC8I4qvJXhfD1pqCgnGtqrVTbWxPjkwNP1ptH3E/tD9YDrTaPuJ/aH6wHWm0fcT+0P1gOtNo+4n9ofrAdabR9xP7Q/WA602j7if2h+sB1ptH3E/tD9YH2OiTAEpasU23uXT36wIjjjRPYLkk7dd0JyoPf2Tbpvl44vj4OHjI2a2SnGOpf8k4NDqY/p5Y2v7fzfz6vBDupq7O1l5zI3Sci88w6PunxOpq7O1l5zHSch5h0fdPiz7BYaF30nSsyaTee157f+o13vN53lP0ukxaWk0xRwmd2SYJKR3jje/LysM7Fa5U3CayllDJ5d/M3Wz3tG0qvByPpcOSMlInePX/AAjhpWgAAASrBOEK1/11abUnGzxe17nNr9CPJxy8S27t+HDN53nqU/KvKtdJXmU43n4eufpHvnh15WmXSBRuG7nhi4JJVpRUajh/o08vgLLdNryLbvaLKI2cNa02mbWneZeegxAAAAAAAAAAAAAAAAAAAAAfYycJa0Xk1tTQF8aMdL1G10o3LjCSUstWFol8Ga7WrxPutz4cntZ7E7cYSLFOjqNTO2YcyWe10W9j8B8HeeziaIeXTdtPB0/J/L+21NT/ALfeO32xx9qurVZ69jtDs9rhKE1vjJZP/wA5SHMTE7S6nHkpkrzqTvHfDqPGQAAAAOdCjVtFZULPFzk90YrNvvJHsRvwhje9aVm1p2iO2VhYW0cznJWrEOxb1RT2vw2uDuV5eAl4tN238HNcocvxG9NN/t9o+s+Ha1ukrSzY7js8rkwk4yrJakqkUtSllsyhwSmuTYuVpomxGzlLWm0zMzvLz9Wq1K9V1qzcpSbcpN5tt7W23vbfCHjgAAAAAAAAAAAAAAAAAAAAAAAATrA+lG/sJpWXP3RZ1/pVH8FcUJbXHvZNcgFzXTj7A+N7OrNeDhCfzdoSi0+4nnln4Ms+RGNqVtwmG/BqcuC3OxWmJ9TsvHRhYK/vl11p089ykumR8W1P72RraSP2yvcHlHlrwy0i3rjhP1j4NBadGd+U37xOjNeE4vyOP8TVOlv2LKnlFpbfmi0e6J+v0YvW9xJnl0uHpEY9GyNvn3RelPhLJs2jS/akvfpUYLwm35FH+JlGlv6mq/lDpI/LFp90fdvbt0XWSk9e868qncwWou82235MjbXSR+6Vdn8pMk8MVIj1zx+0fNyvLGeBcB0XZ7NKDqcNOj75NtcE5Z7H4ciRSlaflhRajV5tRO+W0z/3d1KexzpZvzFEZWSy/wCWs72OEHnKa7uWSbXIslt25maOr0AAAAAAAAAAAAAAAAAAAAAAAAAAAADcXLii/riyV02mrSS/RjN6vmvsfuAllh00Y0sscq1WnV8Okv5NUDP6/GK/mrJ6Of8AVAwrbpqxnaYatGpSpcsKSfP1gIpfOLsRX4nG9bVVqRe+LllHzVlH7gNIAAAAAAAAAAAAAAAAAAAAAAAAAAAAAAAAAAAAAAAAAAAAAAAAAAAAAAAAAAAAAAAAAAAAAAAAAAAAAAAAAAAAAAAAAAAAAAAAAAAAAAAAAAAAAAAAAAAAAAAAAAAAAAAAAAAAAAAAAAAAAAAAAAAAAAAAAAAAAAAA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66" name="Picture 6" descr="https://www.eff.org/files/2014/01/24/eff-logo-plain-black-300.jpg"/>
          <p:cNvPicPr>
            <a:picLocks noChangeAspect="1" noChangeArrowheads="1"/>
          </p:cNvPicPr>
          <p:nvPr/>
        </p:nvPicPr>
        <p:blipFill>
          <a:blip r:embed="rId8" cstate="print"/>
          <a:srcRect/>
          <a:stretch>
            <a:fillRect/>
          </a:stretch>
        </p:blipFill>
        <p:spPr bwMode="auto">
          <a:xfrm>
            <a:off x="6473371" y="1538430"/>
            <a:ext cx="2394858" cy="1839090"/>
          </a:xfrm>
          <a:prstGeom prst="rect">
            <a:avLst/>
          </a:prstGeom>
          <a:noFill/>
        </p:spPr>
      </p:pic>
    </p:spTree>
    <p:extLst>
      <p:ext uri="{BB962C8B-B14F-4D97-AF65-F5344CB8AC3E}">
        <p14:creationId xmlns:p14="http://schemas.microsoft.com/office/powerpoint/2010/main" xmlns="" val="3250488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98" y="0"/>
            <a:ext cx="7886700" cy="1325563"/>
          </a:xfrm>
        </p:spPr>
        <p:txBody>
          <a:bodyPr/>
          <a:lstStyle/>
          <a:p>
            <a:r>
              <a:rPr lang="en-US" dirty="0" smtClean="0"/>
              <a:t>Patriotism</a:t>
            </a:r>
            <a:endParaRPr lang="en-US" dirty="0"/>
          </a:p>
        </p:txBody>
      </p:sp>
      <p:sp>
        <p:nvSpPr>
          <p:cNvPr id="3" name="Content Placeholder 2"/>
          <p:cNvSpPr>
            <a:spLocks noGrp="1"/>
          </p:cNvSpPr>
          <p:nvPr>
            <p:ph idx="1"/>
          </p:nvPr>
        </p:nvSpPr>
        <p:spPr/>
        <p:txBody>
          <a:bodyPr/>
          <a:lstStyle/>
          <a:p>
            <a:endParaRPr lang="en-US" dirty="0"/>
          </a:p>
        </p:txBody>
      </p:sp>
      <p:pic>
        <p:nvPicPr>
          <p:cNvPr id="9218" name="Picture 2" descr="http://www.loc.gov/wiseguide/july03/images/patriotism-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73257" y="1064172"/>
            <a:ext cx="4237750" cy="537346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643352" y="6642556"/>
            <a:ext cx="6500648" cy="215444"/>
          </a:xfrm>
          <a:prstGeom prst="rect">
            <a:avLst/>
          </a:prstGeom>
        </p:spPr>
        <p:txBody>
          <a:bodyPr wrap="square">
            <a:spAutoFit/>
          </a:bodyPr>
          <a:lstStyle/>
          <a:p>
            <a:pPr algn="r"/>
            <a:r>
              <a:rPr lang="en-US" sz="800" dirty="0"/>
              <a:t>http://www.loc.gov/wiseguide/july03/images/patriotism-a.jpg</a:t>
            </a:r>
          </a:p>
        </p:txBody>
      </p:sp>
    </p:spTree>
    <p:extLst>
      <p:ext uri="{BB962C8B-B14F-4D97-AF65-F5344CB8AC3E}">
        <p14:creationId xmlns:p14="http://schemas.microsoft.com/office/powerpoint/2010/main" xmlns="" val="1819906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40" y="0"/>
            <a:ext cx="7886700" cy="1325563"/>
          </a:xfrm>
        </p:spPr>
        <p:txBody>
          <a:bodyPr/>
          <a:lstStyle/>
          <a:p>
            <a:r>
              <a:rPr lang="en-US" dirty="0" smtClean="0"/>
              <a:t>Awareness of the Threat</a:t>
            </a:r>
            <a:endParaRPr lang="en-US" dirty="0"/>
          </a:p>
        </p:txBody>
      </p:sp>
      <p:sp>
        <p:nvSpPr>
          <p:cNvPr id="3" name="Content Placeholder 2"/>
          <p:cNvSpPr>
            <a:spLocks noGrp="1"/>
          </p:cNvSpPr>
          <p:nvPr>
            <p:ph idx="1"/>
          </p:nvPr>
        </p:nvSpPr>
        <p:spPr/>
        <p:txBody>
          <a:bodyPr/>
          <a:lstStyle/>
          <a:p>
            <a:endParaRPr lang="en-US"/>
          </a:p>
        </p:txBody>
      </p:sp>
      <p:pic>
        <p:nvPicPr>
          <p:cNvPr id="3074" name="Picture 2" descr="http://goodoldneon.files.wordpress.com/2012/02/munstertreeofknowledg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37230" y="1253308"/>
            <a:ext cx="5299294" cy="532579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819807" y="6642556"/>
            <a:ext cx="8324193" cy="215444"/>
          </a:xfrm>
          <a:prstGeom prst="rect">
            <a:avLst/>
          </a:prstGeom>
        </p:spPr>
        <p:txBody>
          <a:bodyPr wrap="square">
            <a:spAutoFit/>
          </a:bodyPr>
          <a:lstStyle/>
          <a:p>
            <a:pPr algn="r"/>
            <a:r>
              <a:rPr lang="en-US" sz="800" dirty="0"/>
              <a:t>http://goodoldneon.files.wordpress.com/2012/02/munstertreeofknowledge.jpg</a:t>
            </a:r>
          </a:p>
        </p:txBody>
      </p:sp>
    </p:spTree>
    <p:extLst>
      <p:ext uri="{BB962C8B-B14F-4D97-AF65-F5344CB8AC3E}">
        <p14:creationId xmlns:p14="http://schemas.microsoft.com/office/powerpoint/2010/main" xmlns="" val="39885607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Trying to stop bad things happening again…</a:t>
            </a:r>
            <a:endParaRPr lang="en-US" dirty="0"/>
          </a:p>
        </p:txBody>
      </p:sp>
      <p:sp>
        <p:nvSpPr>
          <p:cNvPr id="3" name="Content Placeholder 2"/>
          <p:cNvSpPr>
            <a:spLocks noGrp="1"/>
          </p:cNvSpPr>
          <p:nvPr>
            <p:ph idx="1"/>
          </p:nvPr>
        </p:nvSpPr>
        <p:spPr/>
        <p:txBody>
          <a:bodyPr/>
          <a:lstStyle/>
          <a:p>
            <a:endParaRPr lang="en-US"/>
          </a:p>
        </p:txBody>
      </p:sp>
      <p:pic>
        <p:nvPicPr>
          <p:cNvPr id="4098" name="Picture 2" descr="http://cdn.fusion.net/images/ABC_Univision/120917-9_11_wmai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5479" y="1843196"/>
            <a:ext cx="8083720" cy="454709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191407" y="6642556"/>
            <a:ext cx="6952593" cy="215444"/>
          </a:xfrm>
          <a:prstGeom prst="rect">
            <a:avLst/>
          </a:prstGeom>
        </p:spPr>
        <p:txBody>
          <a:bodyPr wrap="square">
            <a:spAutoFit/>
          </a:bodyPr>
          <a:lstStyle/>
          <a:p>
            <a:pPr algn="r"/>
            <a:r>
              <a:rPr lang="en-US" sz="800" dirty="0"/>
              <a:t>http://cdn.fusion.net/images/ABC_Univision/120917-9_11_wmain.jpg</a:t>
            </a:r>
          </a:p>
        </p:txBody>
      </p:sp>
    </p:spTree>
    <p:extLst>
      <p:ext uri="{BB962C8B-B14F-4D97-AF65-F5344CB8AC3E}">
        <p14:creationId xmlns:p14="http://schemas.microsoft.com/office/powerpoint/2010/main" xmlns="" val="277037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547" y="0"/>
            <a:ext cx="7886700" cy="1325563"/>
          </a:xfrm>
        </p:spPr>
        <p:txBody>
          <a:bodyPr/>
          <a:lstStyle/>
          <a:p>
            <a:r>
              <a:rPr lang="en-US" dirty="0" smtClean="0"/>
              <a:t>Inability to speak</a:t>
            </a:r>
            <a:endParaRPr lang="en-US" dirty="0"/>
          </a:p>
        </p:txBody>
      </p:sp>
      <p:sp>
        <p:nvSpPr>
          <p:cNvPr id="3" name="Content Placeholder 2"/>
          <p:cNvSpPr>
            <a:spLocks noGrp="1"/>
          </p:cNvSpPr>
          <p:nvPr>
            <p:ph idx="1"/>
          </p:nvPr>
        </p:nvSpPr>
        <p:spPr>
          <a:xfrm>
            <a:off x="555077" y="1625928"/>
            <a:ext cx="7886700" cy="4351338"/>
          </a:xfrm>
        </p:spPr>
        <p:txBody>
          <a:bodyPr/>
          <a:lstStyle/>
          <a:p>
            <a:endParaRPr lang="en-US"/>
          </a:p>
        </p:txBody>
      </p:sp>
      <p:pic>
        <p:nvPicPr>
          <p:cNvPr id="5122" name="Picture 2" descr="http://www.executedtoday.com/images/Someone_Blabbed.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36320" y="1049887"/>
            <a:ext cx="4000500" cy="560070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811517" y="6642556"/>
            <a:ext cx="6332483" cy="215444"/>
          </a:xfrm>
          <a:prstGeom prst="rect">
            <a:avLst/>
          </a:prstGeom>
        </p:spPr>
        <p:txBody>
          <a:bodyPr wrap="square">
            <a:spAutoFit/>
          </a:bodyPr>
          <a:lstStyle/>
          <a:p>
            <a:pPr algn="r"/>
            <a:r>
              <a:rPr lang="en-US" sz="800" dirty="0"/>
              <a:t>http://www.executedtoday.com/images/Someone_Blabbed.jpg</a:t>
            </a:r>
          </a:p>
        </p:txBody>
      </p:sp>
    </p:spTree>
    <p:extLst>
      <p:ext uri="{BB962C8B-B14F-4D97-AF65-F5344CB8AC3E}">
        <p14:creationId xmlns:p14="http://schemas.microsoft.com/office/powerpoint/2010/main" xmlns="" val="4082002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 what they are building won’t be abused</a:t>
            </a:r>
            <a:endParaRPr lang="en-US" dirty="0"/>
          </a:p>
        </p:txBody>
      </p:sp>
      <p:sp>
        <p:nvSpPr>
          <p:cNvPr id="3" name="Content Placeholder 2"/>
          <p:cNvSpPr>
            <a:spLocks noGrp="1"/>
          </p:cNvSpPr>
          <p:nvPr>
            <p:ph idx="1"/>
          </p:nvPr>
        </p:nvSpPr>
        <p:spPr/>
        <p:txBody>
          <a:bodyPr/>
          <a:lstStyle/>
          <a:p>
            <a:endParaRPr lang="en-US"/>
          </a:p>
        </p:txBody>
      </p:sp>
      <p:pic>
        <p:nvPicPr>
          <p:cNvPr id="17410" name="Picture 2" descr="http://www.eucom.mil/Img/17703/Original/eucom-phot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55460" y="1691594"/>
            <a:ext cx="7261225" cy="482871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139371" y="6642556"/>
            <a:ext cx="8004629" cy="215444"/>
          </a:xfrm>
          <a:prstGeom prst="rect">
            <a:avLst/>
          </a:prstGeom>
        </p:spPr>
        <p:txBody>
          <a:bodyPr wrap="square">
            <a:spAutoFit/>
          </a:bodyPr>
          <a:lstStyle/>
          <a:p>
            <a:pPr algn="r"/>
            <a:r>
              <a:rPr lang="en-US" sz="800" dirty="0"/>
              <a:t>http://www.eucom.mil/article/19853/students-attend-first-air-assault-school-held-in-europe-in-5-years</a:t>
            </a:r>
          </a:p>
        </p:txBody>
      </p:sp>
    </p:spTree>
    <p:extLst>
      <p:ext uri="{BB962C8B-B14F-4D97-AF65-F5344CB8AC3E}">
        <p14:creationId xmlns:p14="http://schemas.microsoft.com/office/powerpoint/2010/main" xmlns="" val="3618674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671" y="0"/>
            <a:ext cx="7886700" cy="1325563"/>
          </a:xfrm>
        </p:spPr>
        <p:txBody>
          <a:bodyPr/>
          <a:lstStyle/>
          <a:p>
            <a:r>
              <a:rPr lang="en-US" dirty="0" smtClean="0"/>
              <a:t>Hands Tied…</a:t>
            </a:r>
            <a:endParaRPr lang="en-US" dirty="0"/>
          </a:p>
        </p:txBody>
      </p:sp>
      <p:sp>
        <p:nvSpPr>
          <p:cNvPr id="3" name="Content Placeholder 2"/>
          <p:cNvSpPr>
            <a:spLocks noGrp="1"/>
          </p:cNvSpPr>
          <p:nvPr>
            <p:ph idx="1"/>
          </p:nvPr>
        </p:nvSpPr>
        <p:spPr>
          <a:xfrm>
            <a:off x="3394841" y="1103587"/>
            <a:ext cx="5749159" cy="4758066"/>
          </a:xfrm>
        </p:spPr>
        <p:txBody>
          <a:bodyPr>
            <a:noAutofit/>
          </a:bodyPr>
          <a:lstStyle/>
          <a:p>
            <a:pPr marL="0" indent="0">
              <a:buNone/>
            </a:pPr>
            <a:r>
              <a:rPr lang="en-US" sz="3200" dirty="0" smtClean="0"/>
              <a:t>“If </a:t>
            </a:r>
            <a:r>
              <a:rPr lang="en-US" sz="3200" dirty="0"/>
              <a:t>DOD defended the land domain in the same manner as cyberspace, a Russian land </a:t>
            </a:r>
            <a:r>
              <a:rPr lang="en-US" sz="3200" dirty="0" smtClean="0"/>
              <a:t>invasion </a:t>
            </a:r>
            <a:r>
              <a:rPr lang="en-US" sz="3200" dirty="0"/>
              <a:t>of New Jersey would have to be fought by U.S. citizens and commercial entities with whatever weapons they happened to possess. DOD would only defend Fort Monmouth and Fort Dix</a:t>
            </a:r>
            <a:r>
              <a:rPr lang="en-US" sz="3200" dirty="0" smtClean="0"/>
              <a:t>.” </a:t>
            </a:r>
          </a:p>
          <a:p>
            <a:pPr marL="0" indent="0">
              <a:buNone/>
            </a:pPr>
            <a:r>
              <a:rPr lang="en-US" sz="3200" dirty="0" smtClean="0"/>
              <a:t>– David Hollis</a:t>
            </a:r>
            <a:br>
              <a:rPr lang="en-US" sz="3200" dirty="0" smtClean="0"/>
            </a:br>
            <a:r>
              <a:rPr lang="en-US" sz="3200" dirty="0" smtClean="0"/>
              <a:t>   US Cyber Command</a:t>
            </a:r>
            <a:endParaRPr lang="en-US" sz="3200" dirty="0"/>
          </a:p>
        </p:txBody>
      </p:sp>
      <p:sp>
        <p:nvSpPr>
          <p:cNvPr id="4" name="Rectangle 3"/>
          <p:cNvSpPr/>
          <p:nvPr/>
        </p:nvSpPr>
        <p:spPr>
          <a:xfrm>
            <a:off x="2159876" y="6526946"/>
            <a:ext cx="6984124" cy="338554"/>
          </a:xfrm>
          <a:prstGeom prst="rect">
            <a:avLst/>
          </a:prstGeom>
        </p:spPr>
        <p:txBody>
          <a:bodyPr wrap="square">
            <a:spAutoFit/>
          </a:bodyPr>
          <a:lstStyle/>
          <a:p>
            <a:pPr algn="r"/>
            <a:r>
              <a:rPr lang="en-US" sz="800" dirty="0"/>
              <a:t>http://</a:t>
            </a:r>
            <a:r>
              <a:rPr lang="en-US" sz="800" dirty="0" smtClean="0"/>
              <a:t>i.infoplease.com/images/mnewjersey.gif</a:t>
            </a:r>
            <a:br>
              <a:rPr lang="en-US" sz="800" dirty="0" smtClean="0"/>
            </a:br>
            <a:r>
              <a:rPr lang="en-US" sz="800" dirty="0" smtClean="0"/>
              <a:t>http</a:t>
            </a:r>
            <a:r>
              <a:rPr lang="en-US" sz="800" dirty="0"/>
              <a:t>://www.army.mil/article/41585/USCYBERCOM__The_Need_for_a_Combatant_Command_versus_a_Subunified_Command/</a:t>
            </a:r>
          </a:p>
        </p:txBody>
      </p:sp>
      <p:pic>
        <p:nvPicPr>
          <p:cNvPr id="2052" name="Picture 4" descr="http://i.infoplease.com/images/mnewjersey.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0168" y="1207539"/>
            <a:ext cx="2886075" cy="49625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2431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smtClean="0"/>
              <a:t>Desire to protect</a:t>
            </a:r>
            <a:endParaRPr lang="en-US" dirty="0"/>
          </a:p>
        </p:txBody>
      </p:sp>
      <p:sp>
        <p:nvSpPr>
          <p:cNvPr id="3" name="Content Placeholder 2"/>
          <p:cNvSpPr>
            <a:spLocks noGrp="1"/>
          </p:cNvSpPr>
          <p:nvPr>
            <p:ph idx="1"/>
          </p:nvPr>
        </p:nvSpPr>
        <p:spPr>
          <a:xfrm>
            <a:off x="570593" y="1825625"/>
            <a:ext cx="7886700" cy="4351338"/>
          </a:xfrm>
        </p:spPr>
        <p:txBody>
          <a:bodyPr/>
          <a:lstStyle/>
          <a:p>
            <a:endParaRPr lang="en-US"/>
          </a:p>
        </p:txBody>
      </p:sp>
      <p:pic>
        <p:nvPicPr>
          <p:cNvPr id="16386" name="Picture 2" descr="http://www.dtic.mil/doctrine/nco/images/COAST-GUARD_fmt.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10089" y="1065211"/>
            <a:ext cx="4024540" cy="556996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503714" y="6642556"/>
            <a:ext cx="6640286" cy="215444"/>
          </a:xfrm>
          <a:prstGeom prst="rect">
            <a:avLst/>
          </a:prstGeom>
        </p:spPr>
        <p:txBody>
          <a:bodyPr wrap="square">
            <a:spAutoFit/>
          </a:bodyPr>
          <a:lstStyle/>
          <a:p>
            <a:pPr algn="r"/>
            <a:r>
              <a:rPr lang="en-US" sz="800" dirty="0"/>
              <a:t>http://www.dtic.mil/doctrine/nco/images/COAST-GUARD_fmt.jpg</a:t>
            </a:r>
          </a:p>
        </p:txBody>
      </p:sp>
    </p:spTree>
    <p:extLst>
      <p:ext uri="{BB962C8B-B14F-4D97-AF65-F5344CB8AC3E}">
        <p14:creationId xmlns:p14="http://schemas.microsoft.com/office/powerpoint/2010/main" xmlns="" val="4139043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76"/>
            <a:ext cx="7886700" cy="1325563"/>
          </a:xfrm>
        </p:spPr>
        <p:txBody>
          <a:bodyPr/>
          <a:lstStyle/>
          <a:p>
            <a:r>
              <a:rPr lang="en-US" dirty="0" smtClean="0"/>
              <a:t>And straining at the leash…</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www.abcsofdogtraining.com/files/1992084/uploaded/rex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98807" y="1619647"/>
            <a:ext cx="6146386" cy="476329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4572000" y="6642556"/>
            <a:ext cx="4572000" cy="215444"/>
          </a:xfrm>
          <a:prstGeom prst="rect">
            <a:avLst/>
          </a:prstGeom>
        </p:spPr>
        <p:txBody>
          <a:bodyPr>
            <a:spAutoFit/>
          </a:bodyPr>
          <a:lstStyle/>
          <a:p>
            <a:pPr algn="r"/>
            <a:r>
              <a:rPr lang="en-US" sz="800" dirty="0"/>
              <a:t>http://www.abcsofdogtraining.com/files/1992084/uploaded/rex2.JPG</a:t>
            </a:r>
          </a:p>
        </p:txBody>
      </p:sp>
    </p:spTree>
    <p:extLst>
      <p:ext uri="{BB962C8B-B14F-4D97-AF65-F5344CB8AC3E}">
        <p14:creationId xmlns:p14="http://schemas.microsoft.com/office/powerpoint/2010/main" xmlns="" val="2205503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8"/>
            <a:ext cx="8229600" cy="1143000"/>
          </a:xfrm>
        </p:spPr>
        <p:txBody>
          <a:bodyPr/>
          <a:lstStyle/>
          <a:p>
            <a:r>
              <a:rPr lang="en-US" dirty="0" smtClean="0"/>
              <a:t>How far, how fast?</a:t>
            </a:r>
            <a:endParaRPr lang="en-US" dirty="0"/>
          </a:p>
        </p:txBody>
      </p:sp>
      <p:pic>
        <p:nvPicPr>
          <p:cNvPr id="6146" name="Picture 2" descr="http://tuningintoscifitv.com/wp-content/uploads/2009/11/Alice_0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1374" y="1397000"/>
            <a:ext cx="7497571" cy="48609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4514850" y="6506260"/>
            <a:ext cx="4572000" cy="215444"/>
          </a:xfrm>
          <a:prstGeom prst="rect">
            <a:avLst/>
          </a:prstGeom>
        </p:spPr>
        <p:txBody>
          <a:bodyPr>
            <a:spAutoFit/>
          </a:bodyPr>
          <a:lstStyle/>
          <a:p>
            <a:pPr algn="r"/>
            <a:r>
              <a:rPr lang="en-US" sz="800" dirty="0" smtClean="0"/>
              <a:t>Image:  http://tuningintoscifitv.com/wp-content/uploads/2009/11/Alice_04.JPG</a:t>
            </a:r>
            <a:endParaRPr lang="en-US" sz="800" dirty="0"/>
          </a:p>
        </p:txBody>
      </p:sp>
    </p:spTree>
    <p:extLst>
      <p:ext uri="{BB962C8B-B14F-4D97-AF65-F5344CB8AC3E}">
        <p14:creationId xmlns:p14="http://schemas.microsoft.com/office/powerpoint/2010/main" xmlns="" val="673923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andihammer.com/wp-content/uploads/2013/10/6a00d834525fff69e20133ecf35c3d970b-800wi.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6896" y="1370012"/>
            <a:ext cx="10393871" cy="388038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457200" y="-1588"/>
            <a:ext cx="8229600" cy="1143000"/>
          </a:xfrm>
        </p:spPr>
        <p:txBody>
          <a:bodyPr/>
          <a:lstStyle/>
          <a:p>
            <a:r>
              <a:rPr lang="en-US" dirty="0" smtClean="0"/>
              <a:t>Target Audience</a:t>
            </a:r>
            <a:endParaRPr lang="en-US" dirty="0"/>
          </a:p>
        </p:txBody>
      </p:sp>
      <p:sp>
        <p:nvSpPr>
          <p:cNvPr id="3" name="Text Placeholder 2"/>
          <p:cNvSpPr>
            <a:spLocks noGrp="1"/>
          </p:cNvSpPr>
          <p:nvPr>
            <p:ph type="body" idx="1"/>
          </p:nvPr>
        </p:nvSpPr>
        <p:spPr>
          <a:xfrm>
            <a:off x="238125" y="5305425"/>
            <a:ext cx="1657350" cy="681450"/>
          </a:xfrm>
        </p:spPr>
        <p:txBody>
          <a:bodyPr>
            <a:normAutofit fontScale="77500" lnSpcReduction="20000"/>
          </a:bodyPr>
          <a:lstStyle/>
          <a:p>
            <a:pPr marL="0" indent="0" algn="ctr">
              <a:buNone/>
            </a:pPr>
            <a:r>
              <a:rPr lang="en-US" dirty="0" smtClean="0"/>
              <a:t>Will never get it</a:t>
            </a:r>
            <a:endParaRPr lang="en-US" dirty="0"/>
          </a:p>
        </p:txBody>
      </p:sp>
      <p:sp>
        <p:nvSpPr>
          <p:cNvPr id="5" name="Text Placeholder 2"/>
          <p:cNvSpPr txBox="1">
            <a:spLocks/>
          </p:cNvSpPr>
          <p:nvPr/>
        </p:nvSpPr>
        <p:spPr>
          <a:xfrm>
            <a:off x="6781800" y="5248275"/>
            <a:ext cx="1657350" cy="681450"/>
          </a:xfrm>
          <a:prstGeom prst="rect">
            <a:avLst/>
          </a:prstGeom>
        </p:spPr>
        <p:txBody>
          <a:bodyPr vert="horz" lIns="91425" tIns="91425" rIns="91425" bIns="91425" rtlCol="0" anchor="t" anchorCtr="0">
            <a:normAutofit fontScale="77500" lnSpcReduction="20000"/>
          </a:bodyPr>
          <a:lstStyle>
            <a:lvl1pPr marL="228600" indent="-228600" algn="l" defTabSz="914400" rtl="0" eaLnBrk="1" latinLnBrk="0" hangingPunct="1">
              <a:lnSpc>
                <a:spcPct val="90000"/>
              </a:lnSpc>
              <a:spcBef>
                <a:spcPts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smtClean="0"/>
              <a:t>Already </a:t>
            </a:r>
          </a:p>
          <a:p>
            <a:pPr marL="0" indent="0" algn="ctr">
              <a:buFont typeface="Arial" panose="020B0604020202020204" pitchFamily="34" charset="0"/>
              <a:buNone/>
            </a:pPr>
            <a:r>
              <a:rPr lang="en-US" dirty="0" smtClean="0"/>
              <a:t>get it</a:t>
            </a:r>
            <a:endParaRPr lang="en-US" dirty="0"/>
          </a:p>
        </p:txBody>
      </p:sp>
      <p:sp>
        <p:nvSpPr>
          <p:cNvPr id="4" name="Rectangle 3"/>
          <p:cNvSpPr/>
          <p:nvPr/>
        </p:nvSpPr>
        <p:spPr>
          <a:xfrm>
            <a:off x="7130307" y="6349484"/>
            <a:ext cx="2013693" cy="215444"/>
          </a:xfrm>
          <a:prstGeom prst="rect">
            <a:avLst/>
          </a:prstGeom>
        </p:spPr>
        <p:txBody>
          <a:bodyPr wrap="none">
            <a:spAutoFit/>
          </a:bodyPr>
          <a:lstStyle/>
          <a:p>
            <a:r>
              <a:rPr lang="en-US" sz="800" dirty="0" smtClean="0"/>
              <a:t>Image: http://andihammer.com/bell-curve/</a:t>
            </a:r>
            <a:endParaRPr lang="en-US" sz="800" dirty="0"/>
          </a:p>
        </p:txBody>
      </p:sp>
      <p:sp>
        <p:nvSpPr>
          <p:cNvPr id="7" name="Text Placeholder 2"/>
          <p:cNvSpPr txBox="1">
            <a:spLocks/>
          </p:cNvSpPr>
          <p:nvPr/>
        </p:nvSpPr>
        <p:spPr>
          <a:xfrm>
            <a:off x="2447925" y="5229225"/>
            <a:ext cx="1657350" cy="681450"/>
          </a:xfrm>
          <a:prstGeom prst="rect">
            <a:avLst/>
          </a:prstGeom>
        </p:spPr>
        <p:txBody>
          <a:bodyPr vert="horz" lIns="91425" tIns="91425" rIns="91425" bIns="91425" rtlCol="0" anchor="t" anchorCtr="0">
            <a:normAutofit/>
          </a:bodyPr>
          <a:lstStyle>
            <a:lvl1pPr marL="228600" indent="-228600" algn="l" defTabSz="914400" rtl="0" eaLnBrk="1" latinLnBrk="0" hangingPunct="1">
              <a:lnSpc>
                <a:spcPct val="90000"/>
              </a:lnSpc>
              <a:spcBef>
                <a:spcPts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smtClean="0"/>
              <a:t>May get it</a:t>
            </a:r>
            <a:endParaRPr lang="en-US" sz="2200" dirty="0"/>
          </a:p>
        </p:txBody>
      </p:sp>
      <p:sp>
        <p:nvSpPr>
          <p:cNvPr id="8" name="Text Placeholder 2"/>
          <p:cNvSpPr txBox="1">
            <a:spLocks/>
          </p:cNvSpPr>
          <p:nvPr/>
        </p:nvSpPr>
        <p:spPr>
          <a:xfrm>
            <a:off x="4867275" y="5257800"/>
            <a:ext cx="1657350" cy="681450"/>
          </a:xfrm>
          <a:prstGeom prst="rect">
            <a:avLst/>
          </a:prstGeom>
        </p:spPr>
        <p:txBody>
          <a:bodyPr vert="horz" lIns="91425" tIns="91425" rIns="91425" bIns="91425" rtlCol="0" anchor="t" anchorCtr="0">
            <a:normAutofit fontScale="92500" lnSpcReduction="20000"/>
          </a:bodyPr>
          <a:lstStyle>
            <a:lvl1pPr marL="228600" indent="-228600" algn="l" defTabSz="914400" rtl="0" eaLnBrk="1" latinLnBrk="0" hangingPunct="1">
              <a:lnSpc>
                <a:spcPct val="90000"/>
              </a:lnSpc>
              <a:spcBef>
                <a:spcPts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smtClean="0"/>
              <a:t>Predisposed</a:t>
            </a:r>
            <a:r>
              <a:rPr lang="en-US" sz="2200" dirty="0" smtClean="0"/>
              <a:t> to getting it</a:t>
            </a:r>
            <a:endParaRPr lang="en-US" sz="2200" dirty="0"/>
          </a:p>
        </p:txBody>
      </p:sp>
      <p:cxnSp>
        <p:nvCxnSpPr>
          <p:cNvPr id="9" name="Straight Connector 8"/>
          <p:cNvCxnSpPr/>
          <p:nvPr/>
        </p:nvCxnSpPr>
        <p:spPr>
          <a:xfrm>
            <a:off x="1924050" y="1304925"/>
            <a:ext cx="19050" cy="45910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1266825"/>
            <a:ext cx="19050" cy="45910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896100" y="1276350"/>
            <a:ext cx="19050" cy="459105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524256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Tree>
    <p:extLst>
      <p:ext uri="{BB962C8B-B14F-4D97-AF65-F5344CB8AC3E}">
        <p14:creationId xmlns:p14="http://schemas.microsoft.com/office/powerpoint/2010/main" xmlns="" val="39336525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
        <p:nvSpPr>
          <p:cNvPr id="3" name="Rectangle 2"/>
          <p:cNvSpPr/>
          <p:nvPr/>
        </p:nvSpPr>
        <p:spPr>
          <a:xfrm>
            <a:off x="3865419" y="1399309"/>
            <a:ext cx="1399309" cy="54032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16200000">
            <a:off x="540329" y="4236173"/>
            <a:ext cx="1399309" cy="54032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4152843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
        <p:nvSpPr>
          <p:cNvPr id="3" name="Rectangle 2"/>
          <p:cNvSpPr/>
          <p:nvPr/>
        </p:nvSpPr>
        <p:spPr>
          <a:xfrm>
            <a:off x="2244437" y="1828800"/>
            <a:ext cx="4613563" cy="54032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16200000">
            <a:off x="136887" y="3905322"/>
            <a:ext cx="3591645" cy="106679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543301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
        <p:nvSpPr>
          <p:cNvPr id="3" name="Rectangle 2"/>
          <p:cNvSpPr/>
          <p:nvPr/>
        </p:nvSpPr>
        <p:spPr>
          <a:xfrm>
            <a:off x="2382982" y="2313709"/>
            <a:ext cx="2202873" cy="214745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7277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
        <p:nvSpPr>
          <p:cNvPr id="3" name="Rectangle 2"/>
          <p:cNvSpPr/>
          <p:nvPr/>
        </p:nvSpPr>
        <p:spPr>
          <a:xfrm>
            <a:off x="4533272" y="2327563"/>
            <a:ext cx="2202873" cy="214745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3418700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
        <p:nvSpPr>
          <p:cNvPr id="3" name="Rectangle 2"/>
          <p:cNvSpPr/>
          <p:nvPr/>
        </p:nvSpPr>
        <p:spPr>
          <a:xfrm>
            <a:off x="2410691" y="4462572"/>
            <a:ext cx="2202873" cy="214745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9478686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741" y="1155992"/>
            <a:ext cx="8213818" cy="6160363"/>
          </a:xfrm>
          <a:prstGeom prst="rect">
            <a:avLst/>
          </a:prstGeom>
          <a:noFill/>
          <a:ln>
            <a:noFill/>
          </a:ln>
        </p:spPr>
      </p:pic>
      <p:sp>
        <p:nvSpPr>
          <p:cNvPr id="2" name="Title 1"/>
          <p:cNvSpPr>
            <a:spLocks noGrp="1"/>
          </p:cNvSpPr>
          <p:nvPr>
            <p:ph type="title"/>
          </p:nvPr>
        </p:nvSpPr>
        <p:spPr/>
        <p:txBody>
          <a:bodyPr/>
          <a:lstStyle/>
          <a:p>
            <a:r>
              <a:rPr lang="en-US" dirty="0" smtClean="0"/>
              <a:t>Win-Win Solutions</a:t>
            </a:r>
            <a:endParaRPr lang="en-US" dirty="0"/>
          </a:p>
        </p:txBody>
      </p:sp>
      <p:sp>
        <p:nvSpPr>
          <p:cNvPr id="3" name="Rectangle 2"/>
          <p:cNvSpPr/>
          <p:nvPr/>
        </p:nvSpPr>
        <p:spPr>
          <a:xfrm>
            <a:off x="4533272" y="4476427"/>
            <a:ext cx="2202873" cy="214745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2443282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114" y="2756583"/>
            <a:ext cx="8229600" cy="1143000"/>
          </a:xfrm>
        </p:spPr>
        <p:txBody>
          <a:bodyPr/>
          <a:lstStyle/>
          <a:p>
            <a:pPr algn="ctr"/>
            <a:r>
              <a:rPr lang="en-US" dirty="0" smtClean="0"/>
              <a:t>Recent Successes</a:t>
            </a:r>
            <a:endParaRPr lang="en-US" dirty="0"/>
          </a:p>
        </p:txBody>
      </p:sp>
    </p:spTree>
    <p:extLst>
      <p:ext uri="{BB962C8B-B14F-4D97-AF65-F5344CB8AC3E}">
        <p14:creationId xmlns:p14="http://schemas.microsoft.com/office/powerpoint/2010/main" xmlns="" val="9637681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7170" name="Picture 2" descr="http://craphound.com/littlebrother/Little-Broth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04487" y="230078"/>
            <a:ext cx="4227237" cy="6346948"/>
          </a:xfrm>
          <a:prstGeom prst="rect">
            <a:avLst/>
          </a:prstGeom>
          <a:noFill/>
          <a:ln>
            <a:solidFill>
              <a:schemeClr val="tx1">
                <a:lumMod val="75000"/>
                <a:lumOff val="25000"/>
              </a:schemeClr>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417076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4235668" y="1579179"/>
            <a:ext cx="4755931" cy="4967700"/>
          </a:xfrm>
        </p:spPr>
        <p:txBody>
          <a:bodyPr/>
          <a:lstStyle/>
          <a:p>
            <a:pPr marL="0" indent="0">
              <a:buNone/>
            </a:pPr>
            <a:r>
              <a:rPr lang="en-US" dirty="0"/>
              <a:t>Marcia Hoffman, Congressman Jim </a:t>
            </a:r>
            <a:r>
              <a:rPr lang="en-US" dirty="0" err="1"/>
              <a:t>Langevin</a:t>
            </a:r>
            <a:r>
              <a:rPr lang="en-US" dirty="0"/>
              <a:t>, Vice Admiral Mike McConnell, Jeff Moss, and Sami </a:t>
            </a:r>
            <a:r>
              <a:rPr lang="en-US" dirty="0" err="1"/>
              <a:t>Saydjari</a:t>
            </a:r>
            <a:r>
              <a:rPr lang="en-US" dirty="0"/>
              <a:t> (Gregory Conti Moderator). </a:t>
            </a:r>
            <a:r>
              <a:rPr lang="en-US" i="1" dirty="0"/>
              <a:t>The Role of the U.S. Government in Cyberspace</a:t>
            </a:r>
            <a:r>
              <a:rPr lang="en-US" dirty="0"/>
              <a:t>, United States Military Academy Senior Conference, West Point, NY, June 2012. </a:t>
            </a:r>
          </a:p>
        </p:txBody>
      </p:sp>
      <p:pic>
        <p:nvPicPr>
          <p:cNvPr id="8194" name="Picture 2" descr="http://www.west-point.org/class/usma1955/F/FU+/U_048_270.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98898"/>
            <a:ext cx="4077091" cy="346168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27095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Fellow</a:t>
            </a:r>
            <a:endParaRPr lang="en-US" dirty="0"/>
          </a:p>
        </p:txBody>
      </p:sp>
      <p:sp>
        <p:nvSpPr>
          <p:cNvPr id="3" name="Text Placeholder 2"/>
          <p:cNvSpPr>
            <a:spLocks noGrp="1"/>
          </p:cNvSpPr>
          <p:nvPr>
            <p:ph type="body" idx="1"/>
          </p:nvPr>
        </p:nvSpPr>
        <p:spPr/>
        <p:txBody>
          <a:bodyPr/>
          <a:lstStyle/>
          <a:p>
            <a:endParaRPr lang="en-US"/>
          </a:p>
        </p:txBody>
      </p:sp>
      <p:pic>
        <p:nvPicPr>
          <p:cNvPr id="11266" name="Picture 2" descr="http://images.c-spanvideo.org/Files/8e7/20131104145948001_h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1690" y="1524227"/>
            <a:ext cx="8527812" cy="48040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177815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495800" y="152400"/>
            <a:ext cx="4335463" cy="527050"/>
          </a:xfrm>
          <a:prstGeom prst="rect">
            <a:avLst/>
          </a:prstGeom>
          <a:solidFill>
            <a:srgbClr val="262626"/>
          </a:solidFill>
          <a:ln>
            <a:noFill/>
          </a:ln>
          <a:effectLst/>
          <a:extLs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5000" rIns="90000" bIns="45000" anchor="ctr"/>
          <a:lstStyle>
            <a:lvl1pPr>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WenQuanYi Micro Hei" charset="0"/>
                <a:cs typeface="WenQuanYi Micro Hei" charset="0"/>
              </a:defRPr>
            </a:lvl9pPr>
          </a:lstStyle>
          <a:p>
            <a:pPr algn="ctr" defTabSz="457200" fontAlgn="base">
              <a:spcBef>
                <a:spcPct val="0"/>
              </a:spcBef>
              <a:spcAft>
                <a:spcPct val="0"/>
              </a:spcAft>
              <a:buClr>
                <a:srgbClr val="000000"/>
              </a:buClr>
              <a:buSzPct val="100000"/>
              <a:buFont typeface="Times New Roman" panose="02020603050405020304" pitchFamily="18" charset="0"/>
              <a:buNone/>
            </a:pPr>
            <a:r>
              <a:rPr lang="en-US" altLang="en-US" sz="2000" b="1" smtClean="0">
                <a:solidFill>
                  <a:srgbClr val="FFFFFF"/>
                </a:solidFill>
                <a:latin typeface="Calibri" panose="020F0502020204030204" pitchFamily="34" charset="0"/>
              </a:rPr>
              <a:t>Online Privacy</a:t>
            </a:r>
          </a:p>
        </p:txBody>
      </p:sp>
      <p:sp>
        <p:nvSpPr>
          <p:cNvPr id="15363" name="AutoShape 3"/>
          <p:cNvSpPr>
            <a:spLocks noChangeArrowheads="1"/>
          </p:cNvSpPr>
          <p:nvPr/>
        </p:nvSpPr>
        <p:spPr bwMode="auto">
          <a:xfrm>
            <a:off x="781050" y="4900613"/>
            <a:ext cx="2789238" cy="731837"/>
          </a:xfrm>
          <a:custGeom>
            <a:avLst/>
            <a:gdLst>
              <a:gd name="G0" fmla="*/ 7747 1 2"/>
              <a:gd name="G1" fmla="*/ 2032 1 2"/>
              <a:gd name="G2" fmla="+- 2032 0 0"/>
              <a:gd name="G3" fmla="+- 7747 0 0"/>
            </a:gdLst>
            <a:ahLst/>
            <a:cxnLst>
              <a:cxn ang="0">
                <a:pos x="r" y="vc"/>
              </a:cxn>
              <a:cxn ang="5400000">
                <a:pos x="hc" y="b"/>
              </a:cxn>
              <a:cxn ang="10800000">
                <a:pos x="l" y="vc"/>
              </a:cxn>
              <a:cxn ang="16200000">
                <a:pos x="hc" y="t"/>
              </a:cxn>
            </a:cxnLst>
            <a:rect l="0" t="0" r="0" b="0"/>
            <a:pathLst>
              <a:path>
                <a:moveTo>
                  <a:pt x="0" y="0"/>
                </a:moveTo>
                <a:lnTo>
                  <a:pt x="7747" y="0"/>
                </a:lnTo>
                <a:lnTo>
                  <a:pt x="7747" y="2032"/>
                </a:lnTo>
                <a:lnTo>
                  <a:pt x="0" y="2032"/>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360">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1pPr>
            <a:lvl2pPr>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2pPr>
            <a:lvl3pPr>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3pPr>
            <a:lvl4pPr>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4pPr>
            <a:lvl5pPr>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WenQuanYi Micro Hei" charset="0"/>
                <a:cs typeface="WenQuanYi Micro Hei" charset="0"/>
              </a:defRPr>
            </a:lvl9pPr>
          </a:lstStyle>
          <a:p>
            <a:pPr defTabSz="457200" fontAlgn="base">
              <a:spcBef>
                <a:spcPct val="0"/>
              </a:spcBef>
              <a:spcAft>
                <a:spcPct val="0"/>
              </a:spcAft>
              <a:buClr>
                <a:srgbClr val="000000"/>
              </a:buClr>
              <a:buSzPct val="100000"/>
              <a:buFont typeface="Times New Roman" panose="02020603050405020304" pitchFamily="18" charset="0"/>
              <a:buNone/>
            </a:pPr>
            <a:r>
              <a:rPr lang="en-US" altLang="en-US" sz="1400" smtClean="0">
                <a:latin typeface="Verdana" panose="020B0604030504040204" pitchFamily="34" charset="0"/>
              </a:rPr>
              <a:t>Surveillance has moved from</a:t>
            </a:r>
            <a:br>
              <a:rPr lang="en-US" altLang="en-US" sz="1400" smtClean="0">
                <a:latin typeface="Verdana" panose="020B0604030504040204" pitchFamily="34" charset="0"/>
              </a:rPr>
            </a:br>
            <a:r>
              <a:rPr lang="en-US" altLang="en-US" sz="1400" smtClean="0">
                <a:latin typeface="Verdana" panose="020B0604030504040204" pitchFamily="34" charset="0"/>
              </a:rPr>
              <a:t>celebrities to large swaths</a:t>
            </a:r>
            <a:br>
              <a:rPr lang="en-US" altLang="en-US" sz="1400" smtClean="0">
                <a:latin typeface="Verdana" panose="020B0604030504040204" pitchFamily="34" charset="0"/>
              </a:rPr>
            </a:br>
            <a:r>
              <a:rPr lang="en-US" altLang="en-US" sz="1400" smtClean="0">
                <a:latin typeface="Verdana" panose="020B0604030504040204" pitchFamily="34" charset="0"/>
              </a:rPr>
              <a:t>of the population </a:t>
            </a:r>
          </a:p>
        </p:txBody>
      </p:sp>
      <p:pic>
        <p:nvPicPr>
          <p:cNvPr id="1536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5438" y="2039938"/>
            <a:ext cx="3636962" cy="278447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360">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Rectangle 3"/>
          <p:cNvSpPr txBox="1">
            <a:spLocks/>
          </p:cNvSpPr>
          <p:nvPr/>
        </p:nvSpPr>
        <p:spPr>
          <a:xfrm>
            <a:off x="4101220" y="1048144"/>
            <a:ext cx="4599160" cy="5505056"/>
          </a:xfrm>
          <a:prstGeom prst="rect">
            <a:avLst/>
          </a:prstGeom>
        </p:spPr>
        <p:txBody>
          <a:bodyPr vert="horz" lIns="91371" tIns="45687" rIns="91371" bIns="45687" rtlCol="0">
            <a:noAutofit/>
          </a:bodyPr>
          <a:lstStyle/>
          <a:p>
            <a:pPr marL="342643" indent="-342643">
              <a:lnSpc>
                <a:spcPct val="80000"/>
              </a:lnSpc>
              <a:spcBef>
                <a:spcPct val="20000"/>
              </a:spcBef>
              <a:buFont typeface="Arial" pitchFamily="34" charset="0"/>
              <a:buChar char="•"/>
              <a:defRPr/>
            </a:pPr>
            <a:r>
              <a:rPr lang="en-US" sz="2000" b="1" dirty="0" smtClean="0">
                <a:solidFill>
                  <a:srgbClr val="0070C0"/>
                </a:solidFill>
                <a:latin typeface="Arial" pitchFamily="34" charset="0"/>
                <a:cs typeface="Arial" pitchFamily="34" charset="0"/>
              </a:rPr>
              <a:t>Description: </a:t>
            </a:r>
            <a:r>
              <a:rPr lang="en-US" sz="2000" dirty="0" smtClean="0">
                <a:solidFill>
                  <a:srgbClr val="0070C0"/>
                </a:solidFill>
                <a:latin typeface="Arial" pitchFamily="34" charset="0"/>
                <a:cs typeface="Arial" pitchFamily="34" charset="0"/>
              </a:rPr>
              <a:t>Surveillance was once the domain of nation states, but the rise of the Internet brings surveillance into the day to day lives of everyone.  This project studies the impact of our instrumented world and how we should live within it.</a:t>
            </a:r>
          </a:p>
          <a:p>
            <a:pPr marL="342643" indent="-342643">
              <a:lnSpc>
                <a:spcPct val="80000"/>
              </a:lnSpc>
              <a:spcBef>
                <a:spcPct val="20000"/>
              </a:spcBef>
              <a:buFont typeface="Arial" pitchFamily="34" charset="0"/>
              <a:buChar char="•"/>
              <a:defRPr/>
            </a:pPr>
            <a:r>
              <a:rPr lang="en-US" sz="2000" b="1" dirty="0" smtClean="0">
                <a:solidFill>
                  <a:srgbClr val="0070C0"/>
                </a:solidFill>
                <a:latin typeface="Arial" pitchFamily="34" charset="0"/>
                <a:cs typeface="Arial" pitchFamily="34" charset="0"/>
              </a:rPr>
              <a:t>Publications: </a:t>
            </a:r>
            <a:endParaRPr lang="en-US" sz="2000" dirty="0" smtClean="0">
              <a:solidFill>
                <a:srgbClr val="0070C0"/>
              </a:solidFill>
              <a:latin typeface="Arial" pitchFamily="34" charset="0"/>
              <a:cs typeface="Arial" pitchFamily="34" charset="0"/>
            </a:endParaRPr>
          </a:p>
          <a:p>
            <a:pPr marL="742395" lvl="1" indent="-285537">
              <a:lnSpc>
                <a:spcPct val="80000"/>
              </a:lnSpc>
              <a:spcBef>
                <a:spcPct val="20000"/>
              </a:spcBef>
              <a:buFont typeface="Arial" pitchFamily="34" charset="0"/>
              <a:buChar char="–"/>
              <a:defRPr/>
            </a:pPr>
            <a:r>
              <a:rPr lang="en-US" sz="1400" dirty="0" smtClean="0">
                <a:latin typeface="Arial" pitchFamily="34" charset="0"/>
                <a:cs typeface="Arial" pitchFamily="34" charset="0"/>
              </a:rPr>
              <a:t>“Do Robots Dream of Electric Laws? An Experiment in the Law as Algorithm.” We Robot, Stanford, April 2013. </a:t>
            </a:r>
          </a:p>
          <a:p>
            <a:pPr marL="742395" lvl="1" indent="-285537">
              <a:lnSpc>
                <a:spcPct val="80000"/>
              </a:lnSpc>
              <a:spcBef>
                <a:spcPct val="20000"/>
              </a:spcBef>
              <a:buFont typeface="Arial" pitchFamily="34" charset="0"/>
              <a:buChar char="–"/>
              <a:defRPr/>
            </a:pPr>
            <a:r>
              <a:rPr lang="en-US" sz="1400" dirty="0" smtClean="0">
                <a:latin typeface="Arial" pitchFamily="34" charset="0"/>
                <a:cs typeface="Arial" pitchFamily="34" charset="0"/>
              </a:rPr>
              <a:t>“A Framework for Analysis of Quotidian Exposure in an Instrumented World.” IEEE Carnahan Conference on Security Technology, 2012.</a:t>
            </a:r>
          </a:p>
          <a:p>
            <a:pPr marL="742395" lvl="1" indent="-285537">
              <a:lnSpc>
                <a:spcPct val="80000"/>
              </a:lnSpc>
              <a:spcBef>
                <a:spcPct val="20000"/>
              </a:spcBef>
              <a:buFont typeface="Arial" pitchFamily="34" charset="0"/>
              <a:buChar char="–"/>
              <a:defRPr/>
            </a:pPr>
            <a:r>
              <a:rPr lang="en-US" sz="1400" dirty="0" smtClean="0"/>
              <a:t>"</a:t>
            </a:r>
            <a:r>
              <a:rPr lang="en-US" sz="1400" dirty="0" smtClean="0">
                <a:latin typeface="Arial" pitchFamily="34" charset="0"/>
                <a:cs typeface="Arial" pitchFamily="34" charset="0"/>
              </a:rPr>
              <a:t>Confronting Automated Law Enforcement." We Robot, Miami, April 2012. </a:t>
            </a:r>
          </a:p>
          <a:p>
            <a:pPr marL="742395" lvl="1" indent="-285537">
              <a:lnSpc>
                <a:spcPct val="80000"/>
              </a:lnSpc>
              <a:spcBef>
                <a:spcPct val="20000"/>
              </a:spcBef>
              <a:buFont typeface="Arial" pitchFamily="34" charset="0"/>
              <a:buChar char="–"/>
              <a:defRPr/>
            </a:pPr>
            <a:r>
              <a:rPr lang="en-US" sz="1400" dirty="0" smtClean="0">
                <a:latin typeface="Arial" pitchFamily="34" charset="0"/>
                <a:cs typeface="Arial" pitchFamily="34" charset="0"/>
              </a:rPr>
              <a:t>“The Military’s Cultural Disregard for Personal Information,” Small Wars Journal, 2010 </a:t>
            </a:r>
          </a:p>
          <a:p>
            <a:pPr marL="742395" lvl="1" indent="-285537">
              <a:lnSpc>
                <a:spcPct val="80000"/>
              </a:lnSpc>
              <a:spcBef>
                <a:spcPct val="20000"/>
              </a:spcBef>
              <a:buFont typeface="Arial" pitchFamily="34" charset="0"/>
              <a:buChar char="–"/>
              <a:defRPr/>
            </a:pPr>
            <a:r>
              <a:rPr lang="en-US" sz="1400" dirty="0" smtClean="0">
                <a:latin typeface="Arial" pitchFamily="34" charset="0"/>
                <a:cs typeface="Arial" pitchFamily="34" charset="0"/>
              </a:rPr>
              <a:t>“Self-monitoring of Web-based Information Disclosure," Workshop on Privacy in the Electronic Society, 2007. </a:t>
            </a:r>
          </a:p>
          <a:p>
            <a:pPr marL="742395" lvl="1" indent="-285537">
              <a:lnSpc>
                <a:spcPct val="80000"/>
              </a:lnSpc>
              <a:spcBef>
                <a:spcPct val="20000"/>
              </a:spcBef>
              <a:buFont typeface="Arial" pitchFamily="34" charset="0"/>
              <a:buChar char="–"/>
              <a:defRPr/>
            </a:pPr>
            <a:r>
              <a:rPr lang="en-US" sz="1400" dirty="0" smtClean="0">
                <a:latin typeface="Arial" pitchFamily="34" charset="0"/>
                <a:cs typeface="Arial" pitchFamily="34" charset="0"/>
              </a:rPr>
              <a:t>“An Honest Man Has Nothing to Fear: User Perceptions on Web-based Information Disclosure,” Symposium on Usable Privacy and Security, 2007. </a:t>
            </a:r>
            <a:endParaRPr lang="en-US" sz="2800" dirty="0" smtClean="0">
              <a:latin typeface="Arial" pitchFamily="34" charset="0"/>
              <a:cs typeface="Arial" pitchFamily="34" charset="0"/>
            </a:endParaRPr>
          </a:p>
        </p:txBody>
      </p:sp>
    </p:spTree>
    <p:extLst>
      <p:ext uri="{BB962C8B-B14F-4D97-AF65-F5344CB8AC3E}">
        <p14:creationId xmlns:p14="http://schemas.microsoft.com/office/powerpoint/2010/main" xmlns="" val="5405791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64" y="71441"/>
            <a:ext cx="8229600" cy="1143000"/>
          </a:xfrm>
        </p:spPr>
        <p:txBody>
          <a:bodyPr/>
          <a:lstStyle/>
          <a:p>
            <a:r>
              <a:rPr lang="en-US" dirty="0" smtClean="0"/>
              <a:t>What Will End Progress?</a:t>
            </a:r>
            <a:endParaRPr lang="en-US" dirty="0"/>
          </a:p>
        </p:txBody>
      </p:sp>
      <p:pic>
        <p:nvPicPr>
          <p:cNvPr id="123906" name="Picture 2" descr="http://graphics8.nytimes.com/images/2009/07/20/science/space/14mission-a1.600.jpg"/>
          <p:cNvPicPr>
            <a:picLocks noChangeAspect="1" noChangeArrowheads="1"/>
          </p:cNvPicPr>
          <p:nvPr/>
        </p:nvPicPr>
        <p:blipFill>
          <a:blip r:embed="rId2" cstate="print"/>
          <a:srcRect/>
          <a:stretch>
            <a:fillRect/>
          </a:stretch>
        </p:blipFill>
        <p:spPr bwMode="auto">
          <a:xfrm>
            <a:off x="271694" y="1737632"/>
            <a:ext cx="8608308" cy="4634139"/>
          </a:xfrm>
          <a:prstGeom prst="rect">
            <a:avLst/>
          </a:prstGeom>
          <a:noFill/>
        </p:spPr>
      </p:pic>
      <p:sp>
        <p:nvSpPr>
          <p:cNvPr id="6" name="Rectangle 5"/>
          <p:cNvSpPr/>
          <p:nvPr/>
        </p:nvSpPr>
        <p:spPr>
          <a:xfrm>
            <a:off x="319314" y="2757714"/>
            <a:ext cx="8505372" cy="1843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88570" y="2685142"/>
            <a:ext cx="6978487" cy="1938992"/>
          </a:xfrm>
          <a:prstGeom prst="rect">
            <a:avLst/>
          </a:prstGeom>
          <a:solidFill>
            <a:schemeClr val="bg1"/>
          </a:solidFill>
        </p:spPr>
        <p:txBody>
          <a:bodyPr wrap="square" rtlCol="0">
            <a:spAutoFit/>
          </a:bodyPr>
          <a:lstStyle/>
          <a:p>
            <a:pPr algn="ctr"/>
            <a:r>
              <a:rPr lang="en-US" sz="6000" b="1" dirty="0" smtClean="0">
                <a:latin typeface="Times New Roman" pitchFamily="18" charset="0"/>
                <a:cs typeface="Times New Roman" pitchFamily="18" charset="0"/>
              </a:rPr>
              <a:t>Insert Embarrassing </a:t>
            </a:r>
            <a:br>
              <a:rPr lang="en-US" sz="6000" b="1" dirty="0" smtClean="0">
                <a:latin typeface="Times New Roman" pitchFamily="18" charset="0"/>
                <a:cs typeface="Times New Roman" pitchFamily="18" charset="0"/>
              </a:rPr>
            </a:br>
            <a:r>
              <a:rPr lang="en-US" sz="6000" b="1" dirty="0" smtClean="0">
                <a:latin typeface="Times New Roman" pitchFamily="18" charset="0"/>
                <a:cs typeface="Times New Roman" pitchFamily="18" charset="0"/>
              </a:rPr>
              <a:t>Headline Here</a:t>
            </a:r>
            <a:endParaRPr lang="en-US" sz="6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143" y="2727552"/>
            <a:ext cx="8229600" cy="1143000"/>
          </a:xfrm>
        </p:spPr>
        <p:txBody>
          <a:bodyPr/>
          <a:lstStyle/>
          <a:p>
            <a:pPr algn="ctr"/>
            <a:r>
              <a:rPr lang="en-US" dirty="0" smtClean="0"/>
              <a:t>Towards solutions…</a:t>
            </a:r>
            <a:endParaRPr lang="en-US" dirty="0"/>
          </a:p>
        </p:txBody>
      </p:sp>
    </p:spTree>
    <p:extLst>
      <p:ext uri="{BB962C8B-B14F-4D97-AF65-F5344CB8AC3E}">
        <p14:creationId xmlns:p14="http://schemas.microsoft.com/office/powerpoint/2010/main" xmlns="" val="12653335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c.shld.net/rpx/i/s/i/spin/image/spin_prod_9472406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221616">
            <a:off x="-482600" y="1763711"/>
            <a:ext cx="5715000" cy="454342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457200" y="7937"/>
            <a:ext cx="8229600" cy="1143000"/>
          </a:xfrm>
        </p:spPr>
        <p:txBody>
          <a:bodyPr/>
          <a:lstStyle/>
          <a:p>
            <a:r>
              <a:rPr lang="en-US" dirty="0" smtClean="0"/>
              <a:t>Available Tools</a:t>
            </a:r>
            <a:endParaRPr lang="en-US" dirty="0"/>
          </a:p>
        </p:txBody>
      </p:sp>
      <p:sp>
        <p:nvSpPr>
          <p:cNvPr id="3" name="Text Placeholder 2"/>
          <p:cNvSpPr>
            <a:spLocks noGrp="1"/>
          </p:cNvSpPr>
          <p:nvPr>
            <p:ph type="body" idx="1"/>
          </p:nvPr>
        </p:nvSpPr>
        <p:spPr>
          <a:xfrm>
            <a:off x="4276726" y="1676400"/>
            <a:ext cx="4714874" cy="4714875"/>
          </a:xfrm>
        </p:spPr>
        <p:txBody>
          <a:bodyPr>
            <a:normAutofit fontScale="92500" lnSpcReduction="20000"/>
          </a:bodyPr>
          <a:lstStyle/>
          <a:p>
            <a:r>
              <a:rPr lang="en-US" sz="3200" dirty="0" smtClean="0"/>
              <a:t>Posters / Pamphlets</a:t>
            </a:r>
          </a:p>
          <a:p>
            <a:r>
              <a:rPr lang="en-US" sz="3200" dirty="0" smtClean="0"/>
              <a:t>Professional reading lists</a:t>
            </a:r>
          </a:p>
          <a:p>
            <a:r>
              <a:rPr lang="en-US" sz="3200" dirty="0" smtClean="0"/>
              <a:t>Required annual training</a:t>
            </a:r>
          </a:p>
          <a:p>
            <a:r>
              <a:rPr lang="en-US" sz="3200" dirty="0" smtClean="0"/>
              <a:t>Training courses</a:t>
            </a:r>
          </a:p>
          <a:p>
            <a:pPr lvl="1"/>
            <a:r>
              <a:rPr lang="en-US" dirty="0" smtClean="0"/>
              <a:t>Both online and physical</a:t>
            </a:r>
          </a:p>
          <a:p>
            <a:r>
              <a:rPr lang="en-US" sz="3200" dirty="0" err="1" smtClean="0"/>
              <a:t>Civ</a:t>
            </a:r>
            <a:r>
              <a:rPr lang="en-US" sz="3200" dirty="0" smtClean="0"/>
              <a:t>/Mil professional  education </a:t>
            </a:r>
          </a:p>
          <a:p>
            <a:r>
              <a:rPr lang="en-US" sz="3200" dirty="0" smtClean="0"/>
              <a:t>Professional writing</a:t>
            </a:r>
          </a:p>
          <a:p>
            <a:r>
              <a:rPr lang="en-US" sz="3200" dirty="0" smtClean="0"/>
              <a:t>Privacy research groups</a:t>
            </a:r>
          </a:p>
          <a:p>
            <a:r>
              <a:rPr lang="en-US" sz="3200" dirty="0" smtClean="0"/>
              <a:t>Chief Privacy Officers</a:t>
            </a:r>
          </a:p>
          <a:p>
            <a:r>
              <a:rPr lang="en-US" sz="3200" dirty="0" smtClean="0"/>
              <a:t>Conferences and workshops</a:t>
            </a:r>
          </a:p>
          <a:p>
            <a:r>
              <a:rPr lang="en-US" sz="3200" dirty="0" smtClean="0"/>
              <a:t>Senior leader support</a:t>
            </a:r>
            <a:endParaRPr lang="en-US" sz="3200" dirty="0"/>
          </a:p>
        </p:txBody>
      </p:sp>
    </p:spTree>
    <p:extLst>
      <p:ext uri="{BB962C8B-B14F-4D97-AF65-F5344CB8AC3E}">
        <p14:creationId xmlns:p14="http://schemas.microsoft.com/office/powerpoint/2010/main" xmlns="" val="1043696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Posters</a:t>
            </a:r>
            <a:endParaRPr lang="en-US" dirty="0"/>
          </a:p>
        </p:txBody>
      </p:sp>
      <p:pic>
        <p:nvPicPr>
          <p:cNvPr id="124930" name="Picture 2" descr="http://www.wrc.noaa.gov/wrso/posters/d8905.jpg"/>
          <p:cNvPicPr>
            <a:picLocks noChangeAspect="1" noChangeArrowheads="1"/>
          </p:cNvPicPr>
          <p:nvPr/>
        </p:nvPicPr>
        <p:blipFill>
          <a:blip r:embed="rId2" cstate="print"/>
          <a:srcRect/>
          <a:stretch>
            <a:fillRect/>
          </a:stretch>
        </p:blipFill>
        <p:spPr bwMode="auto">
          <a:xfrm>
            <a:off x="2768147" y="1291776"/>
            <a:ext cx="4027170" cy="53340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9"/>
            <a:ext cx="8229600" cy="1143000"/>
          </a:xfrm>
        </p:spPr>
        <p:txBody>
          <a:bodyPr/>
          <a:lstStyle/>
          <a:p>
            <a:r>
              <a:rPr lang="en-US" dirty="0" smtClean="0"/>
              <a:t>Pamphlets</a:t>
            </a:r>
            <a:endParaRPr lang="en-US" dirty="0"/>
          </a:p>
        </p:txBody>
      </p:sp>
      <p:sp>
        <p:nvSpPr>
          <p:cNvPr id="3" name="Text Placeholder 2"/>
          <p:cNvSpPr>
            <a:spLocks noGrp="1"/>
          </p:cNvSpPr>
          <p:nvPr>
            <p:ph type="body" idx="1"/>
          </p:nvPr>
        </p:nvSpPr>
        <p:spPr>
          <a:xfrm>
            <a:off x="4688110" y="1455060"/>
            <a:ext cx="4158343" cy="4967700"/>
          </a:xfrm>
        </p:spPr>
        <p:txBody>
          <a:bodyPr>
            <a:normAutofit/>
          </a:bodyPr>
          <a:lstStyle/>
          <a:p>
            <a:pPr>
              <a:buNone/>
            </a:pPr>
            <a:r>
              <a:rPr lang="en-US" sz="3200" dirty="0" smtClean="0"/>
              <a:t>Suspicious Activities</a:t>
            </a:r>
          </a:p>
          <a:p>
            <a:r>
              <a:rPr lang="en-US" sz="3200" dirty="0" smtClean="0"/>
              <a:t>“Overly concerned about privacy”</a:t>
            </a:r>
          </a:p>
          <a:p>
            <a:r>
              <a:rPr lang="en-US" sz="3200" dirty="0" smtClean="0"/>
              <a:t>“Always pays cash”</a:t>
            </a:r>
          </a:p>
          <a:p>
            <a:r>
              <a:rPr lang="en-US" sz="3200" dirty="0" smtClean="0"/>
              <a:t>“Use of </a:t>
            </a:r>
            <a:r>
              <a:rPr lang="en-US" sz="3200" dirty="0" err="1" smtClean="0"/>
              <a:t>anonymizers</a:t>
            </a:r>
            <a:r>
              <a:rPr lang="en-US" sz="3200" dirty="0" smtClean="0"/>
              <a:t> … to shield IP address”</a:t>
            </a:r>
          </a:p>
          <a:p>
            <a:r>
              <a:rPr lang="en-US" sz="3200" dirty="0" smtClean="0"/>
              <a:t>“Uses encryption”</a:t>
            </a:r>
          </a:p>
          <a:p>
            <a:r>
              <a:rPr lang="en-US" sz="3200" dirty="0" smtClean="0"/>
              <a:t>“Downloads information about electronics”</a:t>
            </a:r>
          </a:p>
          <a:p>
            <a:endParaRPr lang="en-US" sz="3200" dirty="0"/>
          </a:p>
        </p:txBody>
      </p:sp>
      <p:pic>
        <p:nvPicPr>
          <p:cNvPr id="126978" name="Picture 2"/>
          <p:cNvPicPr>
            <a:picLocks noChangeAspect="1" noChangeArrowheads="1"/>
          </p:cNvPicPr>
          <p:nvPr/>
        </p:nvPicPr>
        <p:blipFill>
          <a:blip r:embed="rId2" cstate="print"/>
          <a:srcRect/>
          <a:stretch>
            <a:fillRect/>
          </a:stretch>
        </p:blipFill>
        <p:spPr bwMode="auto">
          <a:xfrm>
            <a:off x="261257" y="1262743"/>
            <a:ext cx="4244674" cy="56238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Professional Reading Lists</a:t>
            </a:r>
            <a:endParaRPr lang="en-US" dirty="0"/>
          </a:p>
        </p:txBody>
      </p:sp>
      <p:pic>
        <p:nvPicPr>
          <p:cNvPr id="125954" name="Picture 2"/>
          <p:cNvPicPr>
            <a:picLocks noChangeAspect="1" noChangeArrowheads="1"/>
          </p:cNvPicPr>
          <p:nvPr/>
        </p:nvPicPr>
        <p:blipFill>
          <a:blip r:embed="rId3" cstate="print"/>
          <a:srcRect/>
          <a:stretch>
            <a:fillRect/>
          </a:stretch>
        </p:blipFill>
        <p:spPr bwMode="auto">
          <a:xfrm>
            <a:off x="1132102" y="1337622"/>
            <a:ext cx="6998730" cy="53316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Conferences</a:t>
            </a:r>
            <a:endParaRPr lang="en-US" dirty="0"/>
          </a:p>
        </p:txBody>
      </p:sp>
      <p:pic>
        <p:nvPicPr>
          <p:cNvPr id="131075" name="Picture 3"/>
          <p:cNvPicPr>
            <a:picLocks noChangeAspect="1" noChangeArrowheads="1"/>
          </p:cNvPicPr>
          <p:nvPr/>
        </p:nvPicPr>
        <p:blipFill>
          <a:blip r:embed="rId2" cstate="print"/>
          <a:srcRect/>
          <a:stretch>
            <a:fillRect/>
          </a:stretch>
        </p:blipFill>
        <p:spPr bwMode="auto">
          <a:xfrm>
            <a:off x="1256604" y="1357313"/>
            <a:ext cx="6937835" cy="4593544"/>
          </a:xfrm>
          <a:prstGeom prst="rect">
            <a:avLst/>
          </a:prstGeom>
          <a:noFill/>
          <a:ln w="9525">
            <a:noFill/>
            <a:miter lim="800000"/>
            <a:headEnd/>
            <a:tailEnd/>
          </a:ln>
        </p:spPr>
      </p:pic>
      <p:sp>
        <p:nvSpPr>
          <p:cNvPr id="6" name="TextBox 5"/>
          <p:cNvSpPr txBox="1"/>
          <p:nvPr/>
        </p:nvSpPr>
        <p:spPr>
          <a:xfrm>
            <a:off x="1683670" y="5950859"/>
            <a:ext cx="6373476" cy="461665"/>
          </a:xfrm>
          <a:prstGeom prst="rect">
            <a:avLst/>
          </a:prstGeom>
          <a:noFill/>
        </p:spPr>
        <p:txBody>
          <a:bodyPr wrap="none" rtlCol="0">
            <a:spAutoFit/>
          </a:bodyPr>
          <a:lstStyle/>
          <a:p>
            <a:r>
              <a:rPr lang="en-US" sz="2400" dirty="0" smtClean="0"/>
              <a:t>“Photos Emerge from GSA Vegas Spending Spree”</a:t>
            </a:r>
            <a:endParaRPr lang="en-US"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Required Annual Training</a:t>
            </a:r>
            <a:endParaRPr lang="en-US" dirty="0"/>
          </a:p>
        </p:txBody>
      </p:sp>
      <p:pic>
        <p:nvPicPr>
          <p:cNvPr id="5" name="Picture 4" descr="trainingrecord.png"/>
          <p:cNvPicPr>
            <a:picLocks noChangeAspect="1"/>
          </p:cNvPicPr>
          <p:nvPr/>
        </p:nvPicPr>
        <p:blipFill>
          <a:blip r:embed="rId2" cstate="print"/>
          <a:stretch>
            <a:fillRect/>
          </a:stretch>
        </p:blipFill>
        <p:spPr>
          <a:xfrm>
            <a:off x="324171" y="1291770"/>
            <a:ext cx="5162229" cy="5466965"/>
          </a:xfrm>
          <a:prstGeom prst="rect">
            <a:avLst/>
          </a:prstGeom>
        </p:spPr>
      </p:pic>
      <p:pic>
        <p:nvPicPr>
          <p:cNvPr id="11265" name="Picture 1"/>
          <p:cNvPicPr>
            <a:picLocks noChangeAspect="1" noChangeArrowheads="1"/>
          </p:cNvPicPr>
          <p:nvPr/>
        </p:nvPicPr>
        <p:blipFill>
          <a:blip r:embed="rId3" cstate="print"/>
          <a:srcRect/>
          <a:stretch>
            <a:fillRect/>
          </a:stretch>
        </p:blipFill>
        <p:spPr bwMode="auto">
          <a:xfrm>
            <a:off x="3568245" y="1071109"/>
            <a:ext cx="5169353" cy="5271572"/>
          </a:xfrm>
          <a:prstGeom prst="rect">
            <a:avLst/>
          </a:prstGeom>
          <a:noFill/>
          <a:ln w="9525">
            <a:noFill/>
            <a:miter lim="800000"/>
            <a:headEnd/>
            <a:tailEnd/>
          </a:ln>
        </p:spPr>
      </p:pic>
    </p:spTree>
    <p:extLst>
      <p:ext uri="{BB962C8B-B14F-4D97-AF65-F5344CB8AC3E}">
        <p14:creationId xmlns:p14="http://schemas.microsoft.com/office/powerpoint/2010/main" xmlns="" val="40121895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1" name="Shape 471"/>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noAutofit/>
          </a:bodyPr>
          <a:lstStyle/>
          <a:p>
            <a:pPr marL="342900" marR="0" lvl="0" indent="-342900" algn="l" rtl="0">
              <a:lnSpc>
                <a:spcPct val="93000"/>
              </a:lnSpc>
              <a:spcBef>
                <a:spcPts val="0"/>
              </a:spcBef>
              <a:spcAft>
                <a:spcPts val="1400"/>
              </a:spcAft>
              <a:buNone/>
            </a:pPr>
            <a:endParaRPr sz="1400" b="0" i="0" u="none" strike="noStrike" cap="none" baseline="0">
              <a:solidFill>
                <a:srgbClr val="000000"/>
              </a:solidFill>
              <a:latin typeface="Arial"/>
              <a:ea typeface="Arial"/>
              <a:cs typeface="Arial"/>
              <a:sym typeface="Arial"/>
            </a:endParaRPr>
          </a:p>
        </p:txBody>
      </p:sp>
      <p:sp>
        <p:nvSpPr>
          <p:cNvPr id="5" name="Title 1"/>
          <p:cNvSpPr>
            <a:spLocks noGrp="1"/>
          </p:cNvSpPr>
          <p:nvPr>
            <p:ph type="title"/>
          </p:nvPr>
        </p:nvSpPr>
        <p:spPr>
          <a:xfrm>
            <a:off x="457200" y="27899"/>
            <a:ext cx="8229600" cy="1143000"/>
          </a:xfrm>
        </p:spPr>
        <p:txBody>
          <a:bodyPr/>
          <a:lstStyle/>
          <a:p>
            <a:r>
              <a:rPr lang="en-US" dirty="0" smtClean="0"/>
              <a:t>Training at Boot Time</a:t>
            </a:r>
            <a:endParaRPr lang="en-US" dirty="0"/>
          </a:p>
        </p:txBody>
      </p:sp>
      <p:pic>
        <p:nvPicPr>
          <p:cNvPr id="8193" name="Picture 1"/>
          <p:cNvPicPr>
            <a:picLocks noChangeAspect="1" noChangeArrowheads="1"/>
          </p:cNvPicPr>
          <p:nvPr/>
        </p:nvPicPr>
        <p:blipFill>
          <a:blip r:embed="rId3" cstate="print"/>
          <a:srcRect/>
          <a:stretch>
            <a:fillRect/>
          </a:stretch>
        </p:blipFill>
        <p:spPr bwMode="auto">
          <a:xfrm>
            <a:off x="395288" y="1626951"/>
            <a:ext cx="8353425" cy="4591050"/>
          </a:xfrm>
          <a:prstGeom prst="rect">
            <a:avLst/>
          </a:prstGeom>
          <a:noFill/>
          <a:ln w="9525">
            <a:noFill/>
            <a:miter lim="800000"/>
            <a:headEnd/>
            <a:tailEnd/>
          </a:ln>
        </p:spPr>
      </p:pic>
      <p:sp>
        <p:nvSpPr>
          <p:cNvPr id="7" name="Rectangle 6"/>
          <p:cNvSpPr/>
          <p:nvPr/>
        </p:nvSpPr>
        <p:spPr>
          <a:xfrm>
            <a:off x="2249714" y="3178629"/>
            <a:ext cx="2525486" cy="100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917161778"/>
      </p:ext>
    </p:extLst>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1" name="Shape 471"/>
          <p:cNvSpPr txBox="1">
            <a:spLocks noGrp="1"/>
          </p:cNvSpPr>
          <p:nvPr>
            <p:ph type="body" idx="1"/>
          </p:nvPr>
        </p:nvSpPr>
        <p:spPr>
          <a:xfrm>
            <a:off x="5486400" y="1600200"/>
            <a:ext cx="3200400" cy="4967700"/>
          </a:xfrm>
          <a:prstGeom prst="rect">
            <a:avLst/>
          </a:prstGeom>
          <a:noFill/>
          <a:ln>
            <a:noFill/>
          </a:ln>
        </p:spPr>
        <p:txBody>
          <a:bodyPr lIns="91425" tIns="91425" rIns="91425" bIns="91425" anchor="t" anchorCtr="0">
            <a:noAutofit/>
          </a:bodyPr>
          <a:lstStyle/>
          <a:p>
            <a:pPr marL="342900" lvl="0" indent="-342900">
              <a:lnSpc>
                <a:spcPct val="93000"/>
              </a:lnSpc>
              <a:spcAft>
                <a:spcPts val="1400"/>
              </a:spcAft>
              <a:buNone/>
            </a:pPr>
            <a:r>
              <a:rPr lang="en-US" sz="3600" dirty="0" smtClean="0">
                <a:solidFill>
                  <a:srgbClr val="000000"/>
                </a:solidFill>
                <a:latin typeface="Arial"/>
                <a:ea typeface="Arial"/>
                <a:cs typeface="Arial"/>
                <a:sym typeface="Arial"/>
              </a:rPr>
              <a:t>   Would slamming a sandwich in the garbage can in anger be an indicator for workplace violence?</a:t>
            </a:r>
            <a:endParaRPr sz="3600" b="0" i="0" u="none" strike="noStrike" cap="none" baseline="0" dirty="0">
              <a:solidFill>
                <a:srgbClr val="000000"/>
              </a:solidFill>
              <a:latin typeface="Arial"/>
              <a:ea typeface="Arial"/>
              <a:cs typeface="Arial"/>
              <a:sym typeface="Arial"/>
            </a:endParaRPr>
          </a:p>
        </p:txBody>
      </p:sp>
      <p:sp>
        <p:nvSpPr>
          <p:cNvPr id="5" name="Title 1"/>
          <p:cNvSpPr>
            <a:spLocks noGrp="1"/>
          </p:cNvSpPr>
          <p:nvPr>
            <p:ph type="title"/>
          </p:nvPr>
        </p:nvSpPr>
        <p:spPr>
          <a:xfrm>
            <a:off x="457200" y="27899"/>
            <a:ext cx="8229600" cy="1143000"/>
          </a:xfrm>
        </p:spPr>
        <p:txBody>
          <a:bodyPr/>
          <a:lstStyle/>
          <a:p>
            <a:r>
              <a:rPr lang="en-US" dirty="0" smtClean="0"/>
              <a:t>An Unfair Example…</a:t>
            </a:r>
            <a:endParaRPr lang="en-US" dirty="0"/>
          </a:p>
        </p:txBody>
      </p:sp>
      <p:pic>
        <p:nvPicPr>
          <p:cNvPr id="8193" name="Picture 1"/>
          <p:cNvPicPr>
            <a:picLocks noChangeAspect="1" noChangeArrowheads="1"/>
          </p:cNvPicPr>
          <p:nvPr/>
        </p:nvPicPr>
        <p:blipFill>
          <a:blip r:embed="rId3" cstate="print"/>
          <a:srcRect/>
          <a:stretch>
            <a:fillRect/>
          </a:stretch>
        </p:blipFill>
        <p:spPr bwMode="auto">
          <a:xfrm>
            <a:off x="206603" y="2463418"/>
            <a:ext cx="5062083" cy="2782125"/>
          </a:xfrm>
          <a:prstGeom prst="rect">
            <a:avLst/>
          </a:prstGeom>
          <a:noFill/>
          <a:ln w="9525">
            <a:noFill/>
            <a:miter lim="800000"/>
            <a:headEnd/>
            <a:tailEnd/>
          </a:ln>
        </p:spPr>
      </p:pic>
      <p:sp>
        <p:nvSpPr>
          <p:cNvPr id="6" name="Rectangle 5"/>
          <p:cNvSpPr/>
          <p:nvPr/>
        </p:nvSpPr>
        <p:spPr>
          <a:xfrm>
            <a:off x="1335314" y="3120572"/>
            <a:ext cx="2525486" cy="100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917161778"/>
      </p:ext>
    </p:extLst>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And the answer…</a:t>
            </a:r>
            <a:endParaRPr lang="en-US" dirty="0"/>
          </a:p>
        </p:txBody>
      </p:sp>
      <p:pic>
        <p:nvPicPr>
          <p:cNvPr id="134146" name="Picture 2"/>
          <p:cNvPicPr>
            <a:picLocks noChangeAspect="1" noChangeArrowheads="1"/>
          </p:cNvPicPr>
          <p:nvPr/>
        </p:nvPicPr>
        <p:blipFill>
          <a:blip r:embed="rId2" cstate="print"/>
          <a:srcRect/>
          <a:stretch>
            <a:fillRect/>
          </a:stretch>
        </p:blipFill>
        <p:spPr bwMode="auto">
          <a:xfrm>
            <a:off x="341970" y="1741715"/>
            <a:ext cx="8475838" cy="47316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noAutofit/>
          </a:bodyPr>
          <a:lstStyle/>
          <a:p>
            <a:pPr marL="0" marR="0" lvl="0" indent="0" algn="l" rtl="0">
              <a:lnSpc>
                <a:spcPct val="93000"/>
              </a:lnSpc>
              <a:spcBef>
                <a:spcPts val="0"/>
              </a:spcBef>
              <a:spcAft>
                <a:spcPts val="0"/>
              </a:spcAft>
              <a:buNone/>
            </a:pPr>
            <a:endParaRPr sz="1400" b="0" i="0" u="none" strike="noStrike" cap="none" baseline="0">
              <a:solidFill>
                <a:srgbClr val="000000"/>
              </a:solidFill>
              <a:latin typeface="Arial"/>
              <a:ea typeface="Arial"/>
              <a:cs typeface="Arial"/>
              <a:sym typeface="Arial"/>
            </a:endParaRPr>
          </a:p>
        </p:txBody>
      </p:sp>
      <p:pic>
        <p:nvPicPr>
          <p:cNvPr id="463" name="Shape 463"/>
          <p:cNvPicPr preferRelativeResize="0"/>
          <p:nvPr/>
        </p:nvPicPr>
        <p:blipFill rotWithShape="1">
          <a:blip r:embed="rId3" cstate="print"/>
          <a:srcRect/>
          <a:stretch/>
        </p:blipFill>
        <p:spPr>
          <a:xfrm>
            <a:off x="250918" y="440127"/>
            <a:ext cx="8648699" cy="5838824"/>
          </a:xfrm>
          <a:prstGeom prst="rect">
            <a:avLst/>
          </a:prstGeom>
          <a:noFill/>
          <a:ln>
            <a:noFill/>
          </a:ln>
        </p:spPr>
      </p:pic>
      <p:sp>
        <p:nvSpPr>
          <p:cNvPr id="6" name="Rectangle 5"/>
          <p:cNvSpPr/>
          <p:nvPr/>
        </p:nvSpPr>
        <p:spPr>
          <a:xfrm>
            <a:off x="174171" y="2496457"/>
            <a:ext cx="2162629" cy="3077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438400" y="4615542"/>
            <a:ext cx="6371771" cy="9434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26247707"/>
      </p:ext>
    </p:extLst>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1</a:t>
            </a:r>
            <a:endParaRPr lang="en-US" dirty="0"/>
          </a:p>
        </p:txBody>
      </p:sp>
      <p:sp>
        <p:nvSpPr>
          <p:cNvPr id="4" name="Shape 462"/>
          <p:cNvSpPr txBox="1">
            <a:spLocks noGrp="1"/>
          </p:cNvSpPr>
          <p:nvPr>
            <p:ph type="body" idx="1"/>
          </p:nvPr>
        </p:nvSpPr>
        <p:spPr>
          <a:prstGeom prst="rect">
            <a:avLst/>
          </a:prstGeom>
          <a:noFill/>
          <a:ln>
            <a:noFill/>
          </a:ln>
        </p:spPr>
        <p:txBody>
          <a:bodyPr lIns="91425" tIns="91425" rIns="91425" bIns="91425" anchor="t" anchorCtr="0">
            <a:noAutofit/>
          </a:bodyPr>
          <a:lstStyle/>
          <a:p>
            <a:pPr marL="342900" marR="0" lvl="0" indent="-342900" algn="l" rtl="0">
              <a:lnSpc>
                <a:spcPct val="100000"/>
              </a:lnSpc>
              <a:spcBef>
                <a:spcPts val="0"/>
              </a:spcBef>
              <a:spcAft>
                <a:spcPts val="0"/>
              </a:spcAft>
              <a:buClr>
                <a:srgbClr val="000000"/>
              </a:buClr>
              <a:buSzPct val="25000"/>
              <a:buFont typeface="Arial"/>
              <a:buNone/>
            </a:pPr>
            <a:r>
              <a:rPr lang="en" sz="7200" b="0" i="0" u="none" strike="noStrike" cap="none" baseline="0" dirty="0" smtClean="0">
                <a:solidFill>
                  <a:srgbClr val="000000"/>
                </a:solidFill>
                <a:latin typeface="Arial"/>
                <a:ea typeface="Arial"/>
                <a:cs typeface="Arial"/>
                <a:sym typeface="Arial"/>
              </a:rPr>
              <a:t> May </a:t>
            </a:r>
            <a:r>
              <a:rPr lang="en" sz="7200" b="0" i="0" u="none" strike="noStrike" cap="none" baseline="0" dirty="0">
                <a:solidFill>
                  <a:srgbClr val="000000"/>
                </a:solidFill>
                <a:latin typeface="Arial"/>
                <a:ea typeface="Arial"/>
                <a:cs typeface="Arial"/>
                <a:sym typeface="Arial"/>
              </a:rPr>
              <a:t>be used to talk to people in different </a:t>
            </a:r>
            <a:r>
              <a:rPr lang="en" sz="7200" b="0" i="0" u="none" strike="noStrike" cap="none" baseline="0" dirty="0" smtClean="0">
                <a:solidFill>
                  <a:srgbClr val="000000"/>
                </a:solidFill>
                <a:latin typeface="Arial"/>
                <a:ea typeface="Arial"/>
                <a:cs typeface="Arial"/>
                <a:sym typeface="Arial"/>
              </a:rPr>
              <a:t>locations</a:t>
            </a:r>
            <a:endParaRPr lang="en" sz="7200" b="0" i="0" u="none" strike="noStrike" cap="none" baseline="0"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noAutofit/>
          </a:bodyPr>
          <a:lstStyle/>
          <a:p>
            <a:pPr marL="0" marR="0" lvl="0" indent="0" algn="l" rtl="0">
              <a:lnSpc>
                <a:spcPct val="93000"/>
              </a:lnSpc>
              <a:spcBef>
                <a:spcPts val="0"/>
              </a:spcBef>
              <a:spcAft>
                <a:spcPts val="0"/>
              </a:spcAft>
              <a:buNone/>
            </a:pPr>
            <a:endParaRPr sz="1400" b="0" i="0" u="none" strike="noStrike" cap="none" baseline="0">
              <a:solidFill>
                <a:srgbClr val="000000"/>
              </a:solidFill>
              <a:latin typeface="Arial"/>
              <a:ea typeface="Arial"/>
              <a:cs typeface="Arial"/>
              <a:sym typeface="Arial"/>
            </a:endParaRPr>
          </a:p>
        </p:txBody>
      </p:sp>
      <p:pic>
        <p:nvPicPr>
          <p:cNvPr id="463" name="Shape 463"/>
          <p:cNvPicPr preferRelativeResize="0"/>
          <p:nvPr/>
        </p:nvPicPr>
        <p:blipFill rotWithShape="1">
          <a:blip r:embed="rId3" cstate="print"/>
          <a:srcRect/>
          <a:stretch/>
        </p:blipFill>
        <p:spPr>
          <a:xfrm>
            <a:off x="250918" y="440127"/>
            <a:ext cx="8648699" cy="5838824"/>
          </a:xfrm>
          <a:prstGeom prst="rect">
            <a:avLst/>
          </a:prstGeom>
          <a:noFill/>
          <a:ln>
            <a:noFill/>
          </a:ln>
        </p:spPr>
      </p:pic>
      <p:sp>
        <p:nvSpPr>
          <p:cNvPr id="6" name="Rectangle 5"/>
          <p:cNvSpPr/>
          <p:nvPr/>
        </p:nvSpPr>
        <p:spPr>
          <a:xfrm>
            <a:off x="319315" y="3497943"/>
            <a:ext cx="2162629" cy="1814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438400" y="4615542"/>
            <a:ext cx="6371771" cy="9434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26247707"/>
      </p:ext>
    </p:extLst>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2</a:t>
            </a:r>
            <a:endParaRPr lang="en-US" dirty="0"/>
          </a:p>
        </p:txBody>
      </p:sp>
      <p:sp>
        <p:nvSpPr>
          <p:cNvPr id="4" name="Shape 462"/>
          <p:cNvSpPr txBox="1">
            <a:spLocks noGrp="1"/>
          </p:cNvSpPr>
          <p:nvPr>
            <p:ph type="body" idx="1"/>
          </p:nvPr>
        </p:nvSpPr>
        <p:spPr>
          <a:prstGeom prst="rect">
            <a:avLst/>
          </a:prstGeom>
          <a:noFill/>
          <a:ln>
            <a:noFill/>
          </a:ln>
        </p:spPr>
        <p:txBody>
          <a:bodyPr lIns="91425" tIns="91425" rIns="91425" bIns="91425" anchor="t" anchorCtr="0">
            <a:noAutofit/>
          </a:bodyPr>
          <a:lstStyle/>
          <a:p>
            <a:pPr marL="342900" lvl="0" indent="-342900">
              <a:lnSpc>
                <a:spcPct val="100000"/>
              </a:lnSpc>
              <a:buClr>
                <a:srgbClr val="000000"/>
              </a:buClr>
              <a:buSzPct val="25000"/>
              <a:buNone/>
            </a:pPr>
            <a:r>
              <a:rPr lang="en" sz="7200" b="0" i="0" u="none" strike="noStrike" cap="none" baseline="0" dirty="0" smtClean="0">
                <a:solidFill>
                  <a:srgbClr val="000000"/>
                </a:solidFill>
                <a:latin typeface="Arial"/>
                <a:ea typeface="Arial"/>
                <a:cs typeface="Arial"/>
                <a:sym typeface="Arial"/>
              </a:rPr>
              <a:t> </a:t>
            </a:r>
            <a:r>
              <a:rPr lang="en-US" sz="7200" dirty="0" smtClean="0">
                <a:solidFill>
                  <a:srgbClr val="000000"/>
                </a:solidFill>
                <a:latin typeface="Arial"/>
                <a:ea typeface="Arial"/>
                <a:cs typeface="Arial"/>
                <a:sym typeface="Arial"/>
              </a:rPr>
              <a:t>Must be plugged in</a:t>
            </a:r>
            <a:endParaRPr lang="en" sz="7200" b="0" i="0" u="none" strike="noStrike" cap="none" baseline="0"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noAutofit/>
          </a:bodyPr>
          <a:lstStyle/>
          <a:p>
            <a:pPr marL="0" marR="0" lvl="0" indent="0" algn="l" rtl="0">
              <a:lnSpc>
                <a:spcPct val="93000"/>
              </a:lnSpc>
              <a:spcBef>
                <a:spcPts val="0"/>
              </a:spcBef>
              <a:spcAft>
                <a:spcPts val="0"/>
              </a:spcAft>
              <a:buNone/>
            </a:pPr>
            <a:endParaRPr sz="1400" b="0" i="0" u="none" strike="noStrike" cap="none" baseline="0">
              <a:solidFill>
                <a:srgbClr val="000000"/>
              </a:solidFill>
              <a:latin typeface="Arial"/>
              <a:ea typeface="Arial"/>
              <a:cs typeface="Arial"/>
              <a:sym typeface="Arial"/>
            </a:endParaRPr>
          </a:p>
        </p:txBody>
      </p:sp>
      <p:pic>
        <p:nvPicPr>
          <p:cNvPr id="463" name="Shape 463"/>
          <p:cNvPicPr preferRelativeResize="0"/>
          <p:nvPr/>
        </p:nvPicPr>
        <p:blipFill rotWithShape="1">
          <a:blip r:embed="rId3" cstate="print"/>
          <a:srcRect/>
          <a:stretch/>
        </p:blipFill>
        <p:spPr>
          <a:xfrm>
            <a:off x="250918" y="440127"/>
            <a:ext cx="8648699" cy="5838824"/>
          </a:xfrm>
          <a:prstGeom prst="rect">
            <a:avLst/>
          </a:prstGeom>
          <a:noFill/>
          <a:ln>
            <a:noFill/>
          </a:ln>
        </p:spPr>
      </p:pic>
      <p:sp>
        <p:nvSpPr>
          <p:cNvPr id="6" name="Rectangle 5"/>
          <p:cNvSpPr/>
          <p:nvPr/>
        </p:nvSpPr>
        <p:spPr>
          <a:xfrm>
            <a:off x="319315" y="4093029"/>
            <a:ext cx="2162629" cy="12191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438400" y="4615542"/>
            <a:ext cx="6371771" cy="9434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26247707"/>
      </p:ext>
    </p:extLst>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3</a:t>
            </a:r>
            <a:endParaRPr lang="en-US" dirty="0"/>
          </a:p>
        </p:txBody>
      </p:sp>
      <p:sp>
        <p:nvSpPr>
          <p:cNvPr id="4" name="Shape 462"/>
          <p:cNvSpPr txBox="1">
            <a:spLocks noGrp="1"/>
          </p:cNvSpPr>
          <p:nvPr>
            <p:ph type="body" idx="1"/>
          </p:nvPr>
        </p:nvSpPr>
        <p:spPr>
          <a:prstGeom prst="rect">
            <a:avLst/>
          </a:prstGeom>
          <a:noFill/>
          <a:ln>
            <a:noFill/>
          </a:ln>
        </p:spPr>
        <p:txBody>
          <a:bodyPr lIns="91425" tIns="91425" rIns="91425" bIns="91425" anchor="t" anchorCtr="0">
            <a:noAutofit/>
          </a:bodyPr>
          <a:lstStyle/>
          <a:p>
            <a:pPr marL="342900" lvl="0" indent="-342900">
              <a:lnSpc>
                <a:spcPct val="100000"/>
              </a:lnSpc>
              <a:buClr>
                <a:srgbClr val="000000"/>
              </a:buClr>
              <a:buSzPct val="25000"/>
              <a:buNone/>
            </a:pPr>
            <a:r>
              <a:rPr lang="en" sz="7200" b="0" i="0" u="none" strike="noStrike" cap="none" baseline="0" dirty="0" smtClean="0">
                <a:solidFill>
                  <a:srgbClr val="000000"/>
                </a:solidFill>
                <a:latin typeface="Arial"/>
                <a:ea typeface="Arial"/>
                <a:cs typeface="Arial"/>
                <a:sym typeface="Arial"/>
              </a:rPr>
              <a:t> Rings when</a:t>
            </a:r>
            <a:r>
              <a:rPr lang="en" sz="7200" b="0" i="0" u="none" strike="noStrike" cap="none" dirty="0" smtClean="0">
                <a:solidFill>
                  <a:srgbClr val="000000"/>
                </a:solidFill>
                <a:latin typeface="Arial"/>
                <a:ea typeface="Arial"/>
                <a:cs typeface="Arial"/>
                <a:sym typeface="Arial"/>
              </a:rPr>
              <a:t> other people contact you</a:t>
            </a:r>
            <a:endParaRPr lang="en" sz="7200" b="0" i="0" u="none" strike="noStrike" cap="none" baseline="0"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noAutofit/>
          </a:bodyPr>
          <a:lstStyle/>
          <a:p>
            <a:pPr marL="0" marR="0" lvl="0" indent="0" algn="l" rtl="0">
              <a:lnSpc>
                <a:spcPct val="93000"/>
              </a:lnSpc>
              <a:spcBef>
                <a:spcPts val="0"/>
              </a:spcBef>
              <a:spcAft>
                <a:spcPts val="0"/>
              </a:spcAft>
              <a:buNone/>
            </a:pPr>
            <a:endParaRPr sz="1400" b="0" i="0" u="none" strike="noStrike" cap="none" baseline="0">
              <a:solidFill>
                <a:srgbClr val="000000"/>
              </a:solidFill>
              <a:latin typeface="Arial"/>
              <a:ea typeface="Arial"/>
              <a:cs typeface="Arial"/>
              <a:sym typeface="Arial"/>
            </a:endParaRPr>
          </a:p>
        </p:txBody>
      </p:sp>
      <p:pic>
        <p:nvPicPr>
          <p:cNvPr id="463" name="Shape 463"/>
          <p:cNvPicPr preferRelativeResize="0"/>
          <p:nvPr/>
        </p:nvPicPr>
        <p:blipFill rotWithShape="1">
          <a:blip r:embed="rId3" cstate="print"/>
          <a:srcRect/>
          <a:stretch/>
        </p:blipFill>
        <p:spPr>
          <a:xfrm>
            <a:off x="250918" y="440127"/>
            <a:ext cx="8648699" cy="5838824"/>
          </a:xfrm>
          <a:prstGeom prst="rect">
            <a:avLst/>
          </a:prstGeom>
          <a:noFill/>
          <a:ln>
            <a:noFill/>
          </a:ln>
        </p:spPr>
      </p:pic>
      <p:sp>
        <p:nvSpPr>
          <p:cNvPr id="7" name="Rectangle 6"/>
          <p:cNvSpPr/>
          <p:nvPr/>
        </p:nvSpPr>
        <p:spPr>
          <a:xfrm>
            <a:off x="2438400" y="4615542"/>
            <a:ext cx="6371771" cy="9434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26247707"/>
      </p:ext>
    </p:extLst>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3" name="Shape 463"/>
          <p:cNvPicPr preferRelativeResize="0"/>
          <p:nvPr/>
        </p:nvPicPr>
        <p:blipFill rotWithShape="1">
          <a:blip r:embed="rId3" cstate="print"/>
          <a:srcRect/>
          <a:stretch/>
        </p:blipFill>
        <p:spPr>
          <a:xfrm>
            <a:off x="250919" y="1727200"/>
            <a:ext cx="4974224" cy="3797008"/>
          </a:xfrm>
          <a:prstGeom prst="rect">
            <a:avLst/>
          </a:prstGeom>
          <a:noFill/>
          <a:ln>
            <a:noFill/>
          </a:ln>
        </p:spPr>
      </p:pic>
      <p:sp>
        <p:nvSpPr>
          <p:cNvPr id="5" name="Text Placeholder 2"/>
          <p:cNvSpPr>
            <a:spLocks noGrp="1"/>
          </p:cNvSpPr>
          <p:nvPr>
            <p:ph type="body" idx="1"/>
          </p:nvPr>
        </p:nvSpPr>
        <p:spPr>
          <a:xfrm>
            <a:off x="5515429" y="322968"/>
            <a:ext cx="3171371" cy="4967700"/>
          </a:xfrm>
        </p:spPr>
        <p:txBody>
          <a:bodyPr>
            <a:noAutofit/>
          </a:bodyPr>
          <a:lstStyle/>
          <a:p>
            <a:pPr>
              <a:buNone/>
            </a:pPr>
            <a:r>
              <a:rPr lang="en-US" sz="3200" dirty="0" smtClean="0"/>
              <a:t>   “You use your desk telephone to talk to people in different locations, and it rings when people use it to contact you.  </a:t>
            </a:r>
          </a:p>
          <a:p>
            <a:pPr>
              <a:buNone/>
            </a:pPr>
            <a:endParaRPr lang="en-US" sz="3200" dirty="0" smtClean="0"/>
          </a:p>
          <a:p>
            <a:pPr>
              <a:buNone/>
            </a:pPr>
            <a:r>
              <a:rPr lang="en-US" sz="3200" dirty="0" smtClean="0"/>
              <a:t>   Unlike your mobile telephone, it must be plugged in when in use.”</a:t>
            </a:r>
            <a:endParaRPr lang="en-US" sz="3200" dirty="0"/>
          </a:p>
        </p:txBody>
      </p:sp>
      <p:sp>
        <p:nvSpPr>
          <p:cNvPr id="6" name="Title 1"/>
          <p:cNvSpPr>
            <a:spLocks noGrp="1"/>
          </p:cNvSpPr>
          <p:nvPr>
            <p:ph type="title"/>
          </p:nvPr>
        </p:nvSpPr>
        <p:spPr>
          <a:xfrm>
            <a:off x="457200" y="13385"/>
            <a:ext cx="8229600" cy="1143000"/>
          </a:xfrm>
        </p:spPr>
        <p:txBody>
          <a:bodyPr/>
          <a:lstStyle/>
          <a:p>
            <a:r>
              <a:rPr lang="en-US" dirty="0" smtClean="0"/>
              <a:t>That’s right!</a:t>
            </a:r>
            <a:endParaRPr lang="en-US" dirty="0"/>
          </a:p>
        </p:txBody>
      </p:sp>
      <p:sp>
        <p:nvSpPr>
          <p:cNvPr id="8" name="Down Arrow 7"/>
          <p:cNvSpPr/>
          <p:nvPr/>
        </p:nvSpPr>
        <p:spPr>
          <a:xfrm>
            <a:off x="2801251" y="1146629"/>
            <a:ext cx="1770743" cy="19158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26247707"/>
      </p:ext>
    </p:extLst>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Professional Education Programs</a:t>
            </a:r>
            <a:endParaRPr lang="en-US" dirty="0"/>
          </a:p>
        </p:txBody>
      </p:sp>
      <p:sp>
        <p:nvSpPr>
          <p:cNvPr id="3" name="Text Placeholder 2"/>
          <p:cNvSpPr>
            <a:spLocks noGrp="1"/>
          </p:cNvSpPr>
          <p:nvPr>
            <p:ph type="body" idx="1"/>
          </p:nvPr>
        </p:nvSpPr>
        <p:spPr/>
        <p:txBody>
          <a:bodyPr/>
          <a:lstStyle/>
          <a:p>
            <a:endParaRPr lang="en-US"/>
          </a:p>
        </p:txBody>
      </p:sp>
      <p:pic>
        <p:nvPicPr>
          <p:cNvPr id="128002" name="Picture 2" descr="http://cpol.army.mil/library/gfx/train/cldc2008.gif"/>
          <p:cNvPicPr>
            <a:picLocks noChangeAspect="1" noChangeArrowheads="1"/>
          </p:cNvPicPr>
          <p:nvPr/>
        </p:nvPicPr>
        <p:blipFill>
          <a:blip r:embed="rId2" cstate="print"/>
          <a:srcRect/>
          <a:stretch>
            <a:fillRect/>
          </a:stretch>
        </p:blipFill>
        <p:spPr bwMode="auto">
          <a:xfrm>
            <a:off x="1244145" y="1289275"/>
            <a:ext cx="6927396" cy="5259691"/>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899"/>
            <a:ext cx="8229600" cy="1143000"/>
          </a:xfrm>
        </p:spPr>
        <p:txBody>
          <a:bodyPr/>
          <a:lstStyle/>
          <a:p>
            <a:r>
              <a:rPr lang="en-US" dirty="0" smtClean="0"/>
              <a:t>Professional Writing</a:t>
            </a:r>
            <a:endParaRPr lang="en-US" dirty="0"/>
          </a:p>
        </p:txBody>
      </p:sp>
      <p:pic>
        <p:nvPicPr>
          <p:cNvPr id="132098" name="Picture 2"/>
          <p:cNvPicPr>
            <a:picLocks noChangeAspect="1" noChangeArrowheads="1"/>
          </p:cNvPicPr>
          <p:nvPr/>
        </p:nvPicPr>
        <p:blipFill>
          <a:blip r:embed="rId2" cstate="print"/>
          <a:srcRect/>
          <a:stretch>
            <a:fillRect/>
          </a:stretch>
        </p:blipFill>
        <p:spPr bwMode="auto">
          <a:xfrm>
            <a:off x="1204695" y="1314524"/>
            <a:ext cx="6817960" cy="5144336"/>
          </a:xfrm>
          <a:prstGeom prst="rect">
            <a:avLst/>
          </a:prstGeom>
          <a:noFill/>
          <a:ln w="9525">
            <a:solidFill>
              <a:schemeClr val="tx1">
                <a:lumMod val="50000"/>
                <a:lumOff val="50000"/>
              </a:schemeClr>
            </a:solid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899"/>
            <a:ext cx="8229600" cy="1143000"/>
          </a:xfrm>
        </p:spPr>
        <p:txBody>
          <a:bodyPr/>
          <a:lstStyle/>
          <a:p>
            <a:r>
              <a:rPr lang="en-US" dirty="0" smtClean="0"/>
              <a:t>Senior Leader Support</a:t>
            </a:r>
            <a:endParaRPr lang="en-US" dirty="0"/>
          </a:p>
        </p:txBody>
      </p:sp>
      <p:pic>
        <p:nvPicPr>
          <p:cNvPr id="133122" name="Picture 2" descr="http://coastguard.dodlive.mil/files/2013/06/Adm-Papp-addresses-Flag-and-SES-meeting.jpg"/>
          <p:cNvPicPr>
            <a:picLocks noChangeAspect="1" noChangeArrowheads="1"/>
          </p:cNvPicPr>
          <p:nvPr/>
        </p:nvPicPr>
        <p:blipFill>
          <a:blip r:embed="rId2" cstate="print"/>
          <a:srcRect/>
          <a:stretch>
            <a:fillRect/>
          </a:stretch>
        </p:blipFill>
        <p:spPr bwMode="auto">
          <a:xfrm>
            <a:off x="518434" y="1688645"/>
            <a:ext cx="8147050" cy="4073525"/>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714" y="13385"/>
            <a:ext cx="8229600" cy="1143000"/>
          </a:xfrm>
        </p:spPr>
        <p:txBody>
          <a:bodyPr/>
          <a:lstStyle/>
          <a:p>
            <a:r>
              <a:rPr lang="en-US" dirty="0" smtClean="0"/>
              <a:t>And an upcoming opportunity…</a:t>
            </a:r>
            <a:endParaRPr lang="en-US" dirty="0"/>
          </a:p>
        </p:txBody>
      </p:sp>
      <p:pic>
        <p:nvPicPr>
          <p:cNvPr id="17410" name="Picture 2" descr="http://upload.wikimedia.org/wikipedia/commons/3/3b/NDU_LOGO.jpg"/>
          <p:cNvPicPr>
            <a:picLocks noChangeAspect="1" noChangeArrowheads="1"/>
          </p:cNvPicPr>
          <p:nvPr/>
        </p:nvPicPr>
        <p:blipFill>
          <a:blip r:embed="rId2" cstate="print"/>
          <a:srcRect/>
          <a:stretch>
            <a:fillRect/>
          </a:stretch>
        </p:blipFill>
        <p:spPr bwMode="auto">
          <a:xfrm>
            <a:off x="2786744" y="1611085"/>
            <a:ext cx="3641724" cy="4624143"/>
          </a:xfrm>
          <a:prstGeom prst="rect">
            <a:avLst/>
          </a:prstGeom>
          <a:noFill/>
        </p:spPr>
      </p:pic>
    </p:spTree>
    <p:extLst>
      <p:ext uri="{BB962C8B-B14F-4D97-AF65-F5344CB8AC3E}">
        <p14:creationId xmlns:p14="http://schemas.microsoft.com/office/powerpoint/2010/main" xmlns="" val="37784409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85"/>
            <a:ext cx="8229600" cy="1143000"/>
          </a:xfrm>
        </p:spPr>
        <p:txBody>
          <a:bodyPr/>
          <a:lstStyle/>
          <a:p>
            <a:r>
              <a:rPr lang="en-US" dirty="0" smtClean="0"/>
              <a:t>Strategies</a:t>
            </a:r>
            <a:endParaRPr lang="en-US" dirty="0"/>
          </a:p>
        </p:txBody>
      </p:sp>
      <p:sp>
        <p:nvSpPr>
          <p:cNvPr id="3" name="Text Placeholder 2"/>
          <p:cNvSpPr>
            <a:spLocks noGrp="1"/>
          </p:cNvSpPr>
          <p:nvPr>
            <p:ph type="body" idx="1"/>
          </p:nvPr>
        </p:nvSpPr>
        <p:spPr>
          <a:xfrm>
            <a:off x="457200" y="1150266"/>
            <a:ext cx="8229600" cy="4967700"/>
          </a:xfrm>
        </p:spPr>
        <p:txBody>
          <a:bodyPr>
            <a:noAutofit/>
          </a:bodyPr>
          <a:lstStyle/>
          <a:p>
            <a:r>
              <a:rPr lang="en-US" dirty="0" smtClean="0"/>
              <a:t>Seek </a:t>
            </a:r>
            <a:r>
              <a:rPr lang="en-US" dirty="0"/>
              <a:t>to </a:t>
            </a:r>
            <a:r>
              <a:rPr lang="en-US" dirty="0" smtClean="0"/>
              <a:t>win over mindset, not out of “compliance”</a:t>
            </a:r>
          </a:p>
          <a:p>
            <a:r>
              <a:rPr lang="en-US" dirty="0" smtClean="0"/>
              <a:t>Accommodate </a:t>
            </a:r>
            <a:r>
              <a:rPr lang="en-US" dirty="0"/>
              <a:t>the limited rate of cultural </a:t>
            </a:r>
            <a:r>
              <a:rPr lang="en-US" dirty="0" smtClean="0"/>
              <a:t>change</a:t>
            </a:r>
          </a:p>
          <a:p>
            <a:r>
              <a:rPr lang="en-US" dirty="0" smtClean="0"/>
              <a:t>Develop </a:t>
            </a:r>
            <a:r>
              <a:rPr lang="en-US" dirty="0"/>
              <a:t>mutual </a:t>
            </a:r>
            <a:r>
              <a:rPr lang="en-US" dirty="0" smtClean="0"/>
              <a:t>respect</a:t>
            </a:r>
          </a:p>
          <a:p>
            <a:r>
              <a:rPr lang="en-US" dirty="0" smtClean="0"/>
              <a:t>Seek </a:t>
            </a:r>
            <a:r>
              <a:rPr lang="en-US" dirty="0"/>
              <a:t>broad </a:t>
            </a:r>
            <a:r>
              <a:rPr lang="en-US" dirty="0" smtClean="0"/>
              <a:t>impact</a:t>
            </a:r>
          </a:p>
          <a:p>
            <a:r>
              <a:rPr lang="en-US" dirty="0" smtClean="0"/>
              <a:t>Find </a:t>
            </a:r>
            <a:r>
              <a:rPr lang="en-US" dirty="0"/>
              <a:t>allies within target </a:t>
            </a:r>
            <a:r>
              <a:rPr lang="en-US" dirty="0" smtClean="0"/>
              <a:t>communities</a:t>
            </a:r>
          </a:p>
          <a:p>
            <a:r>
              <a:rPr lang="en-US" dirty="0" smtClean="0"/>
              <a:t>If possible, send </a:t>
            </a:r>
            <a:r>
              <a:rPr lang="en-US" dirty="0"/>
              <a:t>the right messengers with street cred in target community</a:t>
            </a:r>
          </a:p>
          <a:p>
            <a:r>
              <a:rPr lang="en-US" dirty="0" smtClean="0"/>
              <a:t>Speak </a:t>
            </a:r>
            <a:r>
              <a:rPr lang="en-US" dirty="0"/>
              <a:t>the language of the target community</a:t>
            </a:r>
          </a:p>
          <a:p>
            <a:r>
              <a:rPr lang="en-US" dirty="0" smtClean="0"/>
              <a:t>Facilitate </a:t>
            </a:r>
            <a:r>
              <a:rPr lang="en-US" dirty="0"/>
              <a:t>grassroots </a:t>
            </a:r>
            <a:r>
              <a:rPr lang="en-US" dirty="0" smtClean="0"/>
              <a:t>efforts</a:t>
            </a:r>
          </a:p>
          <a:p>
            <a:r>
              <a:rPr lang="en-US" dirty="0" smtClean="0"/>
              <a:t>Educate </a:t>
            </a:r>
            <a:r>
              <a:rPr lang="en-US" dirty="0"/>
              <a:t>senior leaders </a:t>
            </a:r>
            <a:endParaRPr lang="en-US" dirty="0" smtClean="0"/>
          </a:p>
          <a:p>
            <a:r>
              <a:rPr lang="en-US" dirty="0" smtClean="0"/>
              <a:t>Research </a:t>
            </a:r>
            <a:r>
              <a:rPr lang="en-US" dirty="0"/>
              <a:t>as an enabler for outreach, advising, and education</a:t>
            </a:r>
          </a:p>
          <a:p>
            <a:endParaRPr lang="en-US" dirty="0"/>
          </a:p>
        </p:txBody>
      </p:sp>
    </p:spTree>
    <p:extLst>
      <p:ext uri="{BB962C8B-B14F-4D97-AF65-F5344CB8AC3E}">
        <p14:creationId xmlns:p14="http://schemas.microsoft.com/office/powerpoint/2010/main" xmlns="" val="20217582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413"/>
            <a:ext cx="8229600" cy="1143000"/>
          </a:xfrm>
        </p:spPr>
        <p:txBody>
          <a:bodyPr/>
          <a:lstStyle/>
          <a:p>
            <a:r>
              <a:rPr lang="en-US" dirty="0" err="1" smtClean="0"/>
              <a:t>Strawman</a:t>
            </a:r>
            <a:r>
              <a:rPr lang="en-US" dirty="0" smtClean="0"/>
              <a:t> Content</a:t>
            </a:r>
            <a:endParaRPr lang="en-US" dirty="0"/>
          </a:p>
        </p:txBody>
      </p:sp>
      <p:sp>
        <p:nvSpPr>
          <p:cNvPr id="3" name="Text Placeholder 2"/>
          <p:cNvSpPr>
            <a:spLocks noGrp="1"/>
          </p:cNvSpPr>
          <p:nvPr>
            <p:ph type="body" idx="1"/>
          </p:nvPr>
        </p:nvSpPr>
        <p:spPr>
          <a:xfrm>
            <a:off x="326571" y="1266371"/>
            <a:ext cx="5987143" cy="4967700"/>
          </a:xfrm>
        </p:spPr>
        <p:txBody>
          <a:bodyPr>
            <a:normAutofit lnSpcReduction="10000"/>
          </a:bodyPr>
          <a:lstStyle/>
          <a:p>
            <a:r>
              <a:rPr lang="en-US" dirty="0" smtClean="0"/>
              <a:t>Introduction</a:t>
            </a:r>
          </a:p>
          <a:p>
            <a:pPr lvl="1"/>
            <a:r>
              <a:rPr lang="en-US" dirty="0" smtClean="0"/>
              <a:t>Why, who cares, and so what</a:t>
            </a:r>
          </a:p>
          <a:p>
            <a:r>
              <a:rPr lang="en-US" dirty="0" smtClean="0"/>
              <a:t>History of privacy and civil liberties</a:t>
            </a:r>
          </a:p>
          <a:p>
            <a:pPr lvl="1"/>
            <a:r>
              <a:rPr lang="en-US" dirty="0" smtClean="0"/>
              <a:t>General examples</a:t>
            </a:r>
          </a:p>
          <a:p>
            <a:pPr lvl="1"/>
            <a:r>
              <a:rPr lang="en-US" dirty="0" smtClean="0"/>
              <a:t>Examples of abusive States</a:t>
            </a:r>
          </a:p>
          <a:p>
            <a:r>
              <a:rPr lang="en-US" dirty="0" smtClean="0"/>
              <a:t>Legal and policy concepts</a:t>
            </a:r>
          </a:p>
          <a:p>
            <a:pPr lvl="1"/>
            <a:r>
              <a:rPr lang="en-US" dirty="0" smtClean="0"/>
              <a:t>Ideological underpinnings</a:t>
            </a:r>
          </a:p>
          <a:p>
            <a:pPr lvl="1"/>
            <a:r>
              <a:rPr lang="en-US" dirty="0" smtClean="0"/>
              <a:t>Representative case law</a:t>
            </a:r>
          </a:p>
          <a:p>
            <a:r>
              <a:rPr lang="en-US" dirty="0" smtClean="0"/>
              <a:t>The Rise of the instrumented world &amp; </a:t>
            </a:r>
            <a:r>
              <a:rPr lang="en-US" dirty="0" err="1" smtClean="0"/>
              <a:t>IoT</a:t>
            </a:r>
            <a:endParaRPr lang="en-US" dirty="0" smtClean="0"/>
          </a:p>
          <a:p>
            <a:pPr lvl="1"/>
            <a:r>
              <a:rPr lang="en-US" dirty="0" smtClean="0"/>
              <a:t>Did you know examples…	</a:t>
            </a:r>
          </a:p>
          <a:p>
            <a:pPr lvl="2"/>
            <a:r>
              <a:rPr lang="en-US" dirty="0" smtClean="0"/>
              <a:t>Microdots on print outs</a:t>
            </a:r>
          </a:p>
          <a:p>
            <a:pPr lvl="2"/>
            <a:r>
              <a:rPr lang="en-US" dirty="0" smtClean="0"/>
              <a:t>Every envelop and package is scanned</a:t>
            </a:r>
          </a:p>
          <a:p>
            <a:pPr lvl="2"/>
            <a:r>
              <a:rPr lang="en-US" dirty="0" smtClean="0"/>
              <a:t>What the future portends</a:t>
            </a:r>
          </a:p>
          <a:p>
            <a:r>
              <a:rPr lang="en-US" dirty="0" smtClean="0"/>
              <a:t>Alternative views</a:t>
            </a:r>
          </a:p>
          <a:p>
            <a:pPr>
              <a:buNone/>
            </a:pPr>
            <a:endParaRPr lang="en-US" dirty="0" smtClean="0"/>
          </a:p>
          <a:p>
            <a:endParaRPr lang="en-US" dirty="0" smtClean="0"/>
          </a:p>
          <a:p>
            <a:endParaRPr lang="en-US" dirty="0" smtClean="0"/>
          </a:p>
          <a:p>
            <a:pPr lvl="1"/>
            <a:endParaRPr lang="en-US" dirty="0" smtClean="0"/>
          </a:p>
          <a:p>
            <a:pPr lvl="1"/>
            <a:endParaRPr lang="en-US" dirty="0" smtClean="0"/>
          </a:p>
          <a:p>
            <a:endParaRPr lang="en-US" dirty="0" smtClean="0"/>
          </a:p>
          <a:p>
            <a:endParaRPr lang="en-US" dirty="0"/>
          </a:p>
        </p:txBody>
      </p:sp>
      <p:sp>
        <p:nvSpPr>
          <p:cNvPr id="4" name="TextBox 3"/>
          <p:cNvSpPr txBox="1"/>
          <p:nvPr/>
        </p:nvSpPr>
        <p:spPr>
          <a:xfrm>
            <a:off x="6270171" y="362857"/>
            <a:ext cx="2365829" cy="6186309"/>
          </a:xfrm>
          <a:prstGeom prst="rect">
            <a:avLst/>
          </a:prstGeom>
          <a:solidFill>
            <a:schemeClr val="bg2">
              <a:lumMod val="90000"/>
            </a:schemeClr>
          </a:solidFill>
        </p:spPr>
        <p:txBody>
          <a:bodyPr wrap="square" rtlCol="0">
            <a:spAutoFit/>
          </a:bodyPr>
          <a:lstStyle/>
          <a:p>
            <a:r>
              <a:rPr lang="en-US" b="1" dirty="0" smtClean="0"/>
              <a:t>Other Concepts</a:t>
            </a:r>
          </a:p>
          <a:p>
            <a:endParaRPr lang="en-US" b="1" dirty="0" smtClean="0"/>
          </a:p>
          <a:p>
            <a:r>
              <a:rPr lang="en-US" b="1" dirty="0" smtClean="0"/>
              <a:t>Understand that the perspective of the citizen is equally important to democracy.</a:t>
            </a:r>
          </a:p>
          <a:p>
            <a:endParaRPr lang="en-US" b="1" dirty="0" smtClean="0"/>
          </a:p>
          <a:p>
            <a:r>
              <a:rPr lang="en-US" b="1" dirty="0" smtClean="0"/>
              <a:t>Teach that you can’t always be so certain that your perspective is right.</a:t>
            </a:r>
          </a:p>
          <a:p>
            <a:endParaRPr lang="en-US" b="1" dirty="0" smtClean="0"/>
          </a:p>
          <a:p>
            <a:r>
              <a:rPr lang="en-US" b="1" dirty="0" smtClean="0"/>
              <a:t>Transparency and citizen engagement is positive.</a:t>
            </a:r>
          </a:p>
          <a:p>
            <a:endParaRPr lang="en-US" b="1" dirty="0" smtClean="0"/>
          </a:p>
          <a:p>
            <a:r>
              <a:rPr lang="en-US" b="1" dirty="0" smtClean="0"/>
              <a:t>Freedom of thought, freedom of expression, our democracy depends on it.</a:t>
            </a:r>
          </a:p>
          <a:p>
            <a:endParaRPr lang="en-US" b="1" dirty="0"/>
          </a:p>
        </p:txBody>
      </p:sp>
    </p:spTree>
    <p:extLst>
      <p:ext uri="{BB962C8B-B14F-4D97-AF65-F5344CB8AC3E}">
        <p14:creationId xmlns:p14="http://schemas.microsoft.com/office/powerpoint/2010/main" xmlns="" val="34267288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Text Placeholder 2"/>
          <p:cNvSpPr>
            <a:spLocks noGrp="1"/>
          </p:cNvSpPr>
          <p:nvPr>
            <p:ph type="body" idx="1"/>
          </p:nvPr>
        </p:nvSpPr>
        <p:spPr/>
        <p:txBody>
          <a:bodyPr>
            <a:normAutofit lnSpcReduction="10000"/>
          </a:bodyPr>
          <a:lstStyle/>
          <a:p>
            <a:r>
              <a:rPr lang="en-US" sz="4400" dirty="0" smtClean="0"/>
              <a:t>No overnight solution</a:t>
            </a:r>
          </a:p>
          <a:p>
            <a:r>
              <a:rPr lang="en-US" sz="4400" dirty="0" smtClean="0"/>
              <a:t>Progress will be fragile at first</a:t>
            </a:r>
          </a:p>
          <a:p>
            <a:r>
              <a:rPr lang="en-US" sz="4400" dirty="0" smtClean="0"/>
              <a:t>Requires engagement/empathy on all sides</a:t>
            </a:r>
          </a:p>
          <a:p>
            <a:r>
              <a:rPr lang="en-US" sz="4400" dirty="0" smtClean="0"/>
              <a:t>Inside the given tribe is better</a:t>
            </a:r>
          </a:p>
          <a:p>
            <a:r>
              <a:rPr lang="en-US" sz="4400" dirty="0" smtClean="0"/>
              <a:t>Actionable solutions</a:t>
            </a:r>
          </a:p>
          <a:p>
            <a:r>
              <a:rPr lang="en-US" sz="4400" dirty="0" smtClean="0"/>
              <a:t>Reach beyond military to policy makers</a:t>
            </a:r>
            <a:endParaRPr lang="en-US" sz="4400" dirty="0"/>
          </a:p>
        </p:txBody>
      </p:sp>
    </p:spTree>
    <p:extLst>
      <p:ext uri="{BB962C8B-B14F-4D97-AF65-F5344CB8AC3E}">
        <p14:creationId xmlns:p14="http://schemas.microsoft.com/office/powerpoint/2010/main" xmlns="" val="39238135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322942"/>
            <a:ext cx="9144000" cy="5352143"/>
          </a:xfrm>
        </p:spPr>
        <p:txBody>
          <a:bodyPr>
            <a:noAutofit/>
          </a:bodyPr>
          <a:lstStyle/>
          <a:p>
            <a:pPr>
              <a:buNone/>
            </a:pPr>
            <a:r>
              <a:rPr lang="en-US" sz="3200" dirty="0" smtClean="0"/>
              <a:t>   - When/how did your “awakening” occur?</a:t>
            </a:r>
          </a:p>
          <a:p>
            <a:pPr>
              <a:buNone/>
            </a:pPr>
            <a:endParaRPr lang="en-US" sz="3200" dirty="0" smtClean="0"/>
          </a:p>
          <a:p>
            <a:pPr>
              <a:buNone/>
            </a:pPr>
            <a:r>
              <a:rPr lang="en-US" sz="3200" dirty="0" smtClean="0"/>
              <a:t>  - </a:t>
            </a:r>
            <a:r>
              <a:rPr lang="en-US" sz="3200" dirty="0"/>
              <a:t>If you were running training for junior, mid-career, or senior government officials, what would you teach them</a:t>
            </a:r>
            <a:r>
              <a:rPr lang="en-US" sz="3200" dirty="0" smtClean="0"/>
              <a:t>?</a:t>
            </a:r>
          </a:p>
          <a:p>
            <a:pPr>
              <a:buNone/>
            </a:pPr>
            <a:r>
              <a:rPr lang="en-US" sz="3200" dirty="0"/>
              <a:t/>
            </a:r>
            <a:br>
              <a:rPr lang="en-US" sz="3200" dirty="0"/>
            </a:br>
            <a:r>
              <a:rPr lang="en-US" sz="3200" dirty="0"/>
              <a:t>- What teaching strategies and techniques would you employ</a:t>
            </a:r>
            <a:r>
              <a:rPr lang="en-US" sz="3200" dirty="0" smtClean="0"/>
              <a:t>?</a:t>
            </a:r>
          </a:p>
          <a:p>
            <a:pPr>
              <a:buNone/>
            </a:pPr>
            <a:r>
              <a:rPr lang="en-US" sz="3200" dirty="0"/>
              <a:t/>
            </a:r>
            <a:br>
              <a:rPr lang="en-US" sz="3200" dirty="0"/>
            </a:br>
            <a:r>
              <a:rPr lang="en-US" sz="3200" dirty="0"/>
              <a:t>- What sources do you recommend for ideas and content</a:t>
            </a:r>
            <a:r>
              <a:rPr lang="en-US" sz="3200" dirty="0" smtClean="0"/>
              <a:t>?  Other courses to draw upon?</a:t>
            </a:r>
          </a:p>
          <a:p>
            <a:pPr>
              <a:buNone/>
            </a:pPr>
            <a:r>
              <a:rPr lang="en-US" sz="3200" dirty="0"/>
              <a:t/>
            </a:r>
            <a:br>
              <a:rPr lang="en-US" sz="3200" dirty="0"/>
            </a:br>
            <a:r>
              <a:rPr lang="en-US" sz="3200" dirty="0"/>
              <a:t>- What are the best ways to generate momentum and distribute content?</a:t>
            </a:r>
          </a:p>
          <a:p>
            <a:endParaRPr lang="en-US" sz="3200" dirty="0"/>
          </a:p>
        </p:txBody>
      </p:sp>
    </p:spTree>
    <p:extLst>
      <p:ext uri="{BB962C8B-B14F-4D97-AF65-F5344CB8AC3E}">
        <p14:creationId xmlns:p14="http://schemas.microsoft.com/office/powerpoint/2010/main" xmlns="" val="26129766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10242" name="Picture 2" descr="http://annyas.com/screenshots/images/1939/mr-smith-goes-to-washington-end-title-still.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185" y="-638394"/>
            <a:ext cx="9398329" cy="704874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246742" y="6334780"/>
            <a:ext cx="9681028" cy="523220"/>
          </a:xfrm>
          <a:prstGeom prst="rect">
            <a:avLst/>
          </a:prstGeom>
          <a:solidFill>
            <a:schemeClr val="tx1"/>
          </a:solidFill>
        </p:spPr>
        <p:txBody>
          <a:bodyPr wrap="square" rtlCol="0">
            <a:spAutoFit/>
          </a:bodyPr>
          <a:lstStyle/>
          <a:p>
            <a:pPr algn="ctr"/>
            <a:r>
              <a:rPr lang="en-US" sz="2800" dirty="0" smtClean="0">
                <a:solidFill>
                  <a:schemeClr val="bg1"/>
                </a:solidFill>
              </a:rPr>
              <a:t>Greg Conti // gregory.conti@usma.edu</a:t>
            </a:r>
            <a:endParaRPr lang="en-US" sz="2800" dirty="0">
              <a:solidFill>
                <a:schemeClr val="bg1"/>
              </a:solidFill>
            </a:endParaRPr>
          </a:p>
        </p:txBody>
      </p:sp>
    </p:spTree>
    <p:extLst>
      <p:ext uri="{BB962C8B-B14F-4D97-AF65-F5344CB8AC3E}">
        <p14:creationId xmlns:p14="http://schemas.microsoft.com/office/powerpoint/2010/main" xmlns="" val="706068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WenQuanYi Micro Hei"/>
        <a:cs typeface="WenQuanYi Micro Hei"/>
      </a:majorFont>
      <a:minorFont>
        <a:latin typeface="Calibri"/>
        <a:ea typeface="WenQuanYi Micro Hei"/>
        <a:cs typeface="WenQuanYi Micro He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TotalTime>
  <Words>979</Words>
  <Application>Microsoft Office PowerPoint</Application>
  <PresentationFormat>On-screen Show (4:3)</PresentationFormat>
  <Paragraphs>206</Paragraphs>
  <Slides>61</Slides>
  <Notes>28</Notes>
  <HiddenSlides>0</HiddenSlides>
  <MMClips>0</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Office Theme</vt:lpstr>
      <vt:lpstr>1_Office Theme</vt:lpstr>
      <vt:lpstr>Teaching Electronic Privacy and  Civil Liberties to Government</vt:lpstr>
      <vt:lpstr>Disclaimer</vt:lpstr>
      <vt:lpstr>HOPE 9 </vt:lpstr>
      <vt:lpstr>Slide 4</vt:lpstr>
      <vt:lpstr>Slide 5</vt:lpstr>
      <vt:lpstr>Slide 6</vt:lpstr>
      <vt:lpstr>Slide 7</vt:lpstr>
      <vt:lpstr>Slide 8</vt:lpstr>
      <vt:lpstr>Instrumented World</vt:lpstr>
      <vt:lpstr>Attention Span of General Public</vt:lpstr>
      <vt:lpstr>Various Perspectives…</vt:lpstr>
      <vt:lpstr>Patriotism</vt:lpstr>
      <vt:lpstr>Awareness of the Threat</vt:lpstr>
      <vt:lpstr>Trying to stop bad things happening again…</vt:lpstr>
      <vt:lpstr>Inability to speak</vt:lpstr>
      <vt:lpstr>Trust what they are building won’t be abused</vt:lpstr>
      <vt:lpstr>Hands Tied…</vt:lpstr>
      <vt:lpstr>Desire to protect</vt:lpstr>
      <vt:lpstr>And straining at the leash…</vt:lpstr>
      <vt:lpstr>How far, how fast?</vt:lpstr>
      <vt:lpstr>Target Audience</vt:lpstr>
      <vt:lpstr>Win-Win Solutions</vt:lpstr>
      <vt:lpstr>Win-Win Solutions</vt:lpstr>
      <vt:lpstr>Win-Win Solutions</vt:lpstr>
      <vt:lpstr>Win-Win Solutions</vt:lpstr>
      <vt:lpstr>Win-Win Solutions</vt:lpstr>
      <vt:lpstr>Win-Win Solutions</vt:lpstr>
      <vt:lpstr>Win-Win Solutions</vt:lpstr>
      <vt:lpstr>Recent Successes</vt:lpstr>
      <vt:lpstr>Slide 30</vt:lpstr>
      <vt:lpstr>Slide 31</vt:lpstr>
      <vt:lpstr>Ethics Fellow</vt:lpstr>
      <vt:lpstr>Slide 33</vt:lpstr>
      <vt:lpstr>What Will End Progress?</vt:lpstr>
      <vt:lpstr>Towards solutions…</vt:lpstr>
      <vt:lpstr>Available Tools</vt:lpstr>
      <vt:lpstr>Posters</vt:lpstr>
      <vt:lpstr>Pamphlets</vt:lpstr>
      <vt:lpstr>Professional Reading Lists</vt:lpstr>
      <vt:lpstr>Conferences</vt:lpstr>
      <vt:lpstr>Required Annual Training</vt:lpstr>
      <vt:lpstr>Training at Boot Time</vt:lpstr>
      <vt:lpstr>An Unfair Example…</vt:lpstr>
      <vt:lpstr>And the answer…</vt:lpstr>
      <vt:lpstr>Slide 45</vt:lpstr>
      <vt:lpstr>Clue 1</vt:lpstr>
      <vt:lpstr>Slide 47</vt:lpstr>
      <vt:lpstr>Clue 2</vt:lpstr>
      <vt:lpstr>Slide 49</vt:lpstr>
      <vt:lpstr>Clue 3</vt:lpstr>
      <vt:lpstr>Slide 51</vt:lpstr>
      <vt:lpstr>That’s right!</vt:lpstr>
      <vt:lpstr>Professional Education Programs</vt:lpstr>
      <vt:lpstr>Professional Writing</vt:lpstr>
      <vt:lpstr>Senior Leader Support</vt:lpstr>
      <vt:lpstr>And an upcoming opportunity…</vt:lpstr>
      <vt:lpstr>Strategies</vt:lpstr>
      <vt:lpstr>Strawman Content</vt:lpstr>
      <vt:lpstr>Conclusions</vt:lpstr>
      <vt:lpstr>Slide 60</vt:lpstr>
      <vt:lpstr>Slide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Government Electronic Privacy and Civil Liberties</dc:title>
  <dc:creator>Name</dc:creator>
  <cp:lastModifiedBy>IETD</cp:lastModifiedBy>
  <cp:revision>148</cp:revision>
  <dcterms:created xsi:type="dcterms:W3CDTF">2014-07-07T11:15:42Z</dcterms:created>
  <dcterms:modified xsi:type="dcterms:W3CDTF">2014-07-25T15:55:00Z</dcterms:modified>
</cp:coreProperties>
</file>