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57" r:id="rId3"/>
    <p:sldId id="277" r:id="rId4"/>
    <p:sldId id="305" r:id="rId5"/>
    <p:sldId id="276" r:id="rId6"/>
    <p:sldId id="280" r:id="rId7"/>
    <p:sldId id="259" r:id="rId8"/>
    <p:sldId id="278" r:id="rId9"/>
    <p:sldId id="279" r:id="rId10"/>
    <p:sldId id="288" r:id="rId11"/>
    <p:sldId id="306" r:id="rId12"/>
    <p:sldId id="308" r:id="rId13"/>
    <p:sldId id="283" r:id="rId14"/>
    <p:sldId id="281" r:id="rId15"/>
    <p:sldId id="272" r:id="rId16"/>
    <p:sldId id="273" r:id="rId17"/>
    <p:sldId id="307" r:id="rId18"/>
    <p:sldId id="309" r:id="rId19"/>
    <p:sldId id="310" r:id="rId20"/>
    <p:sldId id="271" r:id="rId21"/>
    <p:sldId id="274" r:id="rId22"/>
    <p:sldId id="299" r:id="rId23"/>
    <p:sldId id="300" r:id="rId24"/>
    <p:sldId id="301" r:id="rId25"/>
    <p:sldId id="302" r:id="rId26"/>
    <p:sldId id="303" r:id="rId27"/>
    <p:sldId id="304" r:id="rId28"/>
    <p:sldId id="270" r:id="rId29"/>
    <p:sldId id="285" r:id="rId30"/>
    <p:sldId id="286" r:id="rId31"/>
    <p:sldId id="287" r:id="rId32"/>
    <p:sldId id="269" r:id="rId33"/>
    <p:sldId id="262" r:id="rId34"/>
    <p:sldId id="263" r:id="rId35"/>
    <p:sldId id="266" r:id="rId36"/>
    <p:sldId id="268" r:id="rId37"/>
    <p:sldId id="265" r:id="rId38"/>
    <p:sldId id="289" r:id="rId39"/>
    <p:sldId id="260" r:id="rId40"/>
    <p:sldId id="284"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788" autoAdjust="0"/>
  </p:normalViewPr>
  <p:slideViewPr>
    <p:cSldViewPr snapToGrid="0">
      <p:cViewPr varScale="1">
        <p:scale>
          <a:sx n="74" d="100"/>
          <a:sy n="74" d="100"/>
        </p:scale>
        <p:origin x="1050" y="54"/>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E5FD61-0630-44CD-94A5-9D41A5673D5E}" type="datetimeFigureOut">
              <a:rPr lang="en-US" smtClean="0"/>
              <a:t>9/29/2014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E2D5FB-CAB7-4F06-B19E-ED42D52727A6}" type="slidenum">
              <a:rPr lang="en-US" smtClean="0"/>
              <a:t>‹#›</a:t>
            </a:fld>
            <a:endParaRPr lang="en-US"/>
          </a:p>
        </p:txBody>
      </p:sp>
    </p:spTree>
    <p:extLst>
      <p:ext uri="{BB962C8B-B14F-4D97-AF65-F5344CB8AC3E}">
        <p14:creationId xmlns:p14="http://schemas.microsoft.com/office/powerpoint/2010/main" val="31070678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Since 1950, the U.S. Army Ranger School has garnered a well-earned reputation as one of the most demanding military schools in the world. Graduates have served with distinction in special operations units including the Ranger Regiment and Special Operations Command as well as line units throughout the Army. With the emergence of cyberspace as an operational domain and the critical shortage of technically and operationally competent cyber leaders, the time has come to create a U.S. Army Cyber Leader Course of equal intensity, reputation, and similar duration, but focused on cyber operations. This article presents a model for the creation of such a school. We are not attempting to create a longer-term training program akin to the U.S. Special Forces Qualification Course or to replicate classroom training programs found in industry, academia, government, or the intelligence community. What we propose is unique, demanding, immersive, and fills a necessary gap in Army cyber leader development. </a:t>
            </a:r>
            <a:endParaRPr lang="en-US" dirty="0"/>
          </a:p>
        </p:txBody>
      </p:sp>
      <p:sp>
        <p:nvSpPr>
          <p:cNvPr id="4" name="Slide Number Placeholder 3"/>
          <p:cNvSpPr>
            <a:spLocks noGrp="1"/>
          </p:cNvSpPr>
          <p:nvPr>
            <p:ph type="sldNum" sz="quarter" idx="10"/>
          </p:nvPr>
        </p:nvSpPr>
        <p:spPr/>
        <p:txBody>
          <a:bodyPr/>
          <a:lstStyle/>
          <a:p>
            <a:fld id="{86E2D5FB-CAB7-4F06-B19E-ED42D52727A6}" type="slidenum">
              <a:rPr lang="en-US" smtClean="0"/>
              <a:t>1</a:t>
            </a:fld>
            <a:endParaRPr lang="en-US"/>
          </a:p>
        </p:txBody>
      </p:sp>
    </p:spTree>
    <p:extLst>
      <p:ext uri="{BB962C8B-B14F-4D97-AF65-F5344CB8AC3E}">
        <p14:creationId xmlns:p14="http://schemas.microsoft.com/office/powerpoint/2010/main" val="3126861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a:t>
            </a:r>
            <a:r>
              <a:rPr lang="en-US" baseline="30000" dirty="0" smtClean="0"/>
              <a:t>st</a:t>
            </a:r>
            <a:r>
              <a:rPr lang="en-US" dirty="0" smtClean="0"/>
              <a:t> Ranger Class Graduation 1950</a:t>
            </a:r>
            <a:endParaRPr lang="en-US" dirty="0"/>
          </a:p>
        </p:txBody>
      </p:sp>
      <p:sp>
        <p:nvSpPr>
          <p:cNvPr id="4" name="Slide Number Placeholder 3"/>
          <p:cNvSpPr>
            <a:spLocks noGrp="1"/>
          </p:cNvSpPr>
          <p:nvPr>
            <p:ph type="sldNum" sz="quarter" idx="10"/>
          </p:nvPr>
        </p:nvSpPr>
        <p:spPr/>
        <p:txBody>
          <a:bodyPr/>
          <a:lstStyle/>
          <a:p>
            <a:fld id="{86E2D5FB-CAB7-4F06-B19E-ED42D52727A6}" type="slidenum">
              <a:rPr lang="en-US" smtClean="0"/>
              <a:t>5</a:t>
            </a:fld>
            <a:endParaRPr lang="en-US"/>
          </a:p>
        </p:txBody>
      </p:sp>
    </p:spTree>
    <p:extLst>
      <p:ext uri="{BB962C8B-B14F-4D97-AF65-F5344CB8AC3E}">
        <p14:creationId xmlns:p14="http://schemas.microsoft.com/office/powerpoint/2010/main" val="1629992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do</a:t>
            </a:r>
            <a:r>
              <a:rPr lang="en-US" baseline="0" dirty="0" smtClean="0"/>
              <a:t> develop, and validate cyber leaders</a:t>
            </a:r>
          </a:p>
          <a:p>
            <a:r>
              <a:rPr lang="en-US" baseline="0" dirty="0" smtClean="0"/>
              <a:t>Tactical cyber</a:t>
            </a:r>
            <a:endParaRPr lang="en-US" dirty="0"/>
          </a:p>
        </p:txBody>
      </p:sp>
      <p:sp>
        <p:nvSpPr>
          <p:cNvPr id="4" name="Slide Number Placeholder 3"/>
          <p:cNvSpPr>
            <a:spLocks noGrp="1"/>
          </p:cNvSpPr>
          <p:nvPr>
            <p:ph type="sldNum" sz="quarter" idx="10"/>
          </p:nvPr>
        </p:nvSpPr>
        <p:spPr/>
        <p:txBody>
          <a:bodyPr/>
          <a:lstStyle/>
          <a:p>
            <a:fld id="{86E2D5FB-CAB7-4F06-B19E-ED42D52727A6}" type="slidenum">
              <a:rPr lang="en-US" smtClean="0"/>
              <a:t>7</a:t>
            </a:fld>
            <a:endParaRPr lang="en-US"/>
          </a:p>
        </p:txBody>
      </p:sp>
    </p:spTree>
    <p:extLst>
      <p:ext uri="{BB962C8B-B14F-4D97-AF65-F5344CB8AC3E}">
        <p14:creationId xmlns:p14="http://schemas.microsoft.com/office/powerpoint/2010/main" val="37099606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Gary Deckard</a:t>
            </a:r>
            <a:endParaRPr lang="en-US" dirty="0"/>
          </a:p>
        </p:txBody>
      </p:sp>
      <p:sp>
        <p:nvSpPr>
          <p:cNvPr id="4" name="Slide Number Placeholder 3"/>
          <p:cNvSpPr>
            <a:spLocks noGrp="1"/>
          </p:cNvSpPr>
          <p:nvPr>
            <p:ph type="sldNum" sz="quarter" idx="10"/>
          </p:nvPr>
        </p:nvSpPr>
        <p:spPr/>
        <p:txBody>
          <a:bodyPr/>
          <a:lstStyle/>
          <a:p>
            <a:fld id="{86E2D5FB-CAB7-4F06-B19E-ED42D52727A6}" type="slidenum">
              <a:rPr lang="en-US" smtClean="0"/>
              <a:t>11</a:t>
            </a:fld>
            <a:endParaRPr lang="en-US"/>
          </a:p>
        </p:txBody>
      </p:sp>
    </p:spTree>
    <p:extLst>
      <p:ext uri="{BB962C8B-B14F-4D97-AF65-F5344CB8AC3E}">
        <p14:creationId xmlns:p14="http://schemas.microsoft.com/office/powerpoint/2010/main" val="30649308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432141-8BEF-4788-B792-05057CD405B8}" type="datetimeFigureOut">
              <a:rPr lang="en-US" smtClean="0"/>
              <a:t>9/29/2014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ACA9B-544B-46A2-B84E-73A577FDC3CB}" type="slidenum">
              <a:rPr lang="en-US" smtClean="0"/>
              <a:t>‹#›</a:t>
            </a:fld>
            <a:endParaRPr lang="en-US"/>
          </a:p>
        </p:txBody>
      </p:sp>
    </p:spTree>
    <p:extLst>
      <p:ext uri="{BB962C8B-B14F-4D97-AF65-F5344CB8AC3E}">
        <p14:creationId xmlns:p14="http://schemas.microsoft.com/office/powerpoint/2010/main" val="3175653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432141-8BEF-4788-B792-05057CD405B8}" type="datetimeFigureOut">
              <a:rPr lang="en-US" smtClean="0"/>
              <a:t>9/29/2014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ACA9B-544B-46A2-B84E-73A577FDC3CB}" type="slidenum">
              <a:rPr lang="en-US" smtClean="0"/>
              <a:t>‹#›</a:t>
            </a:fld>
            <a:endParaRPr lang="en-US"/>
          </a:p>
        </p:txBody>
      </p:sp>
    </p:spTree>
    <p:extLst>
      <p:ext uri="{BB962C8B-B14F-4D97-AF65-F5344CB8AC3E}">
        <p14:creationId xmlns:p14="http://schemas.microsoft.com/office/powerpoint/2010/main" val="3099599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432141-8BEF-4788-B792-05057CD405B8}" type="datetimeFigureOut">
              <a:rPr lang="en-US" smtClean="0"/>
              <a:t>9/29/2014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ACA9B-544B-46A2-B84E-73A577FDC3CB}" type="slidenum">
              <a:rPr lang="en-US" smtClean="0"/>
              <a:t>‹#›</a:t>
            </a:fld>
            <a:endParaRPr lang="en-US"/>
          </a:p>
        </p:txBody>
      </p:sp>
    </p:spTree>
    <p:extLst>
      <p:ext uri="{BB962C8B-B14F-4D97-AF65-F5344CB8AC3E}">
        <p14:creationId xmlns:p14="http://schemas.microsoft.com/office/powerpoint/2010/main" val="3159177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71487" y="1825625"/>
            <a:ext cx="2900363"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1825625"/>
            <a:ext cx="2900363"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432141-8BEF-4788-B792-05057CD405B8}" type="datetimeFigureOut">
              <a:rPr lang="en-US" smtClean="0"/>
              <a:t>9/29/2014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3ACA9B-544B-46A2-B84E-73A577FDC3CB}" type="slidenum">
              <a:rPr lang="en-US" smtClean="0"/>
              <a:t>‹#›</a:t>
            </a:fld>
            <a:endParaRPr lang="en-US"/>
          </a:p>
        </p:txBody>
      </p:sp>
    </p:spTree>
    <p:extLst>
      <p:ext uri="{BB962C8B-B14F-4D97-AF65-F5344CB8AC3E}">
        <p14:creationId xmlns:p14="http://schemas.microsoft.com/office/powerpoint/2010/main" val="235209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2432141-8BEF-4788-B792-05057CD405B8}" type="datetimeFigureOut">
              <a:rPr lang="en-US" smtClean="0"/>
              <a:t>9/29/2014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3ACA9B-544B-46A2-B84E-73A577FDC3CB}" type="slidenum">
              <a:rPr lang="en-US" smtClean="0"/>
              <a:t>‹#›</a:t>
            </a:fld>
            <a:endParaRPr lang="en-US"/>
          </a:p>
        </p:txBody>
      </p:sp>
    </p:spTree>
    <p:extLst>
      <p:ext uri="{BB962C8B-B14F-4D97-AF65-F5344CB8AC3E}">
        <p14:creationId xmlns:p14="http://schemas.microsoft.com/office/powerpoint/2010/main" val="3446361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432141-8BEF-4788-B792-05057CD405B8}" type="datetimeFigureOut">
              <a:rPr lang="en-US" smtClean="0"/>
              <a:t>9/29/2014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3ACA9B-544B-46A2-B84E-73A577FDC3CB}" type="slidenum">
              <a:rPr lang="en-US" smtClean="0"/>
              <a:t>‹#›</a:t>
            </a:fld>
            <a:endParaRPr lang="en-US"/>
          </a:p>
        </p:txBody>
      </p:sp>
    </p:spTree>
    <p:extLst>
      <p:ext uri="{BB962C8B-B14F-4D97-AF65-F5344CB8AC3E}">
        <p14:creationId xmlns:p14="http://schemas.microsoft.com/office/powerpoint/2010/main" val="3702476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432141-8BEF-4788-B792-05057CD405B8}" type="datetimeFigureOut">
              <a:rPr lang="en-US" smtClean="0"/>
              <a:t>9/29/2014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3ACA9B-544B-46A2-B84E-73A577FDC3CB}" type="slidenum">
              <a:rPr lang="en-US" smtClean="0"/>
              <a:t>‹#›</a:t>
            </a:fld>
            <a:endParaRPr lang="en-US"/>
          </a:p>
        </p:txBody>
      </p:sp>
    </p:spTree>
    <p:extLst>
      <p:ext uri="{BB962C8B-B14F-4D97-AF65-F5344CB8AC3E}">
        <p14:creationId xmlns:p14="http://schemas.microsoft.com/office/powerpoint/2010/main" val="4013111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432141-8BEF-4788-B792-05057CD405B8}" type="datetimeFigureOut">
              <a:rPr lang="en-US" smtClean="0"/>
              <a:t>9/29/2014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3ACA9B-544B-46A2-B84E-73A577FDC3CB}" type="slidenum">
              <a:rPr lang="en-US" smtClean="0"/>
              <a:t>‹#›</a:t>
            </a:fld>
            <a:endParaRPr lang="en-US"/>
          </a:p>
        </p:txBody>
      </p:sp>
    </p:spTree>
    <p:extLst>
      <p:ext uri="{BB962C8B-B14F-4D97-AF65-F5344CB8AC3E}">
        <p14:creationId xmlns:p14="http://schemas.microsoft.com/office/powerpoint/2010/main" val="22605224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432141-8BEF-4788-B792-05057CD405B8}" type="datetimeFigureOut">
              <a:rPr lang="en-US" smtClean="0"/>
              <a:t>9/29/2014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3ACA9B-544B-46A2-B84E-73A577FDC3CB}" type="slidenum">
              <a:rPr lang="en-US" smtClean="0"/>
              <a:t>‹#›</a:t>
            </a:fld>
            <a:endParaRPr lang="en-US"/>
          </a:p>
        </p:txBody>
      </p:sp>
    </p:spTree>
    <p:extLst>
      <p:ext uri="{BB962C8B-B14F-4D97-AF65-F5344CB8AC3E}">
        <p14:creationId xmlns:p14="http://schemas.microsoft.com/office/powerpoint/2010/main" val="391356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432141-8BEF-4788-B792-05057CD405B8}" type="datetimeFigureOut">
              <a:rPr lang="en-US" smtClean="0"/>
              <a:t>9/29/2014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ACA9B-544B-46A2-B84E-73A577FDC3CB}" type="slidenum">
              <a:rPr lang="en-US" smtClean="0"/>
              <a:t>‹#›</a:t>
            </a:fld>
            <a:endParaRPr lang="en-US"/>
          </a:p>
        </p:txBody>
      </p:sp>
    </p:spTree>
    <p:extLst>
      <p:ext uri="{BB962C8B-B14F-4D97-AF65-F5344CB8AC3E}">
        <p14:creationId xmlns:p14="http://schemas.microsoft.com/office/powerpoint/2010/main" val="2877007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365125"/>
            <a:ext cx="1478756"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71488" y="365125"/>
            <a:ext cx="4321969"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432141-8BEF-4788-B792-05057CD405B8}" type="datetimeFigureOut">
              <a:rPr lang="en-US" smtClean="0"/>
              <a:t>9/29/2014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ACA9B-544B-46A2-B84E-73A577FDC3CB}" type="slidenum">
              <a:rPr lang="en-US" smtClean="0"/>
              <a:t>‹#›</a:t>
            </a:fld>
            <a:endParaRPr lang="en-US"/>
          </a:p>
        </p:txBody>
      </p:sp>
    </p:spTree>
    <p:extLst>
      <p:ext uri="{BB962C8B-B14F-4D97-AF65-F5344CB8AC3E}">
        <p14:creationId xmlns:p14="http://schemas.microsoft.com/office/powerpoint/2010/main" val="1855914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2432141-8BEF-4788-B792-05057CD405B8}" type="datetimeFigureOut">
              <a:rPr lang="en-US" smtClean="0"/>
              <a:t>9/29/2014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63ACA9B-544B-46A2-B84E-73A577FDC3CB}" type="slidenum">
              <a:rPr lang="en-US" smtClean="0"/>
              <a:t>‹#›</a:t>
            </a:fld>
            <a:endParaRPr lang="en-US"/>
          </a:p>
        </p:txBody>
      </p:sp>
    </p:spTree>
    <p:extLst>
      <p:ext uri="{BB962C8B-B14F-4D97-AF65-F5344CB8AC3E}">
        <p14:creationId xmlns:p14="http://schemas.microsoft.com/office/powerpoint/2010/main" val="1802840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30808" y="2698745"/>
            <a:ext cx="6858000" cy="2387600"/>
          </a:xfrm>
        </p:spPr>
        <p:txBody>
          <a:bodyPr/>
          <a:lstStyle/>
          <a:p>
            <a:r>
              <a:rPr lang="en-US" dirty="0" smtClean="0"/>
              <a:t>Towards a Cyber Leader Course Modeled on</a:t>
            </a:r>
            <a:br>
              <a:rPr lang="en-US" dirty="0" smtClean="0"/>
            </a:br>
            <a:r>
              <a:rPr lang="en-US" dirty="0" smtClean="0"/>
              <a:t>Army Ranger School</a:t>
            </a:r>
            <a:endParaRPr lang="en-US" dirty="0"/>
          </a:p>
        </p:txBody>
      </p:sp>
      <p:sp>
        <p:nvSpPr>
          <p:cNvPr id="3" name="Subtitle 2"/>
          <p:cNvSpPr>
            <a:spLocks noGrp="1"/>
          </p:cNvSpPr>
          <p:nvPr>
            <p:ph type="subTitle" idx="1"/>
          </p:nvPr>
        </p:nvSpPr>
        <p:spPr>
          <a:xfrm>
            <a:off x="1143000" y="5385684"/>
            <a:ext cx="6858000" cy="1655762"/>
          </a:xfrm>
        </p:spPr>
        <p:txBody>
          <a:bodyPr>
            <a:normAutofit/>
          </a:bodyPr>
          <a:lstStyle/>
          <a:p>
            <a:r>
              <a:rPr lang="en-US" sz="2400" dirty="0" smtClean="0"/>
              <a:t>COL Gregory Conti</a:t>
            </a:r>
          </a:p>
          <a:p>
            <a:r>
              <a:rPr lang="en-US" sz="2400" dirty="0" smtClean="0"/>
              <a:t>Army Cyber Institute</a:t>
            </a:r>
            <a:endParaRPr lang="en-US" sz="2400" dirty="0"/>
          </a:p>
        </p:txBody>
      </p:sp>
      <p:pic>
        <p:nvPicPr>
          <p:cNvPr id="6146" name="Picture 2" descr="http://smallwarsjournal.com/sites/default/files/cybercours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8909" y="479248"/>
            <a:ext cx="5434359" cy="230910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07136" y="6488668"/>
            <a:ext cx="7997952" cy="307777"/>
          </a:xfrm>
          <a:prstGeom prst="rect">
            <a:avLst/>
          </a:prstGeom>
        </p:spPr>
        <p:txBody>
          <a:bodyPr wrap="square">
            <a:spAutoFit/>
          </a:bodyPr>
          <a:lstStyle/>
          <a:p>
            <a:pPr lvl="0" algn="ctr"/>
            <a:r>
              <a:rPr lang="en" sz="1400" dirty="0" smtClean="0">
                <a:latin typeface="Arial"/>
                <a:ea typeface="Arial"/>
                <a:cs typeface="Arial"/>
                <a:sym typeface="Arial"/>
              </a:rPr>
              <a:t>This work has been cleared for public release.  Distribution unlimited.</a:t>
            </a:r>
            <a:endParaRPr lang="en" sz="1400" dirty="0">
              <a:latin typeface="Arial"/>
              <a:ea typeface="Arial"/>
              <a:cs typeface="Arial"/>
              <a:sym typeface="Arial"/>
            </a:endParaRPr>
          </a:p>
        </p:txBody>
      </p:sp>
    </p:spTree>
    <p:extLst>
      <p:ext uri="{BB962C8B-B14F-4D97-AF65-F5344CB8AC3E}">
        <p14:creationId xmlns:p14="http://schemas.microsoft.com/office/powerpoint/2010/main" val="2501973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0850" y="1228725"/>
            <a:ext cx="8553450" cy="4351338"/>
          </a:xfrm>
        </p:spPr>
        <p:txBody>
          <a:bodyPr>
            <a:noAutofit/>
          </a:bodyPr>
          <a:lstStyle/>
          <a:p>
            <a:pPr marL="0" lvl="0" indent="0">
              <a:buNone/>
            </a:pPr>
            <a:r>
              <a:rPr lang="en" sz="3600" dirty="0" smtClean="0">
                <a:latin typeface="Arial"/>
                <a:ea typeface="Arial"/>
                <a:cs typeface="Arial"/>
                <a:sym typeface="Arial"/>
              </a:rPr>
              <a:t>The views expressed in this talk are those of the speaker and do not reflect the official policy or position of West Point, the Department of the Army, the Department of Defense, or the United States Government.</a:t>
            </a:r>
          </a:p>
          <a:p>
            <a:pPr marL="0" lvl="0" indent="0">
              <a:buNone/>
            </a:pPr>
            <a:endParaRPr lang="en" sz="3600" dirty="0">
              <a:latin typeface="Arial"/>
              <a:ea typeface="Arial"/>
              <a:cs typeface="Arial"/>
              <a:sym typeface="Arial"/>
            </a:endParaRPr>
          </a:p>
          <a:p>
            <a:pPr marL="0" indent="0">
              <a:buNone/>
            </a:pPr>
            <a:endParaRPr lang="en-US" sz="3200" dirty="0"/>
          </a:p>
        </p:txBody>
      </p:sp>
    </p:spTree>
    <p:extLst>
      <p:ext uri="{BB962C8B-B14F-4D97-AF65-F5344CB8AC3E}">
        <p14:creationId xmlns:p14="http://schemas.microsoft.com/office/powerpoint/2010/main" val="24746416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Collaborators</a:t>
            </a:r>
            <a:endParaRPr lang="en-US" dirty="0"/>
          </a:p>
        </p:txBody>
      </p:sp>
      <p:pic>
        <p:nvPicPr>
          <p:cNvPr id="1026" name="Picture 2" descr="Michael Weiga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0025" y="4126991"/>
            <a:ext cx="2155063" cy="212140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blogs.sans.org/pen-testing/files/2012/10/IMG_1446-Army.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6944" y="2419852"/>
            <a:ext cx="3391606" cy="254510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darpa.mil/uploadedImages/Content/Our_Work/I2O/Personnel/Dr_Daniel_Ragsdale/Ragsdale_Danie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00180" y="1038224"/>
            <a:ext cx="1963505" cy="24522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5"/>
          <a:stretch>
            <a:fillRect/>
          </a:stretch>
        </p:blipFill>
        <p:spPr>
          <a:xfrm>
            <a:off x="4017978" y="1019175"/>
            <a:ext cx="2009060" cy="2472689"/>
          </a:xfrm>
          <a:prstGeom prst="rect">
            <a:avLst/>
          </a:prstGeom>
        </p:spPr>
      </p:pic>
      <p:pic>
        <p:nvPicPr>
          <p:cNvPr id="1032" name="Picture 8" descr="http://www.westpoint.edu/acc/SiteAssets/SitePages/Affiliates/todd_ACU.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90635" y="4067175"/>
            <a:ext cx="2105377" cy="217205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048125" y="3524250"/>
            <a:ext cx="1954381" cy="369332"/>
          </a:xfrm>
          <a:prstGeom prst="rect">
            <a:avLst/>
          </a:prstGeom>
          <a:noFill/>
        </p:spPr>
        <p:txBody>
          <a:bodyPr wrap="none" rtlCol="0">
            <a:spAutoFit/>
          </a:bodyPr>
          <a:lstStyle/>
          <a:p>
            <a:r>
              <a:rPr lang="en-US" dirty="0" smtClean="0"/>
              <a:t>LTC Dave Raymond</a:t>
            </a:r>
            <a:endParaRPr lang="en-US" dirty="0"/>
          </a:p>
        </p:txBody>
      </p:sp>
      <p:sp>
        <p:nvSpPr>
          <p:cNvPr id="10" name="TextBox 9"/>
          <p:cNvSpPr txBox="1"/>
          <p:nvPr/>
        </p:nvSpPr>
        <p:spPr>
          <a:xfrm>
            <a:off x="6610350" y="3505200"/>
            <a:ext cx="2138278" cy="369332"/>
          </a:xfrm>
          <a:prstGeom prst="rect">
            <a:avLst/>
          </a:prstGeom>
          <a:noFill/>
        </p:spPr>
        <p:txBody>
          <a:bodyPr wrap="none" rtlCol="0">
            <a:spAutoFit/>
          </a:bodyPr>
          <a:lstStyle/>
          <a:p>
            <a:r>
              <a:rPr lang="en-US" dirty="0" smtClean="0"/>
              <a:t>COL(R) Dan Ragsdale</a:t>
            </a:r>
            <a:endParaRPr lang="en-US" dirty="0"/>
          </a:p>
        </p:txBody>
      </p:sp>
      <p:sp>
        <p:nvSpPr>
          <p:cNvPr id="11" name="TextBox 10"/>
          <p:cNvSpPr txBox="1"/>
          <p:nvPr/>
        </p:nvSpPr>
        <p:spPr>
          <a:xfrm>
            <a:off x="6867525" y="6267450"/>
            <a:ext cx="1785745" cy="369332"/>
          </a:xfrm>
          <a:prstGeom prst="rect">
            <a:avLst/>
          </a:prstGeom>
          <a:noFill/>
        </p:spPr>
        <p:txBody>
          <a:bodyPr wrap="none" rtlCol="0">
            <a:spAutoFit/>
          </a:bodyPr>
          <a:lstStyle/>
          <a:p>
            <a:r>
              <a:rPr lang="en-US" dirty="0" smtClean="0"/>
              <a:t>MAJ Todd Arnold</a:t>
            </a:r>
            <a:endParaRPr lang="en-US" dirty="0"/>
          </a:p>
        </p:txBody>
      </p:sp>
      <p:sp>
        <p:nvSpPr>
          <p:cNvPr id="12" name="TextBox 11"/>
          <p:cNvSpPr txBox="1"/>
          <p:nvPr/>
        </p:nvSpPr>
        <p:spPr>
          <a:xfrm>
            <a:off x="4010025" y="6267450"/>
            <a:ext cx="2173159" cy="369332"/>
          </a:xfrm>
          <a:prstGeom prst="rect">
            <a:avLst/>
          </a:prstGeom>
          <a:noFill/>
        </p:spPr>
        <p:txBody>
          <a:bodyPr wrap="none" rtlCol="0">
            <a:spAutoFit/>
          </a:bodyPr>
          <a:lstStyle/>
          <a:p>
            <a:r>
              <a:rPr lang="en-US" dirty="0" smtClean="0"/>
              <a:t>1LT Michael </a:t>
            </a:r>
            <a:r>
              <a:rPr lang="en-US" dirty="0" err="1" smtClean="0"/>
              <a:t>Weigand</a:t>
            </a:r>
            <a:endParaRPr lang="en-US" dirty="0"/>
          </a:p>
        </p:txBody>
      </p:sp>
      <p:sp>
        <p:nvSpPr>
          <p:cNvPr id="13" name="TextBox 12"/>
          <p:cNvSpPr txBox="1"/>
          <p:nvPr/>
        </p:nvSpPr>
        <p:spPr>
          <a:xfrm>
            <a:off x="285750" y="5010150"/>
            <a:ext cx="3349763" cy="369332"/>
          </a:xfrm>
          <a:prstGeom prst="rect">
            <a:avLst/>
          </a:prstGeom>
          <a:noFill/>
        </p:spPr>
        <p:txBody>
          <a:bodyPr wrap="none" rtlCol="0">
            <a:spAutoFit/>
          </a:bodyPr>
          <a:lstStyle/>
          <a:p>
            <a:r>
              <a:rPr lang="en-US" dirty="0" smtClean="0"/>
              <a:t>COL Tom Cook and Mr. Ed </a:t>
            </a:r>
            <a:r>
              <a:rPr lang="en-US" dirty="0" err="1" smtClean="0"/>
              <a:t>Skoudis</a:t>
            </a:r>
            <a:endParaRPr lang="en-US" dirty="0"/>
          </a:p>
        </p:txBody>
      </p:sp>
    </p:spTree>
    <p:extLst>
      <p:ext uri="{BB962C8B-B14F-4D97-AF65-F5344CB8AC3E}">
        <p14:creationId xmlns:p14="http://schemas.microsoft.com/office/powerpoint/2010/main" val="13558231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775" y="2708276"/>
            <a:ext cx="8362950" cy="1325563"/>
          </a:xfrm>
        </p:spPr>
        <p:txBody>
          <a:bodyPr>
            <a:noAutofit/>
          </a:bodyPr>
          <a:lstStyle/>
          <a:p>
            <a:pPr algn="ctr"/>
            <a:r>
              <a:rPr lang="en-US" sz="4400" dirty="0" smtClean="0"/>
              <a:t>“Elite, Trusted, Precise, Disciplined”</a:t>
            </a:r>
            <a:endParaRPr lang="en-US" sz="4400" dirty="0"/>
          </a:p>
        </p:txBody>
      </p:sp>
    </p:spTree>
    <p:extLst>
      <p:ext uri="{BB962C8B-B14F-4D97-AF65-F5344CB8AC3E}">
        <p14:creationId xmlns:p14="http://schemas.microsoft.com/office/powerpoint/2010/main" val="19491183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s://upload.wikimedia.org/wikipedia/en/thumb/b/b4/First_Ranger_Class_Graduation_Ceremony.jpg/1024px-First_Ranger_Class_Graduation_Ceremony.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59567" y="239842"/>
            <a:ext cx="7818675" cy="628395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695076" y="6642556"/>
            <a:ext cx="5448924" cy="215444"/>
          </a:xfrm>
          <a:prstGeom prst="rect">
            <a:avLst/>
          </a:prstGeom>
        </p:spPr>
        <p:txBody>
          <a:bodyPr wrap="square">
            <a:spAutoFit/>
          </a:bodyPr>
          <a:lstStyle/>
          <a:p>
            <a:pPr algn="r"/>
            <a:r>
              <a:rPr lang="en-US" sz="800" dirty="0" smtClean="0"/>
              <a:t>https://en.wikipedia.org/wiki/Ranger_School#mediaviewer/File:First_Ranger_Class_Graduation_Ceremony.jpg</a:t>
            </a:r>
            <a:endParaRPr lang="en-US" sz="800" dirty="0"/>
          </a:p>
        </p:txBody>
      </p:sp>
    </p:spTree>
    <p:extLst>
      <p:ext uri="{BB962C8B-B14F-4D97-AF65-F5344CB8AC3E}">
        <p14:creationId xmlns:p14="http://schemas.microsoft.com/office/powerpoint/2010/main" val="19831807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http://i13.servimg.com/u/f13/16/77/32/51/ranger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487" y="2246207"/>
            <a:ext cx="8619249" cy="244571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762531" y="6624376"/>
            <a:ext cx="5381469" cy="215444"/>
          </a:xfrm>
          <a:prstGeom prst="rect">
            <a:avLst/>
          </a:prstGeom>
        </p:spPr>
        <p:txBody>
          <a:bodyPr wrap="square">
            <a:spAutoFit/>
          </a:bodyPr>
          <a:lstStyle/>
          <a:p>
            <a:pPr algn="r"/>
            <a:r>
              <a:rPr lang="en-US" sz="800" dirty="0" smtClean="0"/>
              <a:t>http://www.msgunowners.com/t36272p40-lets-see-something-cool-that-you-have-that-others-likely-don-t</a:t>
            </a:r>
            <a:endParaRPr lang="en-US" sz="800" dirty="0"/>
          </a:p>
        </p:txBody>
      </p:sp>
    </p:spTree>
    <p:extLst>
      <p:ext uri="{BB962C8B-B14F-4D97-AF65-F5344CB8AC3E}">
        <p14:creationId xmlns:p14="http://schemas.microsoft.com/office/powerpoint/2010/main" val="16608790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823912" y="71437"/>
            <a:ext cx="7496175" cy="6715125"/>
          </a:xfrm>
          <a:prstGeom prst="rect">
            <a:avLst/>
          </a:prstGeom>
        </p:spPr>
      </p:pic>
    </p:spTree>
    <p:extLst>
      <p:ext uri="{BB962C8B-B14F-4D97-AF65-F5344CB8AC3E}">
        <p14:creationId xmlns:p14="http://schemas.microsoft.com/office/powerpoint/2010/main" val="24473856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Cyber City</a:t>
            </a:r>
            <a:endParaRPr lang="en-US" dirty="0"/>
          </a:p>
        </p:txBody>
      </p:sp>
      <p:pic>
        <p:nvPicPr>
          <p:cNvPr id="3074" name="Picture 2" descr="http://smallwarsjournal.com/sites/default/files/cybercourse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329" y="1472784"/>
            <a:ext cx="7954104" cy="5369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54806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MOUT Site</a:t>
            </a:r>
            <a:endParaRPr lang="en-US" dirty="0"/>
          </a:p>
        </p:txBody>
      </p:sp>
      <p:pic>
        <p:nvPicPr>
          <p:cNvPr id="4098" name="Picture 2" descr="http://smallwarsjournal.com/sites/default/files/cybercourse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496" y="1846548"/>
            <a:ext cx="8181636" cy="4389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11087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FLETC</a:t>
            </a:r>
            <a:endParaRPr lang="en-US" dirty="0"/>
          </a:p>
        </p:txBody>
      </p:sp>
      <p:pic>
        <p:nvPicPr>
          <p:cNvPr id="4" name="Picture 3"/>
          <p:cNvPicPr>
            <a:picLocks noChangeAspect="1"/>
          </p:cNvPicPr>
          <p:nvPr/>
        </p:nvPicPr>
        <p:blipFill>
          <a:blip r:embed="rId2"/>
          <a:stretch>
            <a:fillRect/>
          </a:stretch>
        </p:blipFill>
        <p:spPr>
          <a:xfrm>
            <a:off x="280987" y="2309812"/>
            <a:ext cx="8572113" cy="3395663"/>
          </a:xfrm>
          <a:prstGeom prst="rect">
            <a:avLst/>
          </a:prstGeom>
        </p:spPr>
      </p:pic>
    </p:spTree>
    <p:extLst>
      <p:ext uri="{BB962C8B-B14F-4D97-AF65-F5344CB8AC3E}">
        <p14:creationId xmlns:p14="http://schemas.microsoft.com/office/powerpoint/2010/main" val="14851298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FLETC</a:t>
            </a:r>
            <a:endParaRPr lang="en-US" dirty="0"/>
          </a:p>
        </p:txBody>
      </p:sp>
      <p:pic>
        <p:nvPicPr>
          <p:cNvPr id="1026" name="Picture 2" descr="http://usacac.army.mil/cac2/call/docs/10-46/files/Fig_4-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410325" y="6681056"/>
            <a:ext cx="4572000" cy="215444"/>
          </a:xfrm>
          <a:prstGeom prst="rect">
            <a:avLst/>
          </a:prstGeom>
        </p:spPr>
        <p:txBody>
          <a:bodyPr>
            <a:spAutoFit/>
          </a:bodyPr>
          <a:lstStyle/>
          <a:p>
            <a:r>
              <a:rPr lang="en-US" sz="800" dirty="0">
                <a:solidFill>
                  <a:schemeClr val="bg1"/>
                </a:solidFill>
              </a:rPr>
              <a:t>http://usacac.army.mil/cac2/call/docs/10-46/files/Fig_4-8.jpg</a:t>
            </a:r>
          </a:p>
        </p:txBody>
      </p:sp>
    </p:spTree>
    <p:extLst>
      <p:ext uri="{BB962C8B-B14F-4D97-AF65-F5344CB8AC3E}">
        <p14:creationId xmlns:p14="http://schemas.microsoft.com/office/powerpoint/2010/main" val="20388683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Battle School</a:t>
            </a:r>
            <a:endParaRPr lang="en-US" dirty="0"/>
          </a:p>
        </p:txBody>
      </p:sp>
      <p:pic>
        <p:nvPicPr>
          <p:cNvPr id="4098" name="Picture 2" descr="http://cdn.screenrant.com/wp-content/uploads/Enders-Game-Battle-School-Fight-Sequen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091" y="1938583"/>
            <a:ext cx="8719288" cy="368948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5022761" y="6642556"/>
            <a:ext cx="4572000" cy="215444"/>
          </a:xfrm>
          <a:prstGeom prst="rect">
            <a:avLst/>
          </a:prstGeom>
        </p:spPr>
        <p:txBody>
          <a:bodyPr>
            <a:spAutoFit/>
          </a:bodyPr>
          <a:lstStyle/>
          <a:p>
            <a:r>
              <a:rPr lang="en-US" sz="800" dirty="0"/>
              <a:t>http://cdn.screenrant.com/wp-content/uploads/Enders-Game-Battle-School-Fight-Sequence.jpg</a:t>
            </a:r>
          </a:p>
        </p:txBody>
      </p:sp>
    </p:spTree>
    <p:extLst>
      <p:ext uri="{BB962C8B-B14F-4D97-AF65-F5344CB8AC3E}">
        <p14:creationId xmlns:p14="http://schemas.microsoft.com/office/powerpoint/2010/main" val="22670863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162" y="339368"/>
            <a:ext cx="7886700" cy="1325563"/>
          </a:xfrm>
        </p:spPr>
        <p:txBody>
          <a:bodyPr/>
          <a:lstStyle/>
          <a:p>
            <a:r>
              <a:rPr lang="en-US" dirty="0" smtClean="0"/>
              <a:t>Overview / Characteristics</a:t>
            </a:r>
            <a:endParaRPr lang="en-US" dirty="0"/>
          </a:p>
        </p:txBody>
      </p:sp>
      <p:sp>
        <p:nvSpPr>
          <p:cNvPr id="3" name="Content Placeholder 2"/>
          <p:cNvSpPr>
            <a:spLocks noGrp="1"/>
          </p:cNvSpPr>
          <p:nvPr>
            <p:ph idx="1"/>
          </p:nvPr>
        </p:nvSpPr>
        <p:spPr>
          <a:xfrm>
            <a:off x="5270544" y="373487"/>
            <a:ext cx="3990975" cy="5061397"/>
          </a:xfrm>
        </p:spPr>
        <p:txBody>
          <a:bodyPr>
            <a:noAutofit/>
          </a:bodyPr>
          <a:lstStyle/>
          <a:p>
            <a:r>
              <a:rPr lang="en-US" sz="2000" dirty="0" smtClean="0"/>
              <a:t>Rigorous, immersive experience</a:t>
            </a:r>
          </a:p>
          <a:p>
            <a:r>
              <a:rPr lang="en-US" sz="2000" dirty="0" smtClean="0"/>
              <a:t>61 Days</a:t>
            </a:r>
          </a:p>
          <a:p>
            <a:r>
              <a:rPr lang="en-US" sz="2000" dirty="0" smtClean="0"/>
              <a:t>Not just a “tough classroom experience”</a:t>
            </a:r>
          </a:p>
          <a:p>
            <a:r>
              <a:rPr lang="en-US" sz="2000" dirty="0" smtClean="0"/>
              <a:t>Mission based with rotating leadership positions</a:t>
            </a:r>
          </a:p>
          <a:p>
            <a:r>
              <a:rPr lang="en-US" sz="2000" dirty="0" smtClean="0"/>
              <a:t>Remote and close access</a:t>
            </a:r>
          </a:p>
          <a:p>
            <a:r>
              <a:rPr lang="en-US" sz="2000" dirty="0" smtClean="0"/>
              <a:t>Open to Women and Men </a:t>
            </a:r>
          </a:p>
          <a:p>
            <a:pPr marL="342900" lvl="1" indent="0">
              <a:buNone/>
            </a:pPr>
            <a:r>
              <a:rPr lang="en-US" dirty="0" smtClean="0"/>
              <a:t>- Wounded warriors too?</a:t>
            </a:r>
          </a:p>
          <a:p>
            <a:r>
              <a:rPr lang="en-US" sz="2000" dirty="0" smtClean="0"/>
              <a:t>Periods of high-stress and sleep deprivation</a:t>
            </a:r>
          </a:p>
          <a:p>
            <a:r>
              <a:rPr lang="en-US" sz="2000" dirty="0" smtClean="0"/>
              <a:t>Balance student backgrounds, in course training, </a:t>
            </a:r>
            <a:r>
              <a:rPr lang="en-US" sz="2000" dirty="0" err="1" smtClean="0"/>
              <a:t>reachback</a:t>
            </a:r>
            <a:r>
              <a:rPr lang="en-US" sz="2000" dirty="0" smtClean="0"/>
              <a:t> support and improvisation for mission success</a:t>
            </a:r>
          </a:p>
          <a:p>
            <a:r>
              <a:rPr lang="en-US" sz="2000" dirty="0" smtClean="0"/>
              <a:t>Complement, extend, reinforce prior training, push students to new level</a:t>
            </a:r>
          </a:p>
          <a:p>
            <a:r>
              <a:rPr lang="en-US" sz="2000" dirty="0" smtClean="0"/>
              <a:t>Attrition and Recycles</a:t>
            </a:r>
          </a:p>
          <a:p>
            <a:endParaRPr lang="en-US" sz="2000" dirty="0" smtClean="0"/>
          </a:p>
          <a:p>
            <a:endParaRPr lang="en-US" sz="2000" dirty="0" smtClean="0"/>
          </a:p>
          <a:p>
            <a:endParaRPr lang="en-US" sz="2000" dirty="0"/>
          </a:p>
        </p:txBody>
      </p:sp>
      <p:pic>
        <p:nvPicPr>
          <p:cNvPr id="3074" name="Picture 2" descr="http://www.defense.gov/DODCMSShare/NewsStoryPhoto/2013-06/scr_121215-M-BS001-0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2152650"/>
            <a:ext cx="4514850" cy="30099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572000" y="6642556"/>
            <a:ext cx="4572000" cy="215444"/>
          </a:xfrm>
          <a:prstGeom prst="rect">
            <a:avLst/>
          </a:prstGeom>
        </p:spPr>
        <p:txBody>
          <a:bodyPr>
            <a:spAutoFit/>
          </a:bodyPr>
          <a:lstStyle/>
          <a:p>
            <a:pPr algn="r"/>
            <a:r>
              <a:rPr lang="en-US" sz="800" dirty="0"/>
              <a:t>http://www.defense.gov/DODCMSShare/NewsStoryPhoto/2013-06/scr_121215-M-BS001-003.JPG</a:t>
            </a:r>
          </a:p>
        </p:txBody>
      </p:sp>
    </p:spTree>
    <p:extLst>
      <p:ext uri="{BB962C8B-B14F-4D97-AF65-F5344CB8AC3E}">
        <p14:creationId xmlns:p14="http://schemas.microsoft.com/office/powerpoint/2010/main" val="17206952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lstStyle/>
          <a:p>
            <a:r>
              <a:rPr lang="en-US" dirty="0" smtClean="0"/>
              <a:t>Objectives</a:t>
            </a:r>
            <a:endParaRPr lang="en-US" dirty="0"/>
          </a:p>
        </p:txBody>
      </p:sp>
      <p:sp>
        <p:nvSpPr>
          <p:cNvPr id="3" name="Content Placeholder 2"/>
          <p:cNvSpPr>
            <a:spLocks noGrp="1"/>
          </p:cNvSpPr>
          <p:nvPr>
            <p:ph idx="1"/>
          </p:nvPr>
        </p:nvSpPr>
        <p:spPr>
          <a:xfrm>
            <a:off x="323850" y="1046692"/>
            <a:ext cx="7886700" cy="5287433"/>
          </a:xfrm>
        </p:spPr>
        <p:txBody>
          <a:bodyPr>
            <a:normAutofit fontScale="92500" lnSpcReduction="10000"/>
          </a:bodyPr>
          <a:lstStyle/>
          <a:p>
            <a:r>
              <a:rPr lang="en-US" dirty="0" smtClean="0"/>
              <a:t>Leadership</a:t>
            </a:r>
          </a:p>
          <a:p>
            <a:pPr lvl="1">
              <a:buFontTx/>
              <a:buChar char="-"/>
            </a:pPr>
            <a:r>
              <a:rPr lang="en-US" dirty="0" smtClean="0"/>
              <a:t>A </a:t>
            </a:r>
            <a:r>
              <a:rPr lang="en-US" dirty="0"/>
              <a:t>warrior ethos - </a:t>
            </a:r>
            <a:r>
              <a:rPr lang="en-US" dirty="0" smtClean="0"/>
              <a:t>adapt</a:t>
            </a:r>
            <a:r>
              <a:rPr lang="en-US" dirty="0"/>
              <a:t>, overcome, and fight through adversity to accomplish the </a:t>
            </a:r>
            <a:r>
              <a:rPr lang="en-US" dirty="0" smtClean="0"/>
              <a:t>mission</a:t>
            </a:r>
          </a:p>
          <a:p>
            <a:pPr lvl="1">
              <a:buFontTx/>
              <a:buChar char="-"/>
            </a:pPr>
            <a:r>
              <a:rPr lang="en-US" dirty="0" smtClean="0"/>
              <a:t>Sound leadership of cyber warriors</a:t>
            </a:r>
          </a:p>
          <a:p>
            <a:pPr lvl="1">
              <a:buFontTx/>
              <a:buChar char="-"/>
            </a:pPr>
            <a:r>
              <a:rPr lang="en-US" dirty="0"/>
              <a:t>W</a:t>
            </a:r>
            <a:r>
              <a:rPr lang="en-US" dirty="0" smtClean="0"/>
              <a:t>ork </a:t>
            </a:r>
            <a:r>
              <a:rPr lang="en-US" dirty="0"/>
              <a:t>individually and as part of a team.</a:t>
            </a:r>
            <a:endParaRPr lang="en-US" dirty="0" smtClean="0"/>
          </a:p>
          <a:p>
            <a:r>
              <a:rPr lang="en-US" dirty="0" smtClean="0"/>
              <a:t>Technical and Tactical</a:t>
            </a:r>
          </a:p>
          <a:p>
            <a:pPr lvl="1">
              <a:buFontTx/>
              <a:buChar char="-"/>
            </a:pPr>
            <a:r>
              <a:rPr lang="en-US" dirty="0" smtClean="0"/>
              <a:t>A sound understanding of the technical operation and dynamic nature of cyberspace</a:t>
            </a:r>
          </a:p>
          <a:p>
            <a:pPr lvl="1">
              <a:buFontTx/>
              <a:buChar char="-"/>
            </a:pPr>
            <a:r>
              <a:rPr lang="en-US" dirty="0" smtClean="0"/>
              <a:t>The ability to teach themselves new technologies and new capabilities</a:t>
            </a:r>
          </a:p>
          <a:p>
            <a:pPr lvl="1">
              <a:buFontTx/>
              <a:buChar char="-"/>
            </a:pPr>
            <a:r>
              <a:rPr lang="en-US" dirty="0" smtClean="0"/>
              <a:t>The ability to plan and execute cyber and cyber/kinetic military operations</a:t>
            </a:r>
          </a:p>
          <a:p>
            <a:r>
              <a:rPr lang="en-US" dirty="0" smtClean="0"/>
              <a:t>Mental</a:t>
            </a:r>
          </a:p>
          <a:p>
            <a:pPr lvl="1">
              <a:buFontTx/>
              <a:buChar char="-"/>
            </a:pPr>
            <a:r>
              <a:rPr lang="en-US" dirty="0" smtClean="0"/>
              <a:t>An adversary mindset</a:t>
            </a:r>
          </a:p>
          <a:p>
            <a:pPr lvl="1">
              <a:buFontTx/>
              <a:buChar char="-"/>
            </a:pPr>
            <a:r>
              <a:rPr lang="en-US" dirty="0" smtClean="0"/>
              <a:t>The ability to attack the system </a:t>
            </a:r>
          </a:p>
          <a:p>
            <a:r>
              <a:rPr lang="en-US" dirty="0" smtClean="0"/>
              <a:t> Interpersonal</a:t>
            </a:r>
          </a:p>
          <a:p>
            <a:pPr lvl="1">
              <a:buFontTx/>
              <a:buChar char="-"/>
            </a:pPr>
            <a:r>
              <a:rPr lang="en-US" dirty="0"/>
              <a:t>A</a:t>
            </a:r>
            <a:r>
              <a:rPr lang="en-US" dirty="0" smtClean="0"/>
              <a:t>ppreciate and fit within both the military and civilian cyber security communities</a:t>
            </a:r>
          </a:p>
          <a:p>
            <a:pPr lvl="1">
              <a:buFontTx/>
              <a:buChar char="-"/>
            </a:pPr>
            <a:r>
              <a:rPr lang="en-US" dirty="0" smtClean="0"/>
              <a:t>The communication skills to communicate technical subjects to non-technical and technical audiences.</a:t>
            </a:r>
          </a:p>
          <a:p>
            <a:r>
              <a:rPr lang="en-US" dirty="0" smtClean="0"/>
              <a:t>Ethical</a:t>
            </a:r>
          </a:p>
          <a:p>
            <a:pPr marL="342900" lvl="1" indent="0">
              <a:buNone/>
            </a:pPr>
            <a:r>
              <a:rPr lang="en-US" dirty="0" smtClean="0"/>
              <a:t>- Respect for the dangerous skills which they have been taught</a:t>
            </a:r>
          </a:p>
          <a:p>
            <a:endParaRPr lang="en-US" dirty="0"/>
          </a:p>
        </p:txBody>
      </p:sp>
      <p:sp>
        <p:nvSpPr>
          <p:cNvPr id="4" name="TextBox 3"/>
          <p:cNvSpPr txBox="1"/>
          <p:nvPr/>
        </p:nvSpPr>
        <p:spPr>
          <a:xfrm>
            <a:off x="2447925" y="6374368"/>
            <a:ext cx="3719160" cy="369332"/>
          </a:xfrm>
          <a:prstGeom prst="rect">
            <a:avLst/>
          </a:prstGeom>
          <a:solidFill>
            <a:schemeClr val="bg1">
              <a:lumMod val="65000"/>
            </a:schemeClr>
          </a:solidFill>
        </p:spPr>
        <p:txBody>
          <a:bodyPr wrap="none" rtlCol="0">
            <a:spAutoFit/>
          </a:bodyPr>
          <a:lstStyle/>
          <a:p>
            <a:r>
              <a:rPr lang="en-US" dirty="0" smtClean="0"/>
              <a:t>All in the Context of Cyber Leadership</a:t>
            </a:r>
            <a:endParaRPr lang="en-US" dirty="0"/>
          </a:p>
        </p:txBody>
      </p:sp>
    </p:spTree>
    <p:extLst>
      <p:ext uri="{BB962C8B-B14F-4D97-AF65-F5344CB8AC3E}">
        <p14:creationId xmlns:p14="http://schemas.microsoft.com/office/powerpoint/2010/main" val="23644434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Phases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208635864"/>
              </p:ext>
            </p:extLst>
          </p:nvPr>
        </p:nvGraphicFramePr>
        <p:xfrm>
          <a:off x="228599" y="1797050"/>
          <a:ext cx="8743950" cy="3932656"/>
        </p:xfrm>
        <a:graphic>
          <a:graphicData uri="http://schemas.openxmlformats.org/drawingml/2006/table">
            <a:tbl>
              <a:tblPr firstRow="1" bandRow="1">
                <a:tableStyleId>{5C22544A-7EE6-4342-B048-85BDC9FD1C3A}</a:tableStyleId>
              </a:tblPr>
              <a:tblGrid>
                <a:gridCol w="1647826"/>
                <a:gridCol w="1704975"/>
                <a:gridCol w="1704975"/>
                <a:gridCol w="1819275"/>
                <a:gridCol w="1866899"/>
              </a:tblGrid>
              <a:tr h="762736">
                <a:tc>
                  <a:txBody>
                    <a:bodyPr/>
                    <a:lstStyle/>
                    <a:p>
                      <a:endParaRPr lang="en-US" sz="2800" dirty="0"/>
                    </a:p>
                  </a:txBody>
                  <a:tcPr/>
                </a:tc>
                <a:tc>
                  <a:txBody>
                    <a:bodyPr/>
                    <a:lstStyle/>
                    <a:p>
                      <a:r>
                        <a:rPr lang="en-US" sz="2800" dirty="0" smtClean="0"/>
                        <a:t>Phase</a:t>
                      </a:r>
                      <a:r>
                        <a:rPr lang="en-US" sz="2800" baseline="0" dirty="0" smtClean="0"/>
                        <a:t> 1</a:t>
                      </a:r>
                      <a:endParaRPr lang="en-US" sz="2800" dirty="0"/>
                    </a:p>
                  </a:txBody>
                  <a:tcPr/>
                </a:tc>
                <a:tc>
                  <a:txBody>
                    <a:bodyPr/>
                    <a:lstStyle/>
                    <a:p>
                      <a:r>
                        <a:rPr lang="en-US" sz="2800" dirty="0" smtClean="0"/>
                        <a:t>Phase 2</a:t>
                      </a:r>
                      <a:endParaRPr lang="en-US" sz="2800" dirty="0"/>
                    </a:p>
                  </a:txBody>
                  <a:tcPr/>
                </a:tc>
                <a:tc>
                  <a:txBody>
                    <a:bodyPr/>
                    <a:lstStyle/>
                    <a:p>
                      <a:r>
                        <a:rPr lang="en-US" sz="2800" dirty="0" smtClean="0"/>
                        <a:t>Phase 3</a:t>
                      </a:r>
                      <a:endParaRPr lang="en-US" sz="2800" dirty="0"/>
                    </a:p>
                  </a:txBody>
                  <a:tcPr/>
                </a:tc>
                <a:tc>
                  <a:txBody>
                    <a:bodyPr/>
                    <a:lstStyle/>
                    <a:p>
                      <a:r>
                        <a:rPr lang="en-US" sz="2800" dirty="0" smtClean="0"/>
                        <a:t>Phase 4</a:t>
                      </a:r>
                      <a:endParaRPr lang="en-US" sz="2800" dirty="0"/>
                    </a:p>
                  </a:txBody>
                  <a:tcPr/>
                </a:tc>
              </a:tr>
              <a:tr h="745389">
                <a:tc>
                  <a:txBody>
                    <a:bodyPr/>
                    <a:lstStyle/>
                    <a:p>
                      <a:r>
                        <a:rPr lang="en-US" sz="2800" b="1" dirty="0" smtClean="0"/>
                        <a:t>Mission</a:t>
                      </a:r>
                      <a:r>
                        <a:rPr lang="en-US" sz="2800" b="1" baseline="0" dirty="0" smtClean="0"/>
                        <a:t> Construct</a:t>
                      </a:r>
                      <a:endParaRPr lang="en-US" sz="2800" b="1" dirty="0"/>
                    </a:p>
                  </a:txBody>
                  <a:tcPr/>
                </a:tc>
                <a:tc>
                  <a:txBody>
                    <a:bodyPr/>
                    <a:lstStyle/>
                    <a:p>
                      <a:r>
                        <a:rPr lang="en-US" sz="2800" dirty="0" smtClean="0"/>
                        <a:t>Individual</a:t>
                      </a:r>
                      <a:endParaRPr lang="en-US" sz="2800" dirty="0"/>
                    </a:p>
                  </a:txBody>
                  <a:tcPr/>
                </a:tc>
                <a:tc>
                  <a:txBody>
                    <a:bodyPr/>
                    <a:lstStyle/>
                    <a:p>
                      <a:r>
                        <a:rPr lang="en-US" sz="2800" dirty="0" smtClean="0"/>
                        <a:t>Small </a:t>
                      </a:r>
                      <a:br>
                        <a:rPr lang="en-US" sz="2800" dirty="0" smtClean="0"/>
                      </a:br>
                      <a:r>
                        <a:rPr lang="en-US" sz="2800" dirty="0" smtClean="0"/>
                        <a:t>co-located teams</a:t>
                      </a:r>
                      <a:endParaRPr lang="en-US" sz="2800" dirty="0"/>
                    </a:p>
                  </a:txBody>
                  <a:tcPr/>
                </a:tc>
                <a:tc>
                  <a:txBody>
                    <a:bodyPr/>
                    <a:lstStyle/>
                    <a:p>
                      <a:r>
                        <a:rPr lang="en-US" sz="2800" dirty="0" smtClean="0"/>
                        <a:t>Distributed cyber teams</a:t>
                      </a:r>
                      <a:endParaRPr lang="en-US" sz="2800" dirty="0"/>
                    </a:p>
                  </a:txBody>
                  <a:tcPr/>
                </a:tc>
                <a:tc>
                  <a:txBody>
                    <a:bodyPr/>
                    <a:lstStyle/>
                    <a:p>
                      <a:r>
                        <a:rPr lang="en-US" sz="2800" dirty="0" smtClean="0"/>
                        <a:t>Distributed cyber and kinetic</a:t>
                      </a:r>
                      <a:r>
                        <a:rPr lang="en-US" sz="2800" baseline="0" dirty="0" smtClean="0"/>
                        <a:t> teams</a:t>
                      </a:r>
                      <a:endParaRPr lang="en-US" sz="2800" dirty="0"/>
                    </a:p>
                  </a:txBody>
                  <a:tcPr/>
                </a:tc>
              </a:tr>
              <a:tr h="590550">
                <a:tc>
                  <a:txBody>
                    <a:bodyPr/>
                    <a:lstStyle/>
                    <a:p>
                      <a:r>
                        <a:rPr lang="en-US" sz="2800" b="1" dirty="0" smtClean="0"/>
                        <a:t>Training/Mission Balance</a:t>
                      </a:r>
                      <a:endParaRPr lang="en-US" sz="2800" b="1" dirty="0"/>
                    </a:p>
                  </a:txBody>
                  <a:tcPr/>
                </a:tc>
                <a:tc>
                  <a:txBody>
                    <a:bodyPr/>
                    <a:lstStyle/>
                    <a:p>
                      <a:r>
                        <a:rPr lang="en-US" sz="2800" dirty="0" smtClean="0"/>
                        <a:t>80/20</a:t>
                      </a:r>
                      <a:endParaRPr lang="en-US" sz="2800" dirty="0"/>
                    </a:p>
                  </a:txBody>
                  <a:tcPr/>
                </a:tc>
                <a:tc>
                  <a:txBody>
                    <a:bodyPr/>
                    <a:lstStyle/>
                    <a:p>
                      <a:r>
                        <a:rPr lang="en-US" sz="2800" dirty="0" smtClean="0"/>
                        <a:t>50/50</a:t>
                      </a:r>
                      <a:endParaRPr lang="en-US" sz="2800" dirty="0"/>
                    </a:p>
                  </a:txBody>
                  <a:tcPr/>
                </a:tc>
                <a:tc>
                  <a:txBody>
                    <a:bodyPr/>
                    <a:lstStyle/>
                    <a:p>
                      <a:r>
                        <a:rPr lang="en-US" sz="2800" dirty="0" smtClean="0"/>
                        <a:t>50/50</a:t>
                      </a:r>
                      <a:endParaRPr lang="en-US" sz="2800" dirty="0"/>
                    </a:p>
                  </a:txBody>
                  <a:tcPr/>
                </a:tc>
                <a:tc>
                  <a:txBody>
                    <a:bodyPr/>
                    <a:lstStyle/>
                    <a:p>
                      <a:r>
                        <a:rPr lang="en-US" sz="2800" dirty="0" smtClean="0"/>
                        <a:t>20/80</a:t>
                      </a:r>
                      <a:endParaRPr lang="en-US" sz="2800" dirty="0"/>
                    </a:p>
                  </a:txBody>
                  <a:tcPr/>
                </a:tc>
              </a:tr>
            </a:tbl>
          </a:graphicData>
        </a:graphic>
      </p:graphicFrame>
    </p:spTree>
    <p:extLst>
      <p:ext uri="{BB962C8B-B14F-4D97-AF65-F5344CB8AC3E}">
        <p14:creationId xmlns:p14="http://schemas.microsoft.com/office/powerpoint/2010/main" val="12457052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Representative Training</a:t>
            </a:r>
            <a:br>
              <a:rPr lang="en-US" dirty="0" smtClean="0"/>
            </a:br>
            <a:r>
              <a:rPr lang="en-US" dirty="0" smtClean="0"/>
              <a:t>Phase 1</a:t>
            </a:r>
            <a:endParaRPr lang="en-US" dirty="0"/>
          </a:p>
        </p:txBody>
      </p:sp>
      <p:sp>
        <p:nvSpPr>
          <p:cNvPr id="3" name="Content Placeholder 2"/>
          <p:cNvSpPr>
            <a:spLocks noGrp="1"/>
          </p:cNvSpPr>
          <p:nvPr>
            <p:ph idx="1"/>
          </p:nvPr>
        </p:nvSpPr>
        <p:spPr>
          <a:xfrm>
            <a:off x="5190185" y="383057"/>
            <a:ext cx="3435439" cy="4832350"/>
          </a:xfrm>
        </p:spPr>
        <p:txBody>
          <a:bodyPr>
            <a:noAutofit/>
          </a:bodyPr>
          <a:lstStyle/>
          <a:p>
            <a:r>
              <a:rPr lang="en-US" sz="2000" dirty="0"/>
              <a:t>Safety Brief</a:t>
            </a:r>
          </a:p>
          <a:p>
            <a:r>
              <a:rPr lang="en-US" sz="2000" dirty="0"/>
              <a:t>Cyber Leaders Reaction Course</a:t>
            </a:r>
          </a:p>
          <a:p>
            <a:r>
              <a:rPr lang="en-US" sz="2000" dirty="0"/>
              <a:t>Lock Picking and Key Fabrication</a:t>
            </a:r>
          </a:p>
          <a:p>
            <a:r>
              <a:rPr lang="en-US" sz="2000" dirty="0"/>
              <a:t>Social Engineering</a:t>
            </a:r>
          </a:p>
          <a:p>
            <a:r>
              <a:rPr lang="en-US" sz="2000" dirty="0"/>
              <a:t>Battlefield Forensics</a:t>
            </a:r>
          </a:p>
          <a:p>
            <a:r>
              <a:rPr lang="en-US" sz="2000" dirty="0"/>
              <a:t>3D Printing</a:t>
            </a:r>
          </a:p>
          <a:p>
            <a:r>
              <a:rPr lang="en-US" sz="2000" dirty="0"/>
              <a:t>Botnets</a:t>
            </a:r>
          </a:p>
          <a:p>
            <a:r>
              <a:rPr lang="en-US" sz="2000" dirty="0"/>
              <a:t>Cyber Threat</a:t>
            </a:r>
          </a:p>
          <a:p>
            <a:r>
              <a:rPr lang="en-US" sz="2000" dirty="0"/>
              <a:t>Space Systems</a:t>
            </a:r>
          </a:p>
          <a:p>
            <a:r>
              <a:rPr lang="en-US" sz="2000" dirty="0"/>
              <a:t>Battlefield Robotics</a:t>
            </a:r>
          </a:p>
          <a:p>
            <a:r>
              <a:rPr lang="en-US" sz="2000" dirty="0"/>
              <a:t>Coding Exam</a:t>
            </a:r>
          </a:p>
          <a:p>
            <a:r>
              <a:rPr lang="en-US" sz="2000" dirty="0"/>
              <a:t>Reverse </a:t>
            </a:r>
            <a:r>
              <a:rPr lang="en-US" sz="2000" dirty="0" smtClean="0"/>
              <a:t>Engineering</a:t>
            </a:r>
          </a:p>
          <a:p>
            <a:pPr marL="0" indent="0">
              <a:buNone/>
            </a:pPr>
            <a:r>
              <a:rPr lang="en-US" sz="2000" dirty="0" smtClean="0"/>
              <a:t>…</a:t>
            </a:r>
            <a:endParaRPr lang="en-US" sz="2000" dirty="0"/>
          </a:p>
          <a:p>
            <a:r>
              <a:rPr lang="en-US" sz="2000" dirty="0" smtClean="0"/>
              <a:t>Exam</a:t>
            </a:r>
          </a:p>
          <a:p>
            <a:r>
              <a:rPr lang="en-US" sz="2000" dirty="0" smtClean="0"/>
              <a:t>Mission</a:t>
            </a:r>
            <a:endParaRPr lang="en-US" sz="2000" dirty="0"/>
          </a:p>
        </p:txBody>
      </p:sp>
      <p:pic>
        <p:nvPicPr>
          <p:cNvPr id="2050" name="Picture 2" descr="http://cdn.instructables.com/FUX/A9LM/FLLZYA98/FUXA9LMFLLZYA98.LAR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65" y="2150771"/>
            <a:ext cx="4730163" cy="354953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509493" y="6650745"/>
            <a:ext cx="5634507" cy="215444"/>
          </a:xfrm>
          <a:prstGeom prst="rect">
            <a:avLst/>
          </a:prstGeom>
        </p:spPr>
        <p:txBody>
          <a:bodyPr wrap="square">
            <a:spAutoFit/>
          </a:bodyPr>
          <a:lstStyle/>
          <a:p>
            <a:pPr algn="r"/>
            <a:r>
              <a:rPr lang="en-US" sz="800" dirty="0"/>
              <a:t>http://cdn.instructables.com/FUX/A9LM/FLLZYA98/FUXA9LMFLLZYA98.LARGE.jpg</a:t>
            </a:r>
          </a:p>
        </p:txBody>
      </p:sp>
    </p:spTree>
    <p:extLst>
      <p:ext uri="{BB962C8B-B14F-4D97-AF65-F5344CB8AC3E}">
        <p14:creationId xmlns:p14="http://schemas.microsoft.com/office/powerpoint/2010/main" val="16827198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Representative Training</a:t>
            </a:r>
            <a:br>
              <a:rPr lang="en-US" dirty="0" smtClean="0"/>
            </a:br>
            <a:r>
              <a:rPr lang="en-US" dirty="0" smtClean="0"/>
              <a:t>Phase 2</a:t>
            </a:r>
            <a:endParaRPr lang="en-US" dirty="0"/>
          </a:p>
        </p:txBody>
      </p:sp>
      <p:sp>
        <p:nvSpPr>
          <p:cNvPr id="3" name="Content Placeholder 2"/>
          <p:cNvSpPr>
            <a:spLocks noGrp="1"/>
          </p:cNvSpPr>
          <p:nvPr>
            <p:ph idx="1"/>
          </p:nvPr>
        </p:nvSpPr>
        <p:spPr>
          <a:xfrm>
            <a:off x="5280336" y="434573"/>
            <a:ext cx="3773511" cy="4832350"/>
          </a:xfrm>
        </p:spPr>
        <p:txBody>
          <a:bodyPr>
            <a:noAutofit/>
          </a:bodyPr>
          <a:lstStyle/>
          <a:p>
            <a:r>
              <a:rPr lang="en-US" sz="1800" dirty="0"/>
              <a:t>Cyber Operational Preparation of the Environment</a:t>
            </a:r>
          </a:p>
          <a:p>
            <a:r>
              <a:rPr lang="en-US" sz="1800" dirty="0" smtClean="0"/>
              <a:t>Network </a:t>
            </a:r>
            <a:r>
              <a:rPr lang="en-US" sz="1800" dirty="0"/>
              <a:t>Mapping</a:t>
            </a:r>
          </a:p>
          <a:p>
            <a:r>
              <a:rPr lang="en-US" sz="1800" dirty="0" smtClean="0"/>
              <a:t>Cyber </a:t>
            </a:r>
            <a:r>
              <a:rPr lang="en-US" sz="1800" dirty="0"/>
              <a:t>Mission Planning</a:t>
            </a:r>
          </a:p>
          <a:p>
            <a:r>
              <a:rPr lang="en-US" sz="1800" dirty="0" smtClean="0"/>
              <a:t>Cyber </a:t>
            </a:r>
            <a:r>
              <a:rPr lang="en-US" sz="1800" dirty="0"/>
              <a:t>Call for Fire Process</a:t>
            </a:r>
          </a:p>
          <a:p>
            <a:r>
              <a:rPr lang="en-US" sz="1800" dirty="0" smtClean="0"/>
              <a:t>Metadata </a:t>
            </a:r>
            <a:r>
              <a:rPr lang="en-US" sz="1800" dirty="0"/>
              <a:t>Analysis</a:t>
            </a:r>
          </a:p>
          <a:p>
            <a:r>
              <a:rPr lang="en-US" sz="1800" dirty="0" smtClean="0"/>
              <a:t>Magnetic </a:t>
            </a:r>
            <a:r>
              <a:rPr lang="en-US" sz="1800" dirty="0"/>
              <a:t>Barcode Readers, Smart </a:t>
            </a:r>
            <a:r>
              <a:rPr lang="en-US" sz="1800" dirty="0" smtClean="0"/>
              <a:t>Cards </a:t>
            </a:r>
            <a:r>
              <a:rPr lang="en-US" sz="1800" dirty="0"/>
              <a:t>and Related Technologies</a:t>
            </a:r>
          </a:p>
          <a:p>
            <a:r>
              <a:rPr lang="en-US" sz="1800" dirty="0"/>
              <a:t>Electronic Locks</a:t>
            </a:r>
          </a:p>
          <a:p>
            <a:r>
              <a:rPr lang="en-US" sz="1800" dirty="0"/>
              <a:t>Supply Chain Security</a:t>
            </a:r>
          </a:p>
          <a:p>
            <a:r>
              <a:rPr lang="en-US" sz="1800" dirty="0"/>
              <a:t>Penetration Testing </a:t>
            </a:r>
            <a:endParaRPr lang="en-US" sz="1800" dirty="0" smtClean="0"/>
          </a:p>
          <a:p>
            <a:r>
              <a:rPr lang="en-US" sz="1800" dirty="0" smtClean="0"/>
              <a:t>Electronics </a:t>
            </a:r>
            <a:r>
              <a:rPr lang="en-US" sz="1800" dirty="0"/>
              <a:t>Lab</a:t>
            </a:r>
          </a:p>
          <a:p>
            <a:r>
              <a:rPr lang="en-US" sz="1800" dirty="0"/>
              <a:t>Wired and Wireless Network Sniffing</a:t>
            </a:r>
          </a:p>
          <a:p>
            <a:r>
              <a:rPr lang="en-US" sz="1800" dirty="0"/>
              <a:t>Legal Authorities / </a:t>
            </a:r>
            <a:r>
              <a:rPr lang="en-US" sz="1800" dirty="0" smtClean="0"/>
              <a:t>ROE</a:t>
            </a:r>
            <a:endParaRPr lang="en-US" sz="1800" dirty="0"/>
          </a:p>
          <a:p>
            <a:r>
              <a:rPr lang="en-US" sz="1800" dirty="0"/>
              <a:t>Exploit Creation</a:t>
            </a:r>
          </a:p>
          <a:p>
            <a:pPr marL="0" indent="0">
              <a:buNone/>
            </a:pPr>
            <a:r>
              <a:rPr lang="en-US" sz="1800" dirty="0" smtClean="0"/>
              <a:t>…</a:t>
            </a:r>
            <a:endParaRPr lang="en-US" sz="1800" dirty="0"/>
          </a:p>
          <a:p>
            <a:r>
              <a:rPr lang="en-US" sz="1800" dirty="0" smtClean="0"/>
              <a:t>Missions</a:t>
            </a:r>
          </a:p>
          <a:p>
            <a:r>
              <a:rPr lang="en-US" sz="1800" dirty="0" smtClean="0"/>
              <a:t>Exam</a:t>
            </a:r>
            <a:endParaRPr lang="en-US" sz="1800" dirty="0"/>
          </a:p>
        </p:txBody>
      </p:sp>
      <p:sp>
        <p:nvSpPr>
          <p:cNvPr id="4" name="Rectangle 3"/>
          <p:cNvSpPr/>
          <p:nvPr/>
        </p:nvSpPr>
        <p:spPr>
          <a:xfrm>
            <a:off x="3509493" y="6650745"/>
            <a:ext cx="5634507" cy="215444"/>
          </a:xfrm>
          <a:prstGeom prst="rect">
            <a:avLst/>
          </a:prstGeom>
        </p:spPr>
        <p:txBody>
          <a:bodyPr wrap="square">
            <a:spAutoFit/>
          </a:bodyPr>
          <a:lstStyle/>
          <a:p>
            <a:pPr algn="r"/>
            <a:r>
              <a:rPr lang="en-US" sz="800" dirty="0"/>
              <a:t>https://en.wikipedia.org/wiki/Wardriving#mediaviewer/File:Seattle_Wi-Fi_map_UW-300-letter-3.png</a:t>
            </a:r>
          </a:p>
        </p:txBody>
      </p:sp>
      <p:pic>
        <p:nvPicPr>
          <p:cNvPr id="3074" name="Picture 2" descr="https://upload.wikimedia.org/wikipedia/commons/thumb/1/15/Seattle_Wi-Fi_map_UW-300-letter-3.png/640px-Seattle_Wi-Fi_map_UW-300-letter-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487" y="1692820"/>
            <a:ext cx="3643693" cy="4856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48720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Representative Training</a:t>
            </a:r>
            <a:br>
              <a:rPr lang="en-US" dirty="0" smtClean="0"/>
            </a:br>
            <a:r>
              <a:rPr lang="en-US" dirty="0" smtClean="0"/>
              <a:t>Phase 3</a:t>
            </a:r>
            <a:endParaRPr lang="en-US" dirty="0"/>
          </a:p>
        </p:txBody>
      </p:sp>
      <p:sp>
        <p:nvSpPr>
          <p:cNvPr id="3" name="Content Placeholder 2"/>
          <p:cNvSpPr>
            <a:spLocks noGrp="1"/>
          </p:cNvSpPr>
          <p:nvPr>
            <p:ph idx="1"/>
          </p:nvPr>
        </p:nvSpPr>
        <p:spPr>
          <a:xfrm>
            <a:off x="5215942" y="176995"/>
            <a:ext cx="3773511" cy="4832350"/>
          </a:xfrm>
        </p:spPr>
        <p:txBody>
          <a:bodyPr>
            <a:noAutofit/>
          </a:bodyPr>
          <a:lstStyle/>
          <a:p>
            <a:r>
              <a:rPr lang="en-US" sz="1800" dirty="0"/>
              <a:t>Hardware Enhanced Processing</a:t>
            </a:r>
          </a:p>
          <a:p>
            <a:r>
              <a:rPr lang="en-US" sz="1800" dirty="0"/>
              <a:t>Advanced Forensics Techniques</a:t>
            </a:r>
          </a:p>
          <a:p>
            <a:r>
              <a:rPr lang="en-US" sz="1800" dirty="0"/>
              <a:t>Trojan Horse Software</a:t>
            </a:r>
          </a:p>
          <a:p>
            <a:r>
              <a:rPr lang="en-US" sz="1800" dirty="0"/>
              <a:t>Cyber Battlefield Deception</a:t>
            </a:r>
          </a:p>
          <a:p>
            <a:r>
              <a:rPr lang="en-US" sz="1800" dirty="0"/>
              <a:t>Fabricating a Wireless Sniffing Toaster</a:t>
            </a:r>
          </a:p>
          <a:p>
            <a:r>
              <a:rPr lang="en-US" sz="1800" dirty="0"/>
              <a:t>Man In The Middle Attacks</a:t>
            </a:r>
          </a:p>
          <a:p>
            <a:r>
              <a:rPr lang="en-US" sz="1800" dirty="0"/>
              <a:t>Domain Name System</a:t>
            </a:r>
          </a:p>
          <a:p>
            <a:r>
              <a:rPr lang="en-US" sz="1800" dirty="0" err="1"/>
              <a:t>AntiVirus</a:t>
            </a:r>
            <a:r>
              <a:rPr lang="en-US" sz="1800" dirty="0"/>
              <a:t> Evasion</a:t>
            </a:r>
          </a:p>
          <a:p>
            <a:r>
              <a:rPr lang="en-US" sz="1800" dirty="0"/>
              <a:t>Shredded Paper Reconstruction</a:t>
            </a:r>
          </a:p>
          <a:p>
            <a:r>
              <a:rPr lang="en-US" sz="1800" dirty="0"/>
              <a:t>Fuzzing</a:t>
            </a:r>
          </a:p>
          <a:p>
            <a:r>
              <a:rPr lang="en-US" sz="1800" dirty="0"/>
              <a:t>Hash Cracking Lab</a:t>
            </a:r>
          </a:p>
          <a:p>
            <a:r>
              <a:rPr lang="en-US" sz="1800" dirty="0"/>
              <a:t>Defensive Driving</a:t>
            </a:r>
          </a:p>
          <a:p>
            <a:r>
              <a:rPr lang="en-US" sz="1800" dirty="0"/>
              <a:t>Distributed Denial of Service Attacks </a:t>
            </a:r>
          </a:p>
          <a:p>
            <a:r>
              <a:rPr lang="en-US" sz="1800" dirty="0"/>
              <a:t>Advanced Eavesdropping Techniques</a:t>
            </a:r>
          </a:p>
          <a:p>
            <a:r>
              <a:rPr lang="en-US" sz="1800" dirty="0"/>
              <a:t>Drone </a:t>
            </a:r>
            <a:r>
              <a:rPr lang="en-US" sz="1800" dirty="0" smtClean="0"/>
              <a:t>Lab</a:t>
            </a:r>
          </a:p>
          <a:p>
            <a:pPr marL="0" indent="0">
              <a:buNone/>
            </a:pPr>
            <a:r>
              <a:rPr lang="en-US" sz="1800" dirty="0" smtClean="0"/>
              <a:t>…</a:t>
            </a:r>
            <a:endParaRPr lang="en-US" sz="1800" dirty="0"/>
          </a:p>
          <a:p>
            <a:r>
              <a:rPr lang="en-US" sz="1800" dirty="0"/>
              <a:t>Missions</a:t>
            </a:r>
          </a:p>
          <a:p>
            <a:r>
              <a:rPr lang="en-US" sz="1800" dirty="0"/>
              <a:t>Exam</a:t>
            </a:r>
          </a:p>
        </p:txBody>
      </p:sp>
      <p:sp>
        <p:nvSpPr>
          <p:cNvPr id="4" name="Rectangle 3"/>
          <p:cNvSpPr/>
          <p:nvPr/>
        </p:nvSpPr>
        <p:spPr>
          <a:xfrm>
            <a:off x="2395471" y="6650745"/>
            <a:ext cx="6748530" cy="215444"/>
          </a:xfrm>
          <a:prstGeom prst="rect">
            <a:avLst/>
          </a:prstGeom>
        </p:spPr>
        <p:txBody>
          <a:bodyPr wrap="square">
            <a:spAutoFit/>
          </a:bodyPr>
          <a:lstStyle/>
          <a:p>
            <a:pPr algn="r"/>
            <a:r>
              <a:rPr lang="en-US" sz="800" dirty="0"/>
              <a:t>http://cnet2.cbsistatic.com/hub/i/2011/11/17/9bce317b-fdbe-11e2-8c7c-d4ae52e62bcc/52f57ad9c7d9ceac1fbcaa4479bd3e8e/puzzle31.png</a:t>
            </a:r>
          </a:p>
        </p:txBody>
      </p:sp>
      <p:pic>
        <p:nvPicPr>
          <p:cNvPr id="5122" name="Picture 2" descr="http://cnet2.cbsistatic.com/hub/i/2011/11/17/9bce317b-fdbe-11e2-8c7c-d4ae52e62bcc/52f57ad9c7d9ceac1fbcaa4479bd3e8e/puzzle3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091" y="1983346"/>
            <a:ext cx="4824101" cy="3756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25402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Representative Training</a:t>
            </a:r>
            <a:br>
              <a:rPr lang="en-US" dirty="0" smtClean="0"/>
            </a:br>
            <a:r>
              <a:rPr lang="en-US" dirty="0" smtClean="0"/>
              <a:t>Phase 4</a:t>
            </a:r>
            <a:endParaRPr lang="en-US" dirty="0"/>
          </a:p>
        </p:txBody>
      </p:sp>
      <p:sp>
        <p:nvSpPr>
          <p:cNvPr id="3" name="Content Placeholder 2"/>
          <p:cNvSpPr>
            <a:spLocks noGrp="1"/>
          </p:cNvSpPr>
          <p:nvPr>
            <p:ph idx="1"/>
          </p:nvPr>
        </p:nvSpPr>
        <p:spPr>
          <a:xfrm>
            <a:off x="5254579" y="872453"/>
            <a:ext cx="3773511" cy="4832350"/>
          </a:xfrm>
        </p:spPr>
        <p:txBody>
          <a:bodyPr>
            <a:noAutofit/>
          </a:bodyPr>
          <a:lstStyle/>
          <a:p>
            <a:r>
              <a:rPr lang="en-US" sz="2000" dirty="0"/>
              <a:t>Emerging Technologies</a:t>
            </a:r>
          </a:p>
          <a:p>
            <a:r>
              <a:rPr lang="en-US" sz="2000" dirty="0"/>
              <a:t>Hacker Community</a:t>
            </a:r>
          </a:p>
          <a:p>
            <a:r>
              <a:rPr lang="en-US" sz="2000" dirty="0"/>
              <a:t>Medical Device Security</a:t>
            </a:r>
          </a:p>
          <a:p>
            <a:r>
              <a:rPr lang="en-US" sz="2000" dirty="0"/>
              <a:t>Disruptive Technologies</a:t>
            </a:r>
          </a:p>
          <a:p>
            <a:r>
              <a:rPr lang="en-US" sz="2000" dirty="0"/>
              <a:t>Media Relations</a:t>
            </a:r>
          </a:p>
          <a:p>
            <a:r>
              <a:rPr lang="en-US" sz="2000" dirty="0"/>
              <a:t>Satellite Systems Security</a:t>
            </a:r>
          </a:p>
          <a:p>
            <a:r>
              <a:rPr lang="en-US" sz="2000" dirty="0"/>
              <a:t>Vehicular and Transportation System Security</a:t>
            </a:r>
          </a:p>
          <a:p>
            <a:r>
              <a:rPr lang="en-US" sz="2000" dirty="0"/>
              <a:t>Countering Anti-Tampering Hardware and </a:t>
            </a:r>
          </a:p>
          <a:p>
            <a:r>
              <a:rPr lang="en-US" sz="2000" dirty="0"/>
              <a:t>Magic and </a:t>
            </a:r>
            <a:r>
              <a:rPr lang="en-US" sz="2000" dirty="0" smtClean="0"/>
              <a:t>Mischief</a:t>
            </a:r>
          </a:p>
          <a:p>
            <a:pPr marL="0" indent="0">
              <a:buNone/>
            </a:pPr>
            <a:r>
              <a:rPr lang="en-US" sz="2000" dirty="0" smtClean="0"/>
              <a:t>…</a:t>
            </a:r>
            <a:endParaRPr lang="en-US" sz="2000" dirty="0"/>
          </a:p>
          <a:p>
            <a:r>
              <a:rPr lang="en-US" sz="2000" dirty="0"/>
              <a:t>Exam</a:t>
            </a:r>
          </a:p>
          <a:p>
            <a:r>
              <a:rPr lang="en-US" sz="2000" dirty="0"/>
              <a:t>Missions</a:t>
            </a:r>
          </a:p>
          <a:p>
            <a:r>
              <a:rPr lang="en-US" sz="2000" dirty="0" smtClean="0"/>
              <a:t>Graduation</a:t>
            </a:r>
            <a:endParaRPr lang="en-US" sz="2000" dirty="0"/>
          </a:p>
        </p:txBody>
      </p:sp>
      <p:sp>
        <p:nvSpPr>
          <p:cNvPr id="4" name="Rectangle 3"/>
          <p:cNvSpPr/>
          <p:nvPr/>
        </p:nvSpPr>
        <p:spPr>
          <a:xfrm>
            <a:off x="2395471" y="6650745"/>
            <a:ext cx="6748530" cy="215444"/>
          </a:xfrm>
          <a:prstGeom prst="rect">
            <a:avLst/>
          </a:prstGeom>
        </p:spPr>
        <p:txBody>
          <a:bodyPr wrap="square">
            <a:spAutoFit/>
          </a:bodyPr>
          <a:lstStyle/>
          <a:p>
            <a:pPr algn="r"/>
            <a:r>
              <a:rPr lang="en-US" sz="800" dirty="0"/>
              <a:t>https://cdn.shopify.com/s/files/1/0177/9886/files/metal_antitamper.png?4</a:t>
            </a:r>
          </a:p>
        </p:txBody>
      </p:sp>
      <p:pic>
        <p:nvPicPr>
          <p:cNvPr id="6146" name="Picture 2" descr="https://cdn.shopify.com/s/files/1/0177/9886/files/metal_antitamper.png?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515" y="2040765"/>
            <a:ext cx="4648245" cy="3404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2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Dialing In Optimal Learning</a:t>
            </a:r>
            <a:endParaRPr lang="en-US" dirty="0"/>
          </a:p>
        </p:txBody>
      </p:sp>
      <p:sp>
        <p:nvSpPr>
          <p:cNvPr id="3" name="Content Placeholder 2"/>
          <p:cNvSpPr>
            <a:spLocks noGrp="1"/>
          </p:cNvSpPr>
          <p:nvPr>
            <p:ph idx="1"/>
          </p:nvPr>
        </p:nvSpPr>
        <p:spPr>
          <a:xfrm>
            <a:off x="5629274" y="1825625"/>
            <a:ext cx="3362325" cy="4351338"/>
          </a:xfrm>
        </p:spPr>
        <p:txBody>
          <a:bodyPr>
            <a:normAutofit/>
          </a:bodyPr>
          <a:lstStyle/>
          <a:p>
            <a:r>
              <a:rPr lang="en-US" sz="2800" dirty="0" smtClean="0"/>
              <a:t>Stress</a:t>
            </a:r>
          </a:p>
          <a:p>
            <a:r>
              <a:rPr lang="en-US" sz="2800" dirty="0" smtClean="0"/>
              <a:t>Sleep</a:t>
            </a:r>
          </a:p>
          <a:p>
            <a:r>
              <a:rPr lang="en-US" sz="2800" dirty="0" smtClean="0"/>
              <a:t>Available time</a:t>
            </a:r>
          </a:p>
          <a:p>
            <a:r>
              <a:rPr lang="en-US" sz="2800" dirty="0" err="1" smtClean="0"/>
              <a:t>Reachback</a:t>
            </a:r>
            <a:r>
              <a:rPr lang="en-US" sz="2800" dirty="0" smtClean="0"/>
              <a:t> support</a:t>
            </a:r>
          </a:p>
          <a:p>
            <a:r>
              <a:rPr lang="en-US" sz="2800" dirty="0" smtClean="0"/>
              <a:t>Improvisation vs. Training</a:t>
            </a:r>
          </a:p>
          <a:p>
            <a:r>
              <a:rPr lang="en-US" sz="2800" dirty="0" smtClean="0"/>
              <a:t>Required prior knowledge</a:t>
            </a:r>
          </a:p>
          <a:p>
            <a:r>
              <a:rPr lang="en-US" sz="2800" dirty="0" smtClean="0"/>
              <a:t>…</a:t>
            </a:r>
          </a:p>
          <a:p>
            <a:endParaRPr lang="en-US" sz="2800" dirty="0" smtClean="0"/>
          </a:p>
          <a:p>
            <a:endParaRPr lang="en-US" sz="2800" dirty="0" smtClean="0"/>
          </a:p>
        </p:txBody>
      </p:sp>
      <p:pic>
        <p:nvPicPr>
          <p:cNvPr id="4" name="Picture 3"/>
          <p:cNvPicPr>
            <a:picLocks noChangeAspect="1"/>
          </p:cNvPicPr>
          <p:nvPr/>
        </p:nvPicPr>
        <p:blipFill>
          <a:blip r:embed="rId2"/>
          <a:stretch>
            <a:fillRect/>
          </a:stretch>
        </p:blipFill>
        <p:spPr>
          <a:xfrm>
            <a:off x="581025" y="2138362"/>
            <a:ext cx="4686300" cy="1476375"/>
          </a:xfrm>
          <a:prstGeom prst="rect">
            <a:avLst/>
          </a:prstGeom>
        </p:spPr>
      </p:pic>
      <p:pic>
        <p:nvPicPr>
          <p:cNvPr id="5" name="Picture 4"/>
          <p:cNvPicPr>
            <a:picLocks noChangeAspect="1"/>
          </p:cNvPicPr>
          <p:nvPr/>
        </p:nvPicPr>
        <p:blipFill>
          <a:blip r:embed="rId3"/>
          <a:stretch>
            <a:fillRect/>
          </a:stretch>
        </p:blipFill>
        <p:spPr>
          <a:xfrm>
            <a:off x="609600" y="3895725"/>
            <a:ext cx="4743450" cy="1504950"/>
          </a:xfrm>
          <a:prstGeom prst="rect">
            <a:avLst/>
          </a:prstGeom>
        </p:spPr>
      </p:pic>
      <p:sp>
        <p:nvSpPr>
          <p:cNvPr id="6" name="Rectangle 5"/>
          <p:cNvSpPr/>
          <p:nvPr/>
        </p:nvSpPr>
        <p:spPr>
          <a:xfrm>
            <a:off x="4572000" y="6642556"/>
            <a:ext cx="4572000" cy="215444"/>
          </a:xfrm>
          <a:prstGeom prst="rect">
            <a:avLst/>
          </a:prstGeom>
        </p:spPr>
        <p:txBody>
          <a:bodyPr>
            <a:spAutoFit/>
          </a:bodyPr>
          <a:lstStyle/>
          <a:p>
            <a:pPr algn="r"/>
            <a:r>
              <a:rPr lang="en-US" sz="800" dirty="0"/>
              <a:t>http://www.claimcare.net/Portals/11609/images%5C/sample%20dashboard%20report%201.gif</a:t>
            </a:r>
          </a:p>
        </p:txBody>
      </p:sp>
    </p:spTree>
    <p:extLst>
      <p:ext uri="{BB962C8B-B14F-4D97-AF65-F5344CB8AC3E}">
        <p14:creationId xmlns:p14="http://schemas.microsoft.com/office/powerpoint/2010/main" val="26399145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0"/>
            <a:ext cx="7886700" cy="1325563"/>
          </a:xfrm>
        </p:spPr>
        <p:txBody>
          <a:bodyPr/>
          <a:lstStyle/>
          <a:p>
            <a:r>
              <a:rPr lang="en-US" dirty="0" smtClean="0"/>
              <a:t>Mission – Wireless Survey and Exploitation</a:t>
            </a:r>
            <a:endParaRPr lang="en-US" dirty="0"/>
          </a:p>
        </p:txBody>
      </p:sp>
      <p:pic>
        <p:nvPicPr>
          <p:cNvPr id="1026" name="Picture 2" descr="http://s3.egospodarka.pl/grafika/oprogramowanie-sieciowe/Programy-AirMagnet-Planner-i-Survey-do-sieci-WiFi-Tiv2n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7200" y="1466850"/>
            <a:ext cx="5762625" cy="41338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62189" y="5835316"/>
            <a:ext cx="8005611" cy="923330"/>
          </a:xfrm>
          <a:prstGeom prst="rect">
            <a:avLst/>
          </a:prstGeom>
          <a:noFill/>
        </p:spPr>
        <p:txBody>
          <a:bodyPr wrap="square" rtlCol="0">
            <a:spAutoFit/>
          </a:bodyPr>
          <a:lstStyle/>
          <a:p>
            <a:r>
              <a:rPr lang="en-US" dirty="0" smtClean="0"/>
              <a:t>The </a:t>
            </a:r>
            <a:r>
              <a:rPr lang="en-US" dirty="0"/>
              <a:t>team must penetrate an adversary’s wireless network.  Techniques could include war driving, war flying, wireless access point spoofing, among others.</a:t>
            </a:r>
          </a:p>
          <a:p>
            <a:endParaRPr lang="en-US" dirty="0"/>
          </a:p>
        </p:txBody>
      </p:sp>
      <p:sp>
        <p:nvSpPr>
          <p:cNvPr id="6" name="Rectangle 5"/>
          <p:cNvSpPr/>
          <p:nvPr/>
        </p:nvSpPr>
        <p:spPr>
          <a:xfrm>
            <a:off x="2990850" y="6653510"/>
            <a:ext cx="6200775" cy="215444"/>
          </a:xfrm>
          <a:prstGeom prst="rect">
            <a:avLst/>
          </a:prstGeom>
        </p:spPr>
        <p:txBody>
          <a:bodyPr wrap="square">
            <a:spAutoFit/>
          </a:bodyPr>
          <a:lstStyle/>
          <a:p>
            <a:pPr algn="r"/>
            <a:r>
              <a:rPr lang="en-US" sz="800" dirty="0"/>
              <a:t>http://s3.egospodarka.pl/grafika/oprogramowanie-sieciowe/Programy-AirMagnet-Planner-i-Survey-do-sieci-WiFi-Tiv2nC.jpg</a:t>
            </a:r>
          </a:p>
        </p:txBody>
      </p:sp>
    </p:spTree>
    <p:extLst>
      <p:ext uri="{BB962C8B-B14F-4D97-AF65-F5344CB8AC3E}">
        <p14:creationId xmlns:p14="http://schemas.microsoft.com/office/powerpoint/2010/main" val="21400412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0"/>
            <a:ext cx="7886700" cy="1325563"/>
          </a:xfrm>
        </p:spPr>
        <p:txBody>
          <a:bodyPr/>
          <a:lstStyle/>
          <a:p>
            <a:r>
              <a:rPr lang="en-US" dirty="0" smtClean="0"/>
              <a:t>Mission – Cyber Cafe</a:t>
            </a:r>
            <a:endParaRPr lang="en-US" dirty="0"/>
          </a:p>
        </p:txBody>
      </p:sp>
      <p:sp>
        <p:nvSpPr>
          <p:cNvPr id="4" name="TextBox 3"/>
          <p:cNvSpPr txBox="1"/>
          <p:nvPr/>
        </p:nvSpPr>
        <p:spPr>
          <a:xfrm>
            <a:off x="2176614" y="5806741"/>
            <a:ext cx="5433861" cy="923330"/>
          </a:xfrm>
          <a:prstGeom prst="rect">
            <a:avLst/>
          </a:prstGeom>
          <a:noFill/>
        </p:spPr>
        <p:txBody>
          <a:bodyPr wrap="square" rtlCol="0">
            <a:spAutoFit/>
          </a:bodyPr>
          <a:lstStyle/>
          <a:p>
            <a:r>
              <a:rPr lang="en-US" dirty="0" smtClean="0"/>
              <a:t>The </a:t>
            </a:r>
            <a:r>
              <a:rPr lang="en-US" dirty="0"/>
              <a:t>local cyber cafe is a hotbed of adversary activity. </a:t>
            </a:r>
            <a:r>
              <a:rPr lang="en-US" dirty="0" smtClean="0"/>
              <a:t/>
            </a:r>
            <a:br>
              <a:rPr lang="en-US" dirty="0" smtClean="0"/>
            </a:br>
            <a:r>
              <a:rPr lang="en-US" dirty="0" smtClean="0"/>
              <a:t>The </a:t>
            </a:r>
            <a:r>
              <a:rPr lang="en-US" dirty="0"/>
              <a:t>team is tasked to collect information.</a:t>
            </a:r>
          </a:p>
          <a:p>
            <a:endParaRPr lang="en-US" dirty="0"/>
          </a:p>
        </p:txBody>
      </p:sp>
      <p:sp>
        <p:nvSpPr>
          <p:cNvPr id="6" name="Rectangle 5"/>
          <p:cNvSpPr/>
          <p:nvPr/>
        </p:nvSpPr>
        <p:spPr>
          <a:xfrm>
            <a:off x="2990850" y="6653510"/>
            <a:ext cx="6200775" cy="215444"/>
          </a:xfrm>
          <a:prstGeom prst="rect">
            <a:avLst/>
          </a:prstGeom>
        </p:spPr>
        <p:txBody>
          <a:bodyPr wrap="square">
            <a:spAutoFit/>
          </a:bodyPr>
          <a:lstStyle/>
          <a:p>
            <a:pPr algn="r"/>
            <a:r>
              <a:rPr lang="en-US" sz="800" dirty="0"/>
              <a:t>http://www.peterson.af.mil/shared/media/photodb/photos/050408-F-8636B-002.jpg</a:t>
            </a:r>
          </a:p>
        </p:txBody>
      </p:sp>
      <p:pic>
        <p:nvPicPr>
          <p:cNvPr id="2052" name="Picture 4" descr="http://www.peterson.af.mil/shared/media/photodb/photos/050408-F-8636B-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1370" y="1174370"/>
            <a:ext cx="6868094" cy="4578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5388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0"/>
            <a:ext cx="7886700" cy="1325563"/>
          </a:xfrm>
        </p:spPr>
        <p:txBody>
          <a:bodyPr/>
          <a:lstStyle/>
          <a:p>
            <a:r>
              <a:rPr lang="en-US" dirty="0" smtClean="0"/>
              <a:t>Mission – Water, Water Everywhere</a:t>
            </a:r>
            <a:endParaRPr lang="en-US" dirty="0"/>
          </a:p>
        </p:txBody>
      </p:sp>
      <p:sp>
        <p:nvSpPr>
          <p:cNvPr id="4" name="TextBox 3"/>
          <p:cNvSpPr txBox="1"/>
          <p:nvPr/>
        </p:nvSpPr>
        <p:spPr>
          <a:xfrm>
            <a:off x="133350" y="5692441"/>
            <a:ext cx="9144000" cy="923330"/>
          </a:xfrm>
          <a:prstGeom prst="rect">
            <a:avLst/>
          </a:prstGeom>
          <a:noFill/>
        </p:spPr>
        <p:txBody>
          <a:bodyPr wrap="square" rtlCol="0">
            <a:spAutoFit/>
          </a:bodyPr>
          <a:lstStyle/>
          <a:p>
            <a:r>
              <a:rPr lang="en-US" dirty="0"/>
              <a:t>The local water plant is under cyber attack.  The team must defend it.  Alternatively, the team could attack a water plant or set up a water plant honeypot.  The “water plant” could be replaced with a bank, library, hospital, power plant, Internet provider, cell phone provider etc.</a:t>
            </a:r>
          </a:p>
        </p:txBody>
      </p:sp>
      <p:sp>
        <p:nvSpPr>
          <p:cNvPr id="6" name="Rectangle 5"/>
          <p:cNvSpPr/>
          <p:nvPr/>
        </p:nvSpPr>
        <p:spPr>
          <a:xfrm>
            <a:off x="2990850" y="6653510"/>
            <a:ext cx="6200775" cy="215444"/>
          </a:xfrm>
          <a:prstGeom prst="rect">
            <a:avLst/>
          </a:prstGeom>
        </p:spPr>
        <p:txBody>
          <a:bodyPr wrap="square">
            <a:spAutoFit/>
          </a:bodyPr>
          <a:lstStyle/>
          <a:p>
            <a:pPr algn="r"/>
            <a:r>
              <a:rPr lang="en-US" sz="800" dirty="0"/>
              <a:t>http://columbus.gov/uploadedImages/Public_Utilities/AboutUs/Treatment4ColorFullSz.jpg</a:t>
            </a:r>
          </a:p>
        </p:txBody>
      </p:sp>
      <p:pic>
        <p:nvPicPr>
          <p:cNvPr id="5122" name="Picture 2" descr="http://columbus.gov/uploadedImages/Public_Utilities/AboutUs/Treatment4ColorFullSz.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6600" y="1147762"/>
            <a:ext cx="7503070" cy="4291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35842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0"/>
            <a:ext cx="7886700" cy="1325563"/>
          </a:xfrm>
        </p:spPr>
        <p:txBody>
          <a:bodyPr/>
          <a:lstStyle/>
          <a:p>
            <a:r>
              <a:rPr lang="en-US" dirty="0" smtClean="0"/>
              <a:t>Mission – The General’s Laptop</a:t>
            </a:r>
            <a:endParaRPr lang="en-US" dirty="0"/>
          </a:p>
        </p:txBody>
      </p:sp>
      <p:sp>
        <p:nvSpPr>
          <p:cNvPr id="4" name="TextBox 3"/>
          <p:cNvSpPr txBox="1"/>
          <p:nvPr/>
        </p:nvSpPr>
        <p:spPr>
          <a:xfrm>
            <a:off x="1857375" y="5682916"/>
            <a:ext cx="5705475" cy="646331"/>
          </a:xfrm>
          <a:prstGeom prst="rect">
            <a:avLst/>
          </a:prstGeom>
          <a:noFill/>
        </p:spPr>
        <p:txBody>
          <a:bodyPr wrap="square" rtlCol="0">
            <a:spAutoFit/>
          </a:bodyPr>
          <a:lstStyle/>
          <a:p>
            <a:r>
              <a:rPr lang="en-US" dirty="0"/>
              <a:t>The General wants to hook a laptop to an official network.  </a:t>
            </a:r>
            <a:r>
              <a:rPr lang="en-US" dirty="0" smtClean="0"/>
              <a:t/>
            </a:r>
            <a:br>
              <a:rPr lang="en-US" dirty="0" smtClean="0"/>
            </a:br>
            <a:r>
              <a:rPr lang="en-US" dirty="0" smtClean="0"/>
              <a:t>The </a:t>
            </a:r>
            <a:r>
              <a:rPr lang="en-US" dirty="0"/>
              <a:t>team only has 30 minutes to make it safe to do so</a:t>
            </a:r>
          </a:p>
        </p:txBody>
      </p:sp>
      <p:sp>
        <p:nvSpPr>
          <p:cNvPr id="6" name="Rectangle 5"/>
          <p:cNvSpPr/>
          <p:nvPr/>
        </p:nvSpPr>
        <p:spPr>
          <a:xfrm>
            <a:off x="2990850" y="6653510"/>
            <a:ext cx="6200775" cy="215444"/>
          </a:xfrm>
          <a:prstGeom prst="rect">
            <a:avLst/>
          </a:prstGeom>
        </p:spPr>
        <p:txBody>
          <a:bodyPr wrap="square">
            <a:spAutoFit/>
          </a:bodyPr>
          <a:lstStyle/>
          <a:p>
            <a:pPr algn="r"/>
            <a:r>
              <a:rPr lang="en-US" sz="800" dirty="0"/>
              <a:t>http://columbus.gov/uploadedImages/Public_Utilities/AboutUs/Treatment4ColorFullSz.jpg</a:t>
            </a:r>
          </a:p>
        </p:txBody>
      </p:sp>
      <p:pic>
        <p:nvPicPr>
          <p:cNvPr id="3" name="Picture 2"/>
          <p:cNvPicPr>
            <a:picLocks noChangeAspect="1"/>
          </p:cNvPicPr>
          <p:nvPr/>
        </p:nvPicPr>
        <p:blipFill>
          <a:blip r:embed="rId2"/>
          <a:stretch>
            <a:fillRect/>
          </a:stretch>
        </p:blipFill>
        <p:spPr>
          <a:xfrm>
            <a:off x="1023937" y="1209674"/>
            <a:ext cx="7015163" cy="4265753"/>
          </a:xfrm>
          <a:prstGeom prst="rect">
            <a:avLst/>
          </a:prstGeom>
        </p:spPr>
      </p:pic>
    </p:spTree>
    <p:extLst>
      <p:ext uri="{BB962C8B-B14F-4D97-AF65-F5344CB8AC3E}">
        <p14:creationId xmlns:p14="http://schemas.microsoft.com/office/powerpoint/2010/main" val="4080902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0"/>
            <a:ext cx="7886700" cy="1325563"/>
          </a:xfrm>
        </p:spPr>
        <p:txBody>
          <a:bodyPr/>
          <a:lstStyle/>
          <a:p>
            <a:r>
              <a:rPr lang="en-US" dirty="0" smtClean="0"/>
              <a:t>Mission – Support a Kinetic Raid</a:t>
            </a:r>
            <a:endParaRPr lang="en-US" dirty="0"/>
          </a:p>
        </p:txBody>
      </p:sp>
      <p:sp>
        <p:nvSpPr>
          <p:cNvPr id="4" name="TextBox 3"/>
          <p:cNvSpPr txBox="1"/>
          <p:nvPr/>
        </p:nvSpPr>
        <p:spPr>
          <a:xfrm>
            <a:off x="1362075" y="5606716"/>
            <a:ext cx="6619875" cy="923330"/>
          </a:xfrm>
          <a:prstGeom prst="rect">
            <a:avLst/>
          </a:prstGeom>
          <a:noFill/>
        </p:spPr>
        <p:txBody>
          <a:bodyPr wrap="square" rtlCol="0">
            <a:spAutoFit/>
          </a:bodyPr>
          <a:lstStyle/>
          <a:p>
            <a:r>
              <a:rPr lang="en-US" dirty="0"/>
              <a:t>A military unit needs timely cyber effects precisely delivered in order to accomplish their kinetic attack. Unfortunately they provide little warning for the team to prepare.</a:t>
            </a:r>
          </a:p>
        </p:txBody>
      </p:sp>
      <p:sp>
        <p:nvSpPr>
          <p:cNvPr id="6" name="Rectangle 5"/>
          <p:cNvSpPr/>
          <p:nvPr/>
        </p:nvSpPr>
        <p:spPr>
          <a:xfrm>
            <a:off x="2990850" y="6653510"/>
            <a:ext cx="6200775" cy="215444"/>
          </a:xfrm>
          <a:prstGeom prst="rect">
            <a:avLst/>
          </a:prstGeom>
        </p:spPr>
        <p:txBody>
          <a:bodyPr wrap="square">
            <a:spAutoFit/>
          </a:bodyPr>
          <a:lstStyle/>
          <a:p>
            <a:pPr algn="r"/>
            <a:r>
              <a:rPr lang="en-US" sz="800" dirty="0"/>
              <a:t>http://manual.americasarmy.com/images/4/49/Swamp_Raid.jpg</a:t>
            </a:r>
          </a:p>
        </p:txBody>
      </p:sp>
      <p:pic>
        <p:nvPicPr>
          <p:cNvPr id="6146" name="Picture 2" descr="http://manual.americasarmy.com/images/4/49/Swamp_Rai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175" y="1301750"/>
            <a:ext cx="8412510" cy="4222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31683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0"/>
            <a:ext cx="7886700" cy="1325563"/>
          </a:xfrm>
        </p:spPr>
        <p:txBody>
          <a:bodyPr/>
          <a:lstStyle/>
          <a:p>
            <a:r>
              <a:rPr lang="en-US" dirty="0" smtClean="0"/>
              <a:t>Mission – Judgment Day</a:t>
            </a:r>
            <a:endParaRPr lang="en-US" dirty="0"/>
          </a:p>
        </p:txBody>
      </p:sp>
      <p:sp>
        <p:nvSpPr>
          <p:cNvPr id="4" name="TextBox 3"/>
          <p:cNvSpPr txBox="1"/>
          <p:nvPr/>
        </p:nvSpPr>
        <p:spPr>
          <a:xfrm>
            <a:off x="923925" y="5606716"/>
            <a:ext cx="7058025" cy="646331"/>
          </a:xfrm>
          <a:prstGeom prst="rect">
            <a:avLst/>
          </a:prstGeom>
          <a:noFill/>
        </p:spPr>
        <p:txBody>
          <a:bodyPr wrap="square" rtlCol="0">
            <a:spAutoFit/>
          </a:bodyPr>
          <a:lstStyle/>
          <a:p>
            <a:r>
              <a:rPr lang="en-US" dirty="0" smtClean="0"/>
              <a:t>The adversary is using a new type of battlefield robot.  </a:t>
            </a:r>
            <a:r>
              <a:rPr lang="en-US" dirty="0"/>
              <a:t>The team must reverse engineer a captured bot and </a:t>
            </a:r>
            <a:r>
              <a:rPr lang="en-US" dirty="0" smtClean="0"/>
              <a:t>improvise </a:t>
            </a:r>
            <a:r>
              <a:rPr lang="en-US" dirty="0"/>
              <a:t>a countermeasure.</a:t>
            </a:r>
          </a:p>
        </p:txBody>
      </p:sp>
      <p:sp>
        <p:nvSpPr>
          <p:cNvPr id="6" name="Rectangle 5"/>
          <p:cNvSpPr/>
          <p:nvPr/>
        </p:nvSpPr>
        <p:spPr>
          <a:xfrm>
            <a:off x="2990850" y="6653510"/>
            <a:ext cx="6200775" cy="215444"/>
          </a:xfrm>
          <a:prstGeom prst="rect">
            <a:avLst/>
          </a:prstGeom>
        </p:spPr>
        <p:txBody>
          <a:bodyPr wrap="square">
            <a:spAutoFit/>
          </a:bodyPr>
          <a:lstStyle/>
          <a:p>
            <a:pPr algn="r"/>
            <a:r>
              <a:rPr lang="en-US" sz="800" dirty="0"/>
              <a:t>http://www.defense.gov/transformation/images/photos/2005-08/Hi-Res/EODHighRes.jpg</a:t>
            </a:r>
          </a:p>
        </p:txBody>
      </p:sp>
      <p:pic>
        <p:nvPicPr>
          <p:cNvPr id="8194" name="Picture 2" descr="http://www.defense.gov/transformation/images/photos/2005-08/Hi-Res/EODHighRe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3300" y="1258887"/>
            <a:ext cx="6283325" cy="40919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21269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Graduation Requirements</a:t>
            </a:r>
            <a:endParaRPr lang="en-US" dirty="0"/>
          </a:p>
        </p:txBody>
      </p:sp>
      <p:sp>
        <p:nvSpPr>
          <p:cNvPr id="3" name="Content Placeholder 2"/>
          <p:cNvSpPr>
            <a:spLocks noGrp="1"/>
          </p:cNvSpPr>
          <p:nvPr>
            <p:ph idx="1"/>
          </p:nvPr>
        </p:nvSpPr>
        <p:spPr/>
        <p:txBody>
          <a:bodyPr>
            <a:normAutofit/>
          </a:bodyPr>
          <a:lstStyle/>
          <a:p>
            <a:r>
              <a:rPr lang="en-US" dirty="0"/>
              <a:t>To graduate, students must successfully pass </a:t>
            </a:r>
            <a:endParaRPr lang="en-US" dirty="0" smtClean="0"/>
          </a:p>
          <a:p>
            <a:pPr lvl="1">
              <a:buFontTx/>
              <a:buChar char="-"/>
            </a:pPr>
            <a:r>
              <a:rPr lang="en-US" dirty="0" smtClean="0"/>
              <a:t>All peer reviews</a:t>
            </a:r>
          </a:p>
          <a:p>
            <a:pPr lvl="1">
              <a:buFontTx/>
              <a:buChar char="-"/>
            </a:pPr>
            <a:r>
              <a:rPr lang="en-US" dirty="0" smtClean="0"/>
              <a:t>All </a:t>
            </a:r>
            <a:r>
              <a:rPr lang="en-US" dirty="0"/>
              <a:t>qualification </a:t>
            </a:r>
            <a:r>
              <a:rPr lang="en-US" dirty="0" smtClean="0"/>
              <a:t>examinations</a:t>
            </a:r>
          </a:p>
          <a:p>
            <a:pPr lvl="1">
              <a:buFontTx/>
              <a:buChar char="-"/>
            </a:pPr>
            <a:r>
              <a:rPr lang="en-US" dirty="0" smtClean="0"/>
              <a:t>and </a:t>
            </a:r>
            <a:r>
              <a:rPr lang="en-US" dirty="0"/>
              <a:t>must receive a “GO” on one mission leadership position per </a:t>
            </a:r>
            <a:r>
              <a:rPr lang="en-US" dirty="0" smtClean="0"/>
              <a:t>phase</a:t>
            </a:r>
          </a:p>
          <a:p>
            <a:pPr lvl="1">
              <a:buFontTx/>
              <a:buChar char="-"/>
            </a:pPr>
            <a:r>
              <a:rPr lang="en-US" dirty="0" smtClean="0"/>
              <a:t>and </a:t>
            </a:r>
            <a:r>
              <a:rPr lang="en-US" dirty="0"/>
              <a:t>a “GO” on at </a:t>
            </a:r>
            <a:r>
              <a:rPr lang="en-US" dirty="0" smtClean="0"/>
              <a:t>least 50</a:t>
            </a:r>
            <a:r>
              <a:rPr lang="en-US" dirty="0"/>
              <a:t>% of the mission leadership positions held during the course.</a:t>
            </a:r>
          </a:p>
          <a:p>
            <a:r>
              <a:rPr lang="en-US" dirty="0" smtClean="0"/>
              <a:t>Borderline students can recycle</a:t>
            </a:r>
          </a:p>
          <a:p>
            <a:r>
              <a:rPr lang="en-US" dirty="0" smtClean="0"/>
              <a:t>Ethical failures and </a:t>
            </a:r>
            <a:r>
              <a:rPr lang="en-US" dirty="0"/>
              <a:t>other violations will be </a:t>
            </a:r>
            <a:r>
              <a:rPr lang="en-US" dirty="0" smtClean="0"/>
              <a:t>reviewed on </a:t>
            </a:r>
            <a:r>
              <a:rPr lang="en-US" dirty="0"/>
              <a:t>a case-by-case </a:t>
            </a:r>
            <a:r>
              <a:rPr lang="en-US" dirty="0" smtClean="0"/>
              <a:t>basis</a:t>
            </a:r>
          </a:p>
          <a:p>
            <a:r>
              <a:rPr lang="en-US" dirty="0" smtClean="0"/>
              <a:t>Instructor issued SPOT Reports – positive and negative</a:t>
            </a:r>
          </a:p>
          <a:p>
            <a:pPr lvl="1">
              <a:buFontTx/>
              <a:buChar char="-"/>
            </a:pPr>
            <a:r>
              <a:rPr lang="en-US" dirty="0" smtClean="0"/>
              <a:t>Too many negative, potential removal from course</a:t>
            </a:r>
          </a:p>
          <a:p>
            <a:pPr lvl="1">
              <a:buFontTx/>
              <a:buChar char="-"/>
            </a:pPr>
            <a:r>
              <a:rPr lang="en-US" dirty="0" smtClean="0"/>
              <a:t>Positive reports, combined with strong performance, may lead to “honor graduate”</a:t>
            </a:r>
            <a:endParaRPr lang="en-US" dirty="0"/>
          </a:p>
        </p:txBody>
      </p:sp>
    </p:spTree>
    <p:extLst>
      <p:ext uri="{BB962C8B-B14F-4D97-AF65-F5344CB8AC3E}">
        <p14:creationId xmlns:p14="http://schemas.microsoft.com/office/powerpoint/2010/main" val="32113742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Doctrine Man</a:t>
            </a:r>
            <a:endParaRPr lang="en-US" dirty="0"/>
          </a:p>
        </p:txBody>
      </p:sp>
      <p:pic>
        <p:nvPicPr>
          <p:cNvPr id="4" name="Shape 195"/>
          <p:cNvPicPr preferRelativeResize="0"/>
          <p:nvPr/>
        </p:nvPicPr>
        <p:blipFill>
          <a:blip r:embed="rId2"/>
          <a:stretch>
            <a:fillRect/>
          </a:stretch>
        </p:blipFill>
        <p:spPr>
          <a:xfrm>
            <a:off x="749029" y="1692273"/>
            <a:ext cx="7480570" cy="4951717"/>
          </a:xfrm>
          <a:prstGeom prst="rect">
            <a:avLst/>
          </a:prstGeom>
          <a:noFill/>
          <a:ln>
            <a:noFill/>
          </a:ln>
        </p:spPr>
      </p:pic>
    </p:spTree>
    <p:extLst>
      <p:ext uri="{BB962C8B-B14F-4D97-AF65-F5344CB8AC3E}">
        <p14:creationId xmlns:p14="http://schemas.microsoft.com/office/powerpoint/2010/main" val="34746625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5400" dirty="0"/>
              <a:t>You have to write code 19 hours a day for 60 days with little food.</a:t>
            </a:r>
          </a:p>
        </p:txBody>
      </p:sp>
    </p:spTree>
    <p:extLst>
      <p:ext uri="{BB962C8B-B14F-4D97-AF65-F5344CB8AC3E}">
        <p14:creationId xmlns:p14="http://schemas.microsoft.com/office/powerpoint/2010/main" val="36287871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5400" dirty="0"/>
              <a:t>I knew Ranger School would eventually become an online </a:t>
            </a:r>
            <a:r>
              <a:rPr lang="en-US" sz="5400" dirty="0" smtClean="0"/>
              <a:t>school.</a:t>
            </a:r>
            <a:endParaRPr lang="en-US" sz="5400" dirty="0"/>
          </a:p>
        </p:txBody>
      </p:sp>
    </p:spTree>
    <p:extLst>
      <p:ext uri="{BB962C8B-B14F-4D97-AF65-F5344CB8AC3E}">
        <p14:creationId xmlns:p14="http://schemas.microsoft.com/office/powerpoint/2010/main" val="7009921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5400" dirty="0" smtClean="0"/>
              <a:t>If </a:t>
            </a:r>
            <a:r>
              <a:rPr lang="en-US" sz="5400" dirty="0"/>
              <a:t>they go thru in winter do they get to sew on their cyber tab with white thread?</a:t>
            </a:r>
          </a:p>
        </p:txBody>
      </p:sp>
    </p:spTree>
    <p:extLst>
      <p:ext uri="{BB962C8B-B14F-4D97-AF65-F5344CB8AC3E}">
        <p14:creationId xmlns:p14="http://schemas.microsoft.com/office/powerpoint/2010/main" val="186574843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Feedback</a:t>
            </a:r>
            <a:endParaRPr lang="en-US" dirty="0"/>
          </a:p>
        </p:txBody>
      </p:sp>
      <p:pic>
        <p:nvPicPr>
          <p:cNvPr id="2050" name="Picture 2" descr="Small Wars Jour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500" y="2792412"/>
            <a:ext cx="7368708" cy="1731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5353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5400" dirty="0" smtClean="0"/>
              <a:t>Is it humanly possible for an individual to possess the skills required for all the listed missions?*</a:t>
            </a:r>
            <a:endParaRPr lang="en-US" sz="5400" dirty="0"/>
          </a:p>
        </p:txBody>
      </p:sp>
      <p:sp>
        <p:nvSpPr>
          <p:cNvPr id="4" name="Rectangle 3"/>
          <p:cNvSpPr/>
          <p:nvPr/>
        </p:nvSpPr>
        <p:spPr>
          <a:xfrm>
            <a:off x="4572000" y="6642556"/>
            <a:ext cx="4572000" cy="215444"/>
          </a:xfrm>
          <a:prstGeom prst="rect">
            <a:avLst/>
          </a:prstGeom>
        </p:spPr>
        <p:txBody>
          <a:bodyPr>
            <a:spAutoFit/>
          </a:bodyPr>
          <a:lstStyle/>
          <a:p>
            <a:pPr algn="r"/>
            <a:r>
              <a:rPr lang="en-US" sz="800" dirty="0" smtClean="0"/>
              <a:t>http://smallwarsjournal.com/jrnl/art/towards-a-cyber-leader-course-modeled-on-army-ranger-school</a:t>
            </a:r>
            <a:endParaRPr lang="en-US" sz="800" dirty="0"/>
          </a:p>
        </p:txBody>
      </p:sp>
      <p:sp>
        <p:nvSpPr>
          <p:cNvPr id="5" name="TextBox 4"/>
          <p:cNvSpPr txBox="1"/>
          <p:nvPr/>
        </p:nvSpPr>
        <p:spPr>
          <a:xfrm>
            <a:off x="600363" y="6359359"/>
            <a:ext cx="2583784" cy="369332"/>
          </a:xfrm>
          <a:prstGeom prst="rect">
            <a:avLst/>
          </a:prstGeom>
          <a:noFill/>
        </p:spPr>
        <p:txBody>
          <a:bodyPr wrap="none" rtlCol="0">
            <a:spAutoFit/>
          </a:bodyPr>
          <a:lstStyle/>
          <a:p>
            <a:r>
              <a:rPr lang="en-US" dirty="0" smtClean="0"/>
              <a:t>* Summarized for brevity.</a:t>
            </a:r>
            <a:endParaRPr lang="en-US" dirty="0"/>
          </a:p>
        </p:txBody>
      </p:sp>
    </p:spTree>
    <p:extLst>
      <p:ext uri="{BB962C8B-B14F-4D97-AF65-F5344CB8AC3E}">
        <p14:creationId xmlns:p14="http://schemas.microsoft.com/office/powerpoint/2010/main" val="50245795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7886" y="1289916"/>
            <a:ext cx="7886700" cy="4351338"/>
          </a:xfrm>
        </p:spPr>
        <p:txBody>
          <a:bodyPr>
            <a:normAutofit/>
          </a:bodyPr>
          <a:lstStyle/>
          <a:p>
            <a:pPr marL="0" indent="0">
              <a:buNone/>
            </a:pPr>
            <a:r>
              <a:rPr lang="en-US" sz="5400" dirty="0"/>
              <a:t>J</a:t>
            </a:r>
            <a:r>
              <a:rPr lang="en-US" sz="5400" dirty="0" smtClean="0"/>
              <a:t>ust as I do not wear my TS/SCI clearance on my sleeve, might not be a good idea to do the same thing with a CYBER tab.</a:t>
            </a:r>
            <a:endParaRPr lang="en-US" sz="5400" dirty="0"/>
          </a:p>
        </p:txBody>
      </p:sp>
      <p:sp>
        <p:nvSpPr>
          <p:cNvPr id="4" name="Rectangle 3"/>
          <p:cNvSpPr/>
          <p:nvPr/>
        </p:nvSpPr>
        <p:spPr>
          <a:xfrm>
            <a:off x="4572000" y="6642556"/>
            <a:ext cx="4572000" cy="215444"/>
          </a:xfrm>
          <a:prstGeom prst="rect">
            <a:avLst/>
          </a:prstGeom>
        </p:spPr>
        <p:txBody>
          <a:bodyPr>
            <a:spAutoFit/>
          </a:bodyPr>
          <a:lstStyle/>
          <a:p>
            <a:pPr algn="r"/>
            <a:r>
              <a:rPr lang="en-US" sz="800" dirty="0" smtClean="0"/>
              <a:t>http://smallwarsjournal.com/jrnl/art/towards-a-cyber-leader-course-modeled-on-army-ranger-school</a:t>
            </a:r>
            <a:endParaRPr lang="en-US" sz="800" dirty="0"/>
          </a:p>
        </p:txBody>
      </p:sp>
    </p:spTree>
    <p:extLst>
      <p:ext uri="{BB962C8B-B14F-4D97-AF65-F5344CB8AC3E}">
        <p14:creationId xmlns:p14="http://schemas.microsoft.com/office/powerpoint/2010/main" val="23612282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3232" y="1243734"/>
            <a:ext cx="7886700" cy="4351338"/>
          </a:xfrm>
        </p:spPr>
        <p:txBody>
          <a:bodyPr>
            <a:noAutofit/>
          </a:bodyPr>
          <a:lstStyle/>
          <a:p>
            <a:pPr marL="0" indent="0">
              <a:buNone/>
            </a:pPr>
            <a:r>
              <a:rPr lang="en-US" sz="5400" dirty="0" smtClean="0"/>
              <a:t>This was fascinating. I really enjoyed how the authors noted that cyber MOSs might make for a good second career for our Wounded Warriors.</a:t>
            </a:r>
            <a:endParaRPr lang="en-US" sz="5400" dirty="0"/>
          </a:p>
        </p:txBody>
      </p:sp>
      <p:sp>
        <p:nvSpPr>
          <p:cNvPr id="4" name="Rectangle 3"/>
          <p:cNvSpPr/>
          <p:nvPr/>
        </p:nvSpPr>
        <p:spPr>
          <a:xfrm>
            <a:off x="4572000" y="6642556"/>
            <a:ext cx="4572000" cy="215444"/>
          </a:xfrm>
          <a:prstGeom prst="rect">
            <a:avLst/>
          </a:prstGeom>
        </p:spPr>
        <p:txBody>
          <a:bodyPr>
            <a:spAutoFit/>
          </a:bodyPr>
          <a:lstStyle/>
          <a:p>
            <a:pPr algn="r"/>
            <a:r>
              <a:rPr lang="en-US" sz="800" dirty="0" smtClean="0"/>
              <a:t>http://smallwarsjournal.com/jrnl/art/towards-a-cyber-leader-course-modeled-on-army-ranger-school</a:t>
            </a:r>
            <a:endParaRPr lang="en-US" sz="800" dirty="0"/>
          </a:p>
        </p:txBody>
      </p:sp>
    </p:spTree>
    <p:extLst>
      <p:ext uri="{BB962C8B-B14F-4D97-AF65-F5344CB8AC3E}">
        <p14:creationId xmlns:p14="http://schemas.microsoft.com/office/powerpoint/2010/main" val="407989061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772676"/>
            <a:ext cx="7886700" cy="4351338"/>
          </a:xfrm>
        </p:spPr>
        <p:txBody>
          <a:bodyPr>
            <a:noAutofit/>
          </a:bodyPr>
          <a:lstStyle/>
          <a:p>
            <a:pPr marL="0" indent="0">
              <a:buNone/>
            </a:pPr>
            <a:r>
              <a:rPr lang="en-US" sz="5400" dirty="0" smtClean="0"/>
              <a:t>Has anyone considered the possibility that Cyber Leaders should learn to command and control Artificially Intelligent Entities (AIE) to help fight cyber battles?</a:t>
            </a:r>
          </a:p>
          <a:p>
            <a:pPr marL="0" indent="0">
              <a:buNone/>
            </a:pPr>
            <a:endParaRPr lang="en-US" sz="5400" dirty="0"/>
          </a:p>
        </p:txBody>
      </p:sp>
      <p:sp>
        <p:nvSpPr>
          <p:cNvPr id="4" name="Rectangle 3"/>
          <p:cNvSpPr/>
          <p:nvPr/>
        </p:nvSpPr>
        <p:spPr>
          <a:xfrm>
            <a:off x="4572000" y="6642556"/>
            <a:ext cx="4572000" cy="215444"/>
          </a:xfrm>
          <a:prstGeom prst="rect">
            <a:avLst/>
          </a:prstGeom>
        </p:spPr>
        <p:txBody>
          <a:bodyPr>
            <a:spAutoFit/>
          </a:bodyPr>
          <a:lstStyle/>
          <a:p>
            <a:pPr algn="r"/>
            <a:r>
              <a:rPr lang="en-US" sz="800" dirty="0" smtClean="0"/>
              <a:t>http://smallwarsjournal.com/jrnl/art/towards-a-cyber-leader-course-modeled-on-army-ranger-school</a:t>
            </a:r>
            <a:endParaRPr lang="en-US" sz="800" dirty="0"/>
          </a:p>
        </p:txBody>
      </p:sp>
    </p:spTree>
    <p:extLst>
      <p:ext uri="{BB962C8B-B14F-4D97-AF65-F5344CB8AC3E}">
        <p14:creationId xmlns:p14="http://schemas.microsoft.com/office/powerpoint/2010/main" val="136886878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6360" y="1428462"/>
            <a:ext cx="7886700" cy="4351338"/>
          </a:xfrm>
        </p:spPr>
        <p:txBody>
          <a:bodyPr>
            <a:noAutofit/>
          </a:bodyPr>
          <a:lstStyle/>
          <a:p>
            <a:pPr marL="0" indent="0">
              <a:buNone/>
            </a:pPr>
            <a:r>
              <a:rPr lang="en-US" sz="5400" dirty="0" smtClean="0"/>
              <a:t>I'm a 27 year old prior enlisted Marine 2005-2012. If this was an honest to god thing. Call me. Sign me up, no bonus needed.</a:t>
            </a:r>
            <a:endParaRPr lang="en-US" sz="5400" dirty="0"/>
          </a:p>
        </p:txBody>
      </p:sp>
      <p:sp>
        <p:nvSpPr>
          <p:cNvPr id="4" name="Rectangle 3"/>
          <p:cNvSpPr/>
          <p:nvPr/>
        </p:nvSpPr>
        <p:spPr>
          <a:xfrm>
            <a:off x="4572000" y="6642556"/>
            <a:ext cx="4572000" cy="215444"/>
          </a:xfrm>
          <a:prstGeom prst="rect">
            <a:avLst/>
          </a:prstGeom>
        </p:spPr>
        <p:txBody>
          <a:bodyPr>
            <a:spAutoFit/>
          </a:bodyPr>
          <a:lstStyle/>
          <a:p>
            <a:pPr algn="r"/>
            <a:r>
              <a:rPr lang="en-US" sz="800" dirty="0" smtClean="0"/>
              <a:t>http://smallwarsjournal.com/jrnl/art/towards-a-cyber-leader-course-modeled-on-army-ranger-school</a:t>
            </a:r>
            <a:endParaRPr lang="en-US" sz="800" dirty="0"/>
          </a:p>
        </p:txBody>
      </p:sp>
    </p:spTree>
    <p:extLst>
      <p:ext uri="{BB962C8B-B14F-4D97-AF65-F5344CB8AC3E}">
        <p14:creationId xmlns:p14="http://schemas.microsoft.com/office/powerpoint/2010/main" val="381198663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 Assessment</a:t>
            </a:r>
            <a:endParaRPr lang="en-US" dirty="0"/>
          </a:p>
        </p:txBody>
      </p:sp>
      <p:sp>
        <p:nvSpPr>
          <p:cNvPr id="3" name="Content Placeholder 2"/>
          <p:cNvSpPr>
            <a:spLocks noGrp="1"/>
          </p:cNvSpPr>
          <p:nvPr>
            <p:ph idx="1"/>
          </p:nvPr>
        </p:nvSpPr>
        <p:spPr/>
        <p:txBody>
          <a:bodyPr>
            <a:normAutofit lnSpcReduction="10000"/>
          </a:bodyPr>
          <a:lstStyle/>
          <a:p>
            <a:r>
              <a:rPr lang="en-US" dirty="0" smtClean="0"/>
              <a:t>The course is necessary and doable, but challenges convention</a:t>
            </a:r>
          </a:p>
          <a:p>
            <a:r>
              <a:rPr lang="en-US" dirty="0" smtClean="0"/>
              <a:t>Senior leader support is critical</a:t>
            </a:r>
          </a:p>
          <a:p>
            <a:r>
              <a:rPr lang="en-US" dirty="0" smtClean="0"/>
              <a:t>Appropriate facilities exist</a:t>
            </a:r>
          </a:p>
          <a:p>
            <a:r>
              <a:rPr lang="en-US" dirty="0" smtClean="0"/>
              <a:t>Qualified uniformed instructors in short supply (for now)</a:t>
            </a:r>
          </a:p>
          <a:p>
            <a:pPr lvl="1"/>
            <a:r>
              <a:rPr lang="en-US" dirty="0" smtClean="0"/>
              <a:t>But bootstrapping is possible</a:t>
            </a:r>
          </a:p>
          <a:p>
            <a:r>
              <a:rPr lang="en-US" dirty="0" smtClean="0"/>
              <a:t>Could be expanded to Joint Community for critical mass and pooling of resources</a:t>
            </a:r>
          </a:p>
          <a:p>
            <a:r>
              <a:rPr lang="en-US" dirty="0" smtClean="0"/>
              <a:t>Strong potential as recruiting, leader validation, and retention tool</a:t>
            </a:r>
          </a:p>
          <a:p>
            <a:r>
              <a:rPr lang="en-US" dirty="0" smtClean="0"/>
              <a:t>Ultimately, this school must be “owned” by the military (Army)</a:t>
            </a:r>
          </a:p>
          <a:p>
            <a:r>
              <a:rPr lang="en-US" dirty="0" smtClean="0"/>
              <a:t>Tab invites cultural pushback, but captures essence </a:t>
            </a:r>
          </a:p>
          <a:p>
            <a:r>
              <a:rPr lang="en-US" dirty="0" smtClean="0"/>
              <a:t>Reputation will only be earned through accomplishments of the school’s graduates</a:t>
            </a:r>
          </a:p>
          <a:p>
            <a:endParaRPr lang="en-US" dirty="0" smtClean="0"/>
          </a:p>
          <a:p>
            <a:endParaRPr lang="en-US" dirty="0" smtClean="0"/>
          </a:p>
        </p:txBody>
      </p:sp>
    </p:spTree>
    <p:extLst>
      <p:ext uri="{BB962C8B-B14F-4D97-AF65-F5344CB8AC3E}">
        <p14:creationId xmlns:p14="http://schemas.microsoft.com/office/powerpoint/2010/main" val="186618836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Information</a:t>
            </a:r>
            <a:endParaRPr lang="en-US" dirty="0"/>
          </a:p>
        </p:txBody>
      </p:sp>
      <p:pic>
        <p:nvPicPr>
          <p:cNvPr id="4" name="Shape 186"/>
          <p:cNvPicPr preferRelativeResize="0"/>
          <p:nvPr/>
        </p:nvPicPr>
        <p:blipFill>
          <a:blip r:embed="rId2"/>
          <a:stretch>
            <a:fillRect/>
          </a:stretch>
        </p:blipFill>
        <p:spPr>
          <a:xfrm>
            <a:off x="1035470" y="1494170"/>
            <a:ext cx="3452074" cy="4825375"/>
          </a:xfrm>
          <a:prstGeom prst="rect">
            <a:avLst/>
          </a:prstGeom>
          <a:noFill/>
          <a:ln w="9525" cap="flat">
            <a:solidFill>
              <a:srgbClr val="000000"/>
            </a:solidFill>
            <a:prstDash val="solid"/>
            <a:round/>
            <a:headEnd type="none" w="med" len="med"/>
            <a:tailEnd type="none" w="med" len="med"/>
          </a:ln>
          <a:effectLst>
            <a:outerShdw blurRad="50800" dist="38100" dir="8100000" algn="tr" rotWithShape="0">
              <a:prstClr val="black">
                <a:alpha val="40000"/>
              </a:prstClr>
            </a:outerShdw>
          </a:effectLst>
        </p:spPr>
      </p:pic>
      <p:pic>
        <p:nvPicPr>
          <p:cNvPr id="7170" name="Picture 2" descr="Cover_TCLC_sma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9485" y="1479725"/>
            <a:ext cx="3692598" cy="4830763"/>
          </a:xfrm>
          <a:prstGeom prst="rect">
            <a:avLst/>
          </a:prstGeom>
          <a:noFill/>
          <a:ln>
            <a:solidFill>
              <a:schemeClr val="tx1">
                <a:lumMod val="85000"/>
                <a:lumOff val="1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183761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2906009"/>
            <a:ext cx="6858000" cy="2387600"/>
          </a:xfrm>
        </p:spPr>
        <p:txBody>
          <a:bodyPr/>
          <a:lstStyle/>
          <a:p>
            <a:r>
              <a:rPr lang="en-US" dirty="0" smtClean="0"/>
              <a:t>Towards a Cyber Leader Course Modeled on</a:t>
            </a:r>
            <a:br>
              <a:rPr lang="en-US" dirty="0" smtClean="0"/>
            </a:br>
            <a:r>
              <a:rPr lang="en-US" dirty="0" smtClean="0"/>
              <a:t>Army Ranger School</a:t>
            </a:r>
            <a:endParaRPr lang="en-US" dirty="0"/>
          </a:p>
        </p:txBody>
      </p:sp>
      <p:sp>
        <p:nvSpPr>
          <p:cNvPr id="3" name="Subtitle 2"/>
          <p:cNvSpPr>
            <a:spLocks noGrp="1"/>
          </p:cNvSpPr>
          <p:nvPr>
            <p:ph type="subTitle" idx="1"/>
          </p:nvPr>
        </p:nvSpPr>
        <p:spPr>
          <a:xfrm>
            <a:off x="1143000" y="5385684"/>
            <a:ext cx="6858000" cy="1655762"/>
          </a:xfrm>
        </p:spPr>
        <p:txBody>
          <a:bodyPr/>
          <a:lstStyle/>
          <a:p>
            <a:r>
              <a:rPr lang="en-US" dirty="0" smtClean="0"/>
              <a:t>COL Gregory Conti</a:t>
            </a:r>
          </a:p>
          <a:p>
            <a:r>
              <a:rPr lang="en-US" dirty="0" smtClean="0"/>
              <a:t>Army Cyber Institute</a:t>
            </a:r>
            <a:endParaRPr lang="en-US" dirty="0"/>
          </a:p>
        </p:txBody>
      </p:sp>
      <p:pic>
        <p:nvPicPr>
          <p:cNvPr id="6146" name="Picture 2" descr="http://smallwarsjournal.com/sites/default/files/cybercours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8909" y="479248"/>
            <a:ext cx="5434359" cy="2309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6591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754</TotalTime>
  <Words>1351</Words>
  <Application>Microsoft Office PowerPoint</Application>
  <PresentationFormat>On-screen Show (4:3)</PresentationFormat>
  <Paragraphs>216</Paragraphs>
  <Slides>40</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Arial</vt:lpstr>
      <vt:lpstr>Calibri</vt:lpstr>
      <vt:lpstr>Calibri Light</vt:lpstr>
      <vt:lpstr>Office Theme</vt:lpstr>
      <vt:lpstr>Towards a Cyber Leader Course Modeled on Army Ranger School</vt:lpstr>
      <vt:lpstr>PowerPoint Presentation</vt:lpstr>
      <vt:lpstr>Collaborators</vt:lpstr>
      <vt:lpstr>“Elite, Trusted, Precise, Disciplined”</vt:lpstr>
      <vt:lpstr>PowerPoint Presentation</vt:lpstr>
      <vt:lpstr>PowerPoint Presentation</vt:lpstr>
      <vt:lpstr>PowerPoint Presentation</vt:lpstr>
      <vt:lpstr>Cyber City</vt:lpstr>
      <vt:lpstr>MOUT Site</vt:lpstr>
      <vt:lpstr>FLETC</vt:lpstr>
      <vt:lpstr>FLETC</vt:lpstr>
      <vt:lpstr>Battle School</vt:lpstr>
      <vt:lpstr>Overview / Characteristics</vt:lpstr>
      <vt:lpstr>Objectives</vt:lpstr>
      <vt:lpstr>Phases</vt:lpstr>
      <vt:lpstr>Representative Training Phase 1</vt:lpstr>
      <vt:lpstr>Representative Training Phase 2</vt:lpstr>
      <vt:lpstr>Representative Training Phase 3</vt:lpstr>
      <vt:lpstr>Representative Training Phase 4</vt:lpstr>
      <vt:lpstr>Dialing In Optimal Learning</vt:lpstr>
      <vt:lpstr>Mission – Wireless Survey and Exploitation</vt:lpstr>
      <vt:lpstr>Mission – Cyber Cafe</vt:lpstr>
      <vt:lpstr>Mission – Water, Water Everywhere</vt:lpstr>
      <vt:lpstr>Mission – The General’s Laptop</vt:lpstr>
      <vt:lpstr>Mission – Support a Kinetic Raid</vt:lpstr>
      <vt:lpstr>Mission – Judgment Day</vt:lpstr>
      <vt:lpstr>Graduation Requirements</vt:lpstr>
      <vt:lpstr>Doctrine Man</vt:lpstr>
      <vt:lpstr>PowerPoint Presentation</vt:lpstr>
      <vt:lpstr>PowerPoint Presentation</vt:lpstr>
      <vt:lpstr>PowerPoint Presentation</vt:lpstr>
      <vt:lpstr>Feedback</vt:lpstr>
      <vt:lpstr>PowerPoint Presentation</vt:lpstr>
      <vt:lpstr>PowerPoint Presentation</vt:lpstr>
      <vt:lpstr>PowerPoint Presentation</vt:lpstr>
      <vt:lpstr>PowerPoint Presentation</vt:lpstr>
      <vt:lpstr>PowerPoint Presentation</vt:lpstr>
      <vt:lpstr>Personal Assessment</vt:lpstr>
      <vt:lpstr>More Information</vt:lpstr>
      <vt:lpstr>Towards a Cyber Leader Course Modeled on Army Ranger School</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Towards a Cyber Leader Course Modelled After U.S. Army Ranger School</dc:title>
  <dc:creator>Name</dc:creator>
  <cp:lastModifiedBy>Name</cp:lastModifiedBy>
  <cp:revision>134</cp:revision>
  <dcterms:created xsi:type="dcterms:W3CDTF">2014-09-14T21:03:24Z</dcterms:created>
  <dcterms:modified xsi:type="dcterms:W3CDTF">2014-09-30T02:35:15Z</dcterms:modified>
</cp:coreProperties>
</file>