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50"/>
  </p:notesMasterIdLst>
  <p:sldIdLst>
    <p:sldId id="256" r:id="rId2"/>
    <p:sldId id="257" r:id="rId3"/>
    <p:sldId id="258" r:id="rId4"/>
    <p:sldId id="307" r:id="rId5"/>
    <p:sldId id="308" r:id="rId6"/>
    <p:sldId id="309" r:id="rId7"/>
    <p:sldId id="259" r:id="rId8"/>
    <p:sldId id="260" r:id="rId9"/>
    <p:sldId id="261" r:id="rId10"/>
    <p:sldId id="262" r:id="rId11"/>
    <p:sldId id="263" r:id="rId12"/>
    <p:sldId id="264" r:id="rId13"/>
    <p:sldId id="265" r:id="rId14"/>
    <p:sldId id="304" r:id="rId15"/>
    <p:sldId id="305" r:id="rId16"/>
    <p:sldId id="306" r:id="rId17"/>
    <p:sldId id="266" r:id="rId18"/>
    <p:sldId id="271" r:id="rId19"/>
    <p:sldId id="272" r:id="rId20"/>
    <p:sldId id="273" r:id="rId21"/>
    <p:sldId id="274" r:id="rId22"/>
    <p:sldId id="279" r:id="rId23"/>
    <p:sldId id="280" r:id="rId24"/>
    <p:sldId id="281" r:id="rId25"/>
    <p:sldId id="267" r:id="rId26"/>
    <p:sldId id="268" r:id="rId27"/>
    <p:sldId id="269" r:id="rId28"/>
    <p:sldId id="270" r:id="rId29"/>
    <p:sldId id="275" r:id="rId30"/>
    <p:sldId id="276" r:id="rId31"/>
    <p:sldId id="277" r:id="rId32"/>
    <p:sldId id="278" r:id="rId33"/>
    <p:sldId id="282" r:id="rId34"/>
    <p:sldId id="283" r:id="rId35"/>
    <p:sldId id="284"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559E25-8463-4A9E-941E-041F8D3B91AD}">
  <a:tblStyle styleId="{88559E25-8463-4A9E-941E-041F8D3B91AD}"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 styleId="{D83A2606-28E8-4FB2-B8EF-14E7EE1D1BEF}" styleName="Table_1">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 styleId="{F833F7A8-1654-4DA7-92F5-D59A9D584CD9}" styleName="Table_2">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835" autoAdjust="0"/>
  </p:normalViewPr>
  <p:slideViewPr>
    <p:cSldViewPr>
      <p:cViewPr varScale="1">
        <p:scale>
          <a:sx n="81" d="100"/>
          <a:sy n="81" d="100"/>
        </p:scale>
        <p:origin x="87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53821519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en.wikipedia.org/wiki/cargo"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en.wikipedia.org/wiki/Omaha_Beach"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n.wikipedia.org/wiki/Operation_Mincemeat"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Shape 2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 name="Shape 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provide structured understanding</a:t>
            </a:r>
          </a:p>
          <a:p>
            <a:pPr rtl="0">
              <a:spcBef>
                <a:spcPts val="0"/>
              </a:spcBef>
              <a:buNone/>
            </a:pPr>
            <a:r>
              <a:rPr lang="en"/>
              <a:t>wider variety of applications than you might have thought</a:t>
            </a:r>
          </a:p>
          <a:p>
            <a:pPr rtl="0">
              <a:spcBef>
                <a:spcPts val="0"/>
              </a:spcBef>
              <a:buNone/>
            </a:pPr>
            <a:endParaRPr/>
          </a:p>
          <a:p>
            <a:pPr rtl="0">
              <a:spcBef>
                <a:spcPts val="0"/>
              </a:spcBef>
              <a:buNone/>
            </a:pPr>
            <a:r>
              <a:rPr lang="en"/>
              <a:t>more than honey pot</a:t>
            </a:r>
          </a:p>
          <a:p>
            <a:pPr rtl="0">
              <a:spcBef>
                <a:spcPts val="0"/>
              </a:spcBef>
              <a:buNone/>
            </a:pPr>
            <a:endParaRPr/>
          </a:p>
          <a:p>
            <a:pPr rtl="0">
              <a:spcBef>
                <a:spcPts val="0"/>
              </a:spcBef>
              <a:buNone/>
            </a:pPr>
            <a:r>
              <a:rPr lang="en"/>
              <a:t>we don’t really talk enough about defensive perspective</a:t>
            </a:r>
          </a:p>
          <a:p>
            <a:pPr rtl="0">
              <a:spcBef>
                <a:spcPts val="0"/>
              </a:spcBef>
              <a:buNone/>
            </a:pPr>
            <a:r>
              <a:rPr lang="en"/>
              <a:t>can’t give you a recipe then it won’t be effective</a:t>
            </a:r>
          </a:p>
          <a:p>
            <a:pPr rtl="0">
              <a:spcBef>
                <a:spcPts val="0"/>
              </a:spcBef>
              <a:buNone/>
            </a:pPr>
            <a:r>
              <a:rPr lang="en"/>
              <a:t>have to do your own thing and understand how it fits into your overall operation</a:t>
            </a: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2909592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8586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24370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4" name="Shape 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Machiavelli quote from </a:t>
            </a:r>
            <a:r>
              <a:rPr lang="en" i="1"/>
              <a:t>Discourses</a:t>
            </a:r>
            <a:r>
              <a:rPr lang="en"/>
              <a:t>, 1517  (Dave)</a:t>
            </a: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2750089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646077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99248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6" name="Shape 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118236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747913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600545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69993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0" name="Shape 2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578341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6" name="Shape 2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I really think this slide is important. </a:t>
            </a:r>
          </a:p>
          <a:p>
            <a:r>
              <a:rPr lang="en-US" sz="1100" kern="1200" dirty="0" smtClean="0">
                <a:solidFill>
                  <a:schemeClr val="tx1"/>
                </a:solidFill>
                <a:latin typeface="+mn-lt"/>
                <a:ea typeface="+mn-ea"/>
                <a:cs typeface="+mn-cs"/>
              </a:rPr>
              <a:t>A lot of the techniques that are listed on the attacker side are things that are common that have happened in real life, such as the relatively recent use of DDOS attacks to tie up incident response teams while other, targeted attacks are taking place. </a:t>
            </a:r>
          </a:p>
          <a:p>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On the defender side, there are two things that I think its important to emphasize:</a:t>
            </a:r>
          </a:p>
          <a:p>
            <a:pPr marL="228600" indent="-228600">
              <a:buAutoNum type="arabicPeriod"/>
            </a:pPr>
            <a:r>
              <a:rPr lang="en-US" sz="1100" kern="1200" dirty="0" smtClean="0">
                <a:solidFill>
                  <a:schemeClr val="tx1"/>
                </a:solidFill>
                <a:latin typeface="+mn-lt"/>
                <a:ea typeface="+mn-ea"/>
                <a:cs typeface="+mn-cs"/>
              </a:rPr>
              <a:t>“No Security Through Obscurity” is a mantra that has its place in </a:t>
            </a:r>
            <a:r>
              <a:rPr lang="en-US" sz="1100" kern="1200" dirty="0" err="1" smtClean="0">
                <a:solidFill>
                  <a:schemeClr val="tx1"/>
                </a:solidFill>
                <a:latin typeface="+mn-lt"/>
                <a:ea typeface="+mn-ea"/>
                <a:cs typeface="+mn-cs"/>
              </a:rPr>
              <a:t>combatting</a:t>
            </a:r>
            <a:r>
              <a:rPr lang="en-US" sz="1100" kern="1200" dirty="0" smtClean="0">
                <a:solidFill>
                  <a:schemeClr val="tx1"/>
                </a:solidFill>
                <a:latin typeface="+mn-lt"/>
                <a:ea typeface="+mn-ea"/>
                <a:cs typeface="+mn-cs"/>
              </a:rPr>
              <a:t> the sale of snake oil encryption systems, but people in </a:t>
            </a:r>
            <a:r>
              <a:rPr lang="en-US" sz="1100" kern="1200" dirty="0" err="1" smtClean="0">
                <a:solidFill>
                  <a:schemeClr val="tx1"/>
                </a:solidFill>
                <a:latin typeface="+mn-lt"/>
                <a:ea typeface="+mn-ea"/>
                <a:cs typeface="+mn-cs"/>
              </a:rPr>
              <a:t>infosec</a:t>
            </a:r>
            <a:r>
              <a:rPr lang="en-US" sz="1100" kern="1200" dirty="0" smtClean="0">
                <a:solidFill>
                  <a:schemeClr val="tx1"/>
                </a:solidFill>
                <a:latin typeface="+mn-lt"/>
                <a:ea typeface="+mn-ea"/>
                <a:cs typeface="+mn-cs"/>
              </a:rPr>
              <a:t> are sometimes too dogmatic about it and they apply it in too many different contexts. Security through obscurity is the reason that the Army wears green clothes. Its a time tested thing that really works. Armies aren’t going to start wearing orange any time soon.</a:t>
            </a:r>
          </a:p>
          <a:p>
            <a:pPr marL="228600" indent="-228600">
              <a:buAutoNum type="arabicPeriod"/>
            </a:pP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2. When you are dealing with persistent adversaries, you aren’t necessarily going to win on a technical level. Some of the outcomes listed here for defenders speak to the need to target the person on the other side of the screen, and get them to decide to stop attacking you, because they’ve concluded that there is no point in continuing to do so. </a:t>
            </a:r>
            <a:r>
              <a:rPr lang="en-US" sz="1100" kern="1200" dirty="0" err="1" smtClean="0">
                <a:solidFill>
                  <a:schemeClr val="tx1"/>
                </a:solidFill>
                <a:latin typeface="+mn-lt"/>
                <a:ea typeface="+mn-ea"/>
                <a:cs typeface="+mn-cs"/>
              </a:rPr>
              <a:t>Thats</a:t>
            </a:r>
            <a:r>
              <a:rPr lang="en-US" sz="1100" kern="1200" dirty="0" smtClean="0">
                <a:solidFill>
                  <a:schemeClr val="tx1"/>
                </a:solidFill>
                <a:latin typeface="+mn-lt"/>
                <a:ea typeface="+mn-ea"/>
                <a:cs typeface="+mn-cs"/>
              </a:rPr>
              <a:t> how you win.  </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pPr>
              <a:spcBef>
                <a:spcPts val="0"/>
              </a:spcBef>
              <a:buNone/>
            </a:pPr>
            <a:endParaRPr dirty="0"/>
          </a:p>
        </p:txBody>
      </p:sp>
    </p:spTree>
    <p:extLst>
      <p:ext uri="{BB962C8B-B14F-4D97-AF65-F5344CB8AC3E}">
        <p14:creationId xmlns:p14="http://schemas.microsoft.com/office/powerpoint/2010/main" val="678770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2" name="Shape 2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Categorization is not based on the type of deception being practiced, rather it depends on the objective of the deception.</a:t>
            </a:r>
          </a:p>
          <a:p>
            <a:pPr lvl="0" rtl="0">
              <a:spcBef>
                <a:spcPts val="0"/>
              </a:spcBef>
              <a:buNone/>
            </a:pPr>
            <a:endParaRPr/>
          </a:p>
        </p:txBody>
      </p:sp>
    </p:spTree>
    <p:extLst>
      <p:ext uri="{BB962C8B-B14F-4D97-AF65-F5344CB8AC3E}">
        <p14:creationId xmlns:p14="http://schemas.microsoft.com/office/powerpoint/2010/main" val="974412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914400" lvl="1" indent="-228600" rtl="0">
              <a:lnSpc>
                <a:spcPct val="115000"/>
              </a:lnSpc>
              <a:spcBef>
                <a:spcPts val="0"/>
              </a:spcBef>
              <a:buSzPct val="100000"/>
              <a:buNone/>
            </a:pPr>
            <a:r>
              <a:rPr lang="en" sz="1200">
                <a:solidFill>
                  <a:schemeClr val="dk1"/>
                </a:solidFill>
              </a:rPr>
              <a:t>Maxim</a:t>
            </a:r>
          </a:p>
          <a:p>
            <a:pPr marL="914400" lvl="1" indent="-228600" rtl="0">
              <a:lnSpc>
                <a:spcPct val="115000"/>
              </a:lnSpc>
              <a:spcBef>
                <a:spcPts val="0"/>
              </a:spcBef>
              <a:buSzPct val="100000"/>
              <a:buNone/>
            </a:pPr>
            <a:r>
              <a:rPr lang="en" sz="1200">
                <a:solidFill>
                  <a:schemeClr val="dk1"/>
                </a:solidFill>
              </a:rPr>
              <a:t>Magazine</a:t>
            </a:r>
          </a:p>
          <a:p>
            <a:pPr marL="914400" lvl="1" indent="-304800" rtl="0">
              <a:lnSpc>
                <a:spcPct val="115000"/>
              </a:lnSpc>
              <a:spcBef>
                <a:spcPts val="0"/>
              </a:spcBef>
              <a:buClr>
                <a:schemeClr val="dk1"/>
              </a:buClr>
              <a:buSzPct val="100000"/>
              <a:buFont typeface="Courier New"/>
              <a:buChar char="o"/>
            </a:pPr>
            <a:r>
              <a:rPr lang="en" sz="1200">
                <a:solidFill>
                  <a:schemeClr val="dk1"/>
                </a:solidFill>
              </a:rPr>
              <a:t>Maxim is an international men's magazine based in New York, and prominent for its photography of actresses, singers, and female models whose careers are at a current peak.</a:t>
            </a:r>
          </a:p>
          <a:p>
            <a:pPr marL="457200" lvl="0" indent="-304800" rtl="0">
              <a:lnSpc>
                <a:spcPct val="115000"/>
              </a:lnSpc>
              <a:spcBef>
                <a:spcPts val="0"/>
              </a:spcBef>
              <a:buClr>
                <a:schemeClr val="dk1"/>
              </a:buClr>
              <a:buSzPct val="100000"/>
              <a:buFont typeface="Arial"/>
              <a:buChar char="●"/>
            </a:pPr>
            <a:r>
              <a:rPr lang="en" sz="1200">
                <a:solidFill>
                  <a:schemeClr val="dk1"/>
                </a:solidFill>
              </a:rPr>
              <a:t>dictionary an expression of a general truth or principle, especially an aphoristic or sententious one: </a:t>
            </a:r>
          </a:p>
          <a:p>
            <a:pPr marL="914400" lvl="1" indent="-304800" rtl="0">
              <a:lnSpc>
                <a:spcPct val="115000"/>
              </a:lnSpc>
              <a:spcBef>
                <a:spcPts val="0"/>
              </a:spcBef>
              <a:buClr>
                <a:schemeClr val="dk1"/>
              </a:buClr>
              <a:buFont typeface="Courier New"/>
              <a:buChar char="o"/>
            </a:pPr>
            <a:endParaRPr sz="1200">
              <a:solidFill>
                <a:schemeClr val="dk1"/>
              </a:solidFill>
            </a:endParaRPr>
          </a:p>
          <a:p>
            <a:pPr marL="914400" lvl="1" indent="-304800" rtl="0">
              <a:lnSpc>
                <a:spcPct val="115000"/>
              </a:lnSpc>
              <a:spcBef>
                <a:spcPts val="0"/>
              </a:spcBef>
              <a:buClr>
                <a:schemeClr val="dk1"/>
              </a:buClr>
              <a:buSzPct val="100000"/>
              <a:buFont typeface="Courier New"/>
              <a:buChar char="o"/>
            </a:pPr>
            <a:r>
              <a:rPr lang="en" sz="1200">
                <a:solidFill>
                  <a:schemeClr val="dk1"/>
                </a:solidFill>
              </a:rPr>
              <a:t>Magruder’s Principle - easier to maintain pre-existing belief</a:t>
            </a:r>
          </a:p>
          <a:p>
            <a:pPr marL="914400" lvl="1" indent="-304800" rtl="0">
              <a:lnSpc>
                <a:spcPct val="115000"/>
              </a:lnSpc>
              <a:spcBef>
                <a:spcPts val="0"/>
              </a:spcBef>
              <a:buClr>
                <a:schemeClr val="dk1"/>
              </a:buClr>
              <a:buSzPct val="100000"/>
              <a:buFont typeface="Courier New"/>
              <a:buChar char="o"/>
            </a:pPr>
            <a:r>
              <a:rPr lang="en" sz="1200">
                <a:solidFill>
                  <a:schemeClr val="dk1"/>
                </a:solidFill>
              </a:rPr>
              <a:t>Limits of Human Information Processing</a:t>
            </a:r>
          </a:p>
          <a:p>
            <a:pPr marL="1371600" lvl="2" indent="-304800" rtl="0">
              <a:lnSpc>
                <a:spcPct val="115000"/>
              </a:lnSpc>
              <a:spcBef>
                <a:spcPts val="0"/>
              </a:spcBef>
              <a:buClr>
                <a:schemeClr val="dk1"/>
              </a:buClr>
              <a:buSzPct val="100000"/>
              <a:buFont typeface="Wingdings"/>
              <a:buChar char="§"/>
            </a:pPr>
            <a:r>
              <a:rPr lang="en" sz="1200">
                <a:solidFill>
                  <a:schemeClr val="dk1"/>
                </a:solidFill>
              </a:rPr>
              <a:t>Law of small numbers</a:t>
            </a:r>
          </a:p>
          <a:p>
            <a:pPr marL="1371600" lvl="2" indent="-304800" rtl="0">
              <a:lnSpc>
                <a:spcPct val="115000"/>
              </a:lnSpc>
              <a:spcBef>
                <a:spcPts val="0"/>
              </a:spcBef>
              <a:buClr>
                <a:schemeClr val="dk1"/>
              </a:buClr>
              <a:buSzPct val="100000"/>
              <a:buFont typeface="Wingdings"/>
              <a:buChar char="§"/>
            </a:pPr>
            <a:r>
              <a:rPr lang="en" sz="1200">
                <a:solidFill>
                  <a:schemeClr val="dk1"/>
                </a:solidFill>
              </a:rPr>
              <a:t>Difficulty in detecting small changes / conditioning</a:t>
            </a:r>
          </a:p>
          <a:p>
            <a:pPr marL="1828800" lvl="3" indent="-304800" rtl="0">
              <a:lnSpc>
                <a:spcPct val="115000"/>
              </a:lnSpc>
              <a:spcBef>
                <a:spcPts val="0"/>
              </a:spcBef>
              <a:buClr>
                <a:schemeClr val="dk1"/>
              </a:buClr>
              <a:buSzPct val="100000"/>
              <a:buFont typeface="Arial"/>
              <a:buChar char="●"/>
            </a:pPr>
            <a:r>
              <a:rPr lang="en" sz="1200">
                <a:solidFill>
                  <a:schemeClr val="dk1"/>
                </a:solidFill>
              </a:rPr>
              <a:t>Cry Wolf</a:t>
            </a:r>
          </a:p>
          <a:p>
            <a:pPr marL="914400" lvl="1" indent="-304800" rtl="0">
              <a:lnSpc>
                <a:spcPct val="115000"/>
              </a:lnSpc>
              <a:spcBef>
                <a:spcPts val="0"/>
              </a:spcBef>
              <a:buClr>
                <a:schemeClr val="dk1"/>
              </a:buClr>
              <a:buSzPct val="100000"/>
              <a:buFont typeface="Courier New"/>
              <a:buChar char="o"/>
            </a:pPr>
            <a:r>
              <a:rPr lang="en" sz="1200">
                <a:solidFill>
                  <a:schemeClr val="dk1"/>
                </a:solidFill>
              </a:rPr>
              <a:t>Multiple forms of Surprise (size/activity/location/unit/time/equipment/intent/sytle)</a:t>
            </a:r>
          </a:p>
          <a:p>
            <a:pPr marL="914400" lvl="1" indent="-304800" rtl="0">
              <a:lnSpc>
                <a:spcPct val="115000"/>
              </a:lnSpc>
              <a:spcBef>
                <a:spcPts val="0"/>
              </a:spcBef>
              <a:buClr>
                <a:schemeClr val="dk1"/>
              </a:buClr>
              <a:buSzPct val="100000"/>
              <a:buFont typeface="Courier New"/>
              <a:buChar char="o"/>
            </a:pPr>
            <a:r>
              <a:rPr lang="en" sz="1200">
                <a:solidFill>
                  <a:schemeClr val="dk1"/>
                </a:solidFill>
              </a:rPr>
              <a:t>“Jones’ Dilemma” - deception is difficult if more “real” sources &gt; “false” sources</a:t>
            </a:r>
          </a:p>
          <a:p>
            <a:pPr marL="914400" lvl="1" indent="-304800" rtl="0">
              <a:lnSpc>
                <a:spcPct val="115000"/>
              </a:lnSpc>
              <a:spcBef>
                <a:spcPts val="0"/>
              </a:spcBef>
              <a:buClr>
                <a:schemeClr val="dk1"/>
              </a:buClr>
              <a:buSzPct val="100000"/>
              <a:buFont typeface="Courier New"/>
              <a:buChar char="o"/>
            </a:pPr>
            <a:r>
              <a:rPr lang="en" sz="1200">
                <a:solidFill>
                  <a:schemeClr val="dk1"/>
                </a:solidFill>
              </a:rPr>
              <a:t>“Choice of Types of Deception”</a:t>
            </a:r>
          </a:p>
          <a:p>
            <a:pPr marL="1371600" lvl="2" indent="-304800" rtl="0">
              <a:lnSpc>
                <a:spcPct val="115000"/>
              </a:lnSpc>
              <a:spcBef>
                <a:spcPts val="0"/>
              </a:spcBef>
              <a:buClr>
                <a:schemeClr val="dk1"/>
              </a:buClr>
              <a:buSzPct val="100000"/>
              <a:buFont typeface="Wingdings"/>
              <a:buChar char="§"/>
            </a:pPr>
            <a:r>
              <a:rPr lang="en" sz="1200">
                <a:solidFill>
                  <a:schemeClr val="dk1"/>
                </a:solidFill>
              </a:rPr>
              <a:t>Ambiguity reducing</a:t>
            </a:r>
          </a:p>
          <a:p>
            <a:pPr marL="1371600" lvl="2" indent="-304800" rtl="0">
              <a:lnSpc>
                <a:spcPct val="115000"/>
              </a:lnSpc>
              <a:spcBef>
                <a:spcPts val="0"/>
              </a:spcBef>
              <a:buClr>
                <a:schemeClr val="dk1"/>
              </a:buClr>
              <a:buSzPct val="100000"/>
              <a:buFont typeface="Wingdings"/>
              <a:buChar char="§"/>
            </a:pPr>
            <a:r>
              <a:rPr lang="en" sz="1200">
                <a:solidFill>
                  <a:schemeClr val="dk1"/>
                </a:solidFill>
              </a:rPr>
              <a:t>Ambiguity enhancing</a:t>
            </a:r>
          </a:p>
          <a:p>
            <a:pPr marL="914400" lvl="1" indent="-304800" rtl="0">
              <a:lnSpc>
                <a:spcPct val="115000"/>
              </a:lnSpc>
              <a:spcBef>
                <a:spcPts val="0"/>
              </a:spcBef>
              <a:buClr>
                <a:schemeClr val="dk1"/>
              </a:buClr>
              <a:buSzPct val="100000"/>
              <a:buFont typeface="Courier New"/>
              <a:buChar char="o"/>
            </a:pPr>
            <a:r>
              <a:rPr lang="en" sz="1200">
                <a:solidFill>
                  <a:schemeClr val="dk1"/>
                </a:solidFill>
              </a:rPr>
              <a:t>Husband Deception Assets</a:t>
            </a:r>
          </a:p>
          <a:p>
            <a:pPr marL="914400" lvl="1" indent="-304800" rtl="0">
              <a:lnSpc>
                <a:spcPct val="115000"/>
              </a:lnSpc>
              <a:spcBef>
                <a:spcPts val="0"/>
              </a:spcBef>
              <a:buClr>
                <a:schemeClr val="dk1"/>
              </a:buClr>
              <a:buSzPct val="100000"/>
              <a:buFont typeface="Courier New"/>
              <a:buChar char="o"/>
            </a:pPr>
            <a:r>
              <a:rPr lang="en" sz="1200">
                <a:solidFill>
                  <a:schemeClr val="dk1"/>
                </a:solidFill>
              </a:rPr>
              <a:t>Carefully Sequence deception activities to tell story</a:t>
            </a:r>
          </a:p>
          <a:p>
            <a:pPr marL="914400" lvl="1" indent="-304800" rtl="0">
              <a:lnSpc>
                <a:spcPct val="115000"/>
              </a:lnSpc>
              <a:spcBef>
                <a:spcPts val="0"/>
              </a:spcBef>
              <a:buClr>
                <a:schemeClr val="dk1"/>
              </a:buClr>
              <a:buSzPct val="100000"/>
              <a:buFont typeface="Courier New"/>
              <a:buChar char="o"/>
            </a:pPr>
            <a:r>
              <a:rPr lang="en" sz="1200">
                <a:solidFill>
                  <a:schemeClr val="dk1"/>
                </a:solidFill>
              </a:rPr>
              <a:t>Feedback</a:t>
            </a:r>
          </a:p>
          <a:p>
            <a:pPr marL="1371600" lvl="2" indent="-304800" rtl="0">
              <a:lnSpc>
                <a:spcPct val="115000"/>
              </a:lnSpc>
              <a:spcBef>
                <a:spcPts val="0"/>
              </a:spcBef>
              <a:buClr>
                <a:schemeClr val="dk1"/>
              </a:buClr>
              <a:buSzPct val="100000"/>
              <a:buFont typeface="Wingdings"/>
              <a:buChar char="§"/>
            </a:pPr>
            <a:r>
              <a:rPr lang="en" sz="1200">
                <a:solidFill>
                  <a:schemeClr val="dk1"/>
                </a:solidFill>
              </a:rPr>
              <a:t>Monitor for enemy deception</a:t>
            </a:r>
          </a:p>
          <a:p>
            <a:pPr marL="1371600" lvl="2" indent="-304800" rtl="0">
              <a:lnSpc>
                <a:spcPct val="115000"/>
              </a:lnSpc>
              <a:spcBef>
                <a:spcPts val="0"/>
              </a:spcBef>
              <a:buClr>
                <a:schemeClr val="dk1"/>
              </a:buClr>
              <a:buSzPct val="100000"/>
              <a:buFont typeface="Wingdings"/>
              <a:buChar char="§"/>
            </a:pPr>
            <a:r>
              <a:rPr lang="en" sz="1200">
                <a:solidFill>
                  <a:schemeClr val="dk1"/>
                </a:solidFill>
              </a:rPr>
              <a:t>Monitor for success of your deception</a:t>
            </a:r>
          </a:p>
          <a:p>
            <a:pPr marL="914400" lvl="1" indent="-304800" rtl="0">
              <a:lnSpc>
                <a:spcPct val="115000"/>
              </a:lnSpc>
              <a:spcBef>
                <a:spcPts val="0"/>
              </a:spcBef>
              <a:buClr>
                <a:schemeClr val="dk1"/>
              </a:buClr>
              <a:buSzPct val="100000"/>
              <a:buFont typeface="Courier New"/>
              <a:buChar char="o"/>
            </a:pPr>
            <a:r>
              <a:rPr lang="en" sz="1200">
                <a:solidFill>
                  <a:schemeClr val="dk1"/>
                </a:solidFill>
              </a:rPr>
              <a:t>Beware of Possible Unwanted Reactions</a:t>
            </a:r>
          </a:p>
          <a:p>
            <a:pPr marL="1371600" lvl="2" indent="-304800" rtl="0">
              <a:lnSpc>
                <a:spcPct val="115000"/>
              </a:lnSpc>
              <a:spcBef>
                <a:spcPts val="0"/>
              </a:spcBef>
              <a:buClr>
                <a:schemeClr val="dk1"/>
              </a:buClr>
              <a:buSzPct val="100000"/>
              <a:buFont typeface="Wingdings"/>
              <a:buChar char="§"/>
            </a:pPr>
            <a:r>
              <a:rPr lang="en" sz="1200">
                <a:solidFill>
                  <a:schemeClr val="dk1"/>
                </a:solidFill>
              </a:rPr>
              <a:t>Monkey’s Paw story</a:t>
            </a:r>
          </a:p>
          <a:p>
            <a:pPr marL="914400" lvl="1" indent="-304800" rtl="0">
              <a:lnSpc>
                <a:spcPct val="115000"/>
              </a:lnSpc>
              <a:spcBef>
                <a:spcPts val="0"/>
              </a:spcBef>
              <a:buClr>
                <a:schemeClr val="dk1"/>
              </a:buClr>
              <a:buSzPct val="100000"/>
              <a:buFont typeface="Courier New"/>
              <a:buChar char="o"/>
            </a:pPr>
            <a:r>
              <a:rPr lang="en" sz="1200">
                <a:solidFill>
                  <a:schemeClr val="dk1"/>
                </a:solidFill>
              </a:rPr>
              <a:t>Carefully Design Planned Placement of Deceptive Material</a:t>
            </a:r>
          </a:p>
          <a:p>
            <a:pPr marL="1371600" lvl="2" indent="-304800" rtl="0">
              <a:lnSpc>
                <a:spcPct val="115000"/>
              </a:lnSpc>
              <a:spcBef>
                <a:spcPts val="0"/>
              </a:spcBef>
              <a:buClr>
                <a:schemeClr val="dk1"/>
              </a:buClr>
              <a:buSzPct val="100000"/>
              <a:buFont typeface="Wingdings"/>
              <a:buChar char="§"/>
            </a:pPr>
            <a:r>
              <a:rPr lang="en" sz="1200">
                <a:solidFill>
                  <a:schemeClr val="dk1"/>
                </a:solidFill>
              </a:rPr>
              <a:t>Make target “work” for it, don’t boldly announce what you are doing</a:t>
            </a:r>
          </a:p>
          <a:p>
            <a:pPr>
              <a:spcBef>
                <a:spcPts val="0"/>
              </a:spcBef>
              <a:buNone/>
            </a:pPr>
            <a:endParaRPr/>
          </a:p>
        </p:txBody>
      </p:sp>
    </p:spTree>
    <p:extLst>
      <p:ext uri="{BB962C8B-B14F-4D97-AF65-F5344CB8AC3E}">
        <p14:creationId xmlns:p14="http://schemas.microsoft.com/office/powerpoint/2010/main" val="2454788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1" name="Shape 1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Attacker: Who I am, what I’m after, where I’m coming from, my technical skill level. </a:t>
            </a:r>
          </a:p>
          <a:p>
            <a:r>
              <a:rPr lang="en-US" sz="1100" kern="1200" dirty="0" smtClean="0">
                <a:solidFill>
                  <a:schemeClr val="tx1"/>
                </a:solidFill>
                <a:latin typeface="+mn-lt"/>
                <a:ea typeface="+mn-ea"/>
                <a:cs typeface="+mn-cs"/>
              </a:rPr>
              <a:t>Defender: What kind of gear we have in our security stack, what hours our SOC keeps, how the incident response team communicates, </a:t>
            </a:r>
          </a:p>
          <a:p>
            <a:pPr lvl="0" rtl="0">
              <a:spcBef>
                <a:spcPts val="0"/>
              </a:spcBef>
              <a:buNone/>
            </a:pPr>
            <a:endParaRPr lang="en" dirty="0" smtClean="0">
              <a:solidFill>
                <a:schemeClr val="dk1"/>
              </a:solidFill>
            </a:endParaRPr>
          </a:p>
          <a:p>
            <a:pPr lvl="0" rtl="0">
              <a:spcBef>
                <a:spcPts val="0"/>
              </a:spcBef>
              <a:buNone/>
            </a:pPr>
            <a:r>
              <a:rPr lang="en" dirty="0" smtClean="0">
                <a:solidFill>
                  <a:schemeClr val="dk1"/>
                </a:solidFill>
              </a:rPr>
              <a:t>Who</a:t>
            </a:r>
            <a:r>
              <a:rPr lang="en" dirty="0">
                <a:solidFill>
                  <a:schemeClr val="dk1"/>
                </a:solidFill>
              </a:rPr>
              <a:t>:</a:t>
            </a:r>
          </a:p>
          <a:p>
            <a:pPr lvl="0" rtl="0">
              <a:spcBef>
                <a:spcPts val="0"/>
              </a:spcBef>
              <a:buClr>
                <a:schemeClr val="dk1"/>
              </a:buClr>
              <a:buSzPct val="100000"/>
              <a:buFont typeface="Arial"/>
              <a:buNone/>
            </a:pPr>
            <a:r>
              <a:rPr lang="en" dirty="0">
                <a:solidFill>
                  <a:schemeClr val="dk1"/>
                </a:solidFill>
              </a:rPr>
              <a:t>location - where they are coming from</a:t>
            </a:r>
          </a:p>
          <a:p>
            <a:pPr lvl="0" rtl="0">
              <a:spcBef>
                <a:spcPts val="0"/>
              </a:spcBef>
              <a:buNone/>
            </a:pPr>
            <a:r>
              <a:rPr lang="en" dirty="0">
                <a:solidFill>
                  <a:schemeClr val="dk1"/>
                </a:solidFill>
              </a:rPr>
              <a:t>unit - what organization is responsible</a:t>
            </a:r>
          </a:p>
          <a:p>
            <a:pPr lvl="0" rtl="0">
              <a:spcBef>
                <a:spcPts val="0"/>
              </a:spcBef>
              <a:buNone/>
            </a:pPr>
            <a:endParaRPr dirty="0">
              <a:solidFill>
                <a:schemeClr val="dk1"/>
              </a:solidFill>
            </a:endParaRPr>
          </a:p>
          <a:p>
            <a:pPr lvl="0" rtl="0">
              <a:spcBef>
                <a:spcPts val="0"/>
              </a:spcBef>
              <a:buNone/>
            </a:pPr>
            <a:r>
              <a:rPr lang="en" dirty="0">
                <a:solidFill>
                  <a:schemeClr val="dk1"/>
                </a:solidFill>
              </a:rPr>
              <a:t>How:</a:t>
            </a:r>
          </a:p>
          <a:p>
            <a:pPr lvl="0" rtl="0">
              <a:spcBef>
                <a:spcPts val="0"/>
              </a:spcBef>
              <a:buNone/>
            </a:pPr>
            <a:r>
              <a:rPr lang="en" dirty="0">
                <a:solidFill>
                  <a:schemeClr val="dk1"/>
                </a:solidFill>
              </a:rPr>
              <a:t>equipment - </a:t>
            </a:r>
          </a:p>
          <a:p>
            <a:pPr lvl="0" rtl="0">
              <a:spcBef>
                <a:spcPts val="0"/>
              </a:spcBef>
              <a:buNone/>
            </a:pPr>
            <a:r>
              <a:rPr lang="en" dirty="0">
                <a:solidFill>
                  <a:schemeClr val="dk1"/>
                </a:solidFill>
              </a:rPr>
              <a:t>intent - </a:t>
            </a:r>
          </a:p>
          <a:p>
            <a:pPr lvl="0" rtl="0">
              <a:spcBef>
                <a:spcPts val="0"/>
              </a:spcBef>
              <a:buNone/>
            </a:pPr>
            <a:r>
              <a:rPr lang="en" dirty="0">
                <a:solidFill>
                  <a:schemeClr val="dk1"/>
                </a:solidFill>
              </a:rPr>
              <a:t>style - </a:t>
            </a:r>
          </a:p>
          <a:p>
            <a:pPr lvl="0" rtl="0">
              <a:spcBef>
                <a:spcPts val="0"/>
              </a:spcBef>
              <a:buNone/>
            </a:pPr>
            <a:r>
              <a:rPr lang="en" dirty="0">
                <a:solidFill>
                  <a:schemeClr val="dk1"/>
                </a:solidFill>
              </a:rPr>
              <a:t>activity - </a:t>
            </a:r>
          </a:p>
          <a:p>
            <a:pPr lvl="0" rtl="0">
              <a:spcBef>
                <a:spcPts val="0"/>
              </a:spcBef>
              <a:buNone/>
            </a:pPr>
            <a:endParaRPr dirty="0">
              <a:solidFill>
                <a:schemeClr val="dk1"/>
              </a:solidFill>
            </a:endParaRPr>
          </a:p>
          <a:p>
            <a:pPr lvl="0" rtl="0">
              <a:spcBef>
                <a:spcPts val="0"/>
              </a:spcBef>
              <a:buClr>
                <a:schemeClr val="dk1"/>
              </a:buClr>
              <a:buSzPct val="100000"/>
              <a:buFont typeface="Arial"/>
              <a:buNone/>
            </a:pPr>
            <a:r>
              <a:rPr lang="en" dirty="0">
                <a:solidFill>
                  <a:schemeClr val="dk1"/>
                </a:solidFill>
              </a:rPr>
              <a:t>when - time?</a:t>
            </a:r>
          </a:p>
          <a:p>
            <a:pPr rtl="0">
              <a:spcBef>
                <a:spcPts val="0"/>
              </a:spcBef>
              <a:buNone/>
            </a:pPr>
            <a:endParaRPr dirty="0"/>
          </a:p>
          <a:p>
            <a:pPr>
              <a:spcBef>
                <a:spcPts val="0"/>
              </a:spcBef>
              <a:buNone/>
            </a:pPr>
            <a:r>
              <a:rPr lang="en" dirty="0"/>
              <a:t>lt</a:t>
            </a:r>
          </a:p>
        </p:txBody>
      </p:sp>
    </p:spTree>
    <p:extLst>
      <p:ext uri="{BB962C8B-B14F-4D97-AF65-F5344CB8AC3E}">
        <p14:creationId xmlns:p14="http://schemas.microsoft.com/office/powerpoint/2010/main" val="1904840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Attacker - Do you have multiple ways of observing the target? Often, attackers don’t think this through because deceptive defensive operations aren’t expected. </a:t>
            </a:r>
          </a:p>
          <a:p>
            <a:r>
              <a:rPr lang="en-US" sz="1100" kern="1200" dirty="0" smtClean="0">
                <a:solidFill>
                  <a:schemeClr val="tx1"/>
                </a:solidFill>
                <a:latin typeface="+mn-lt"/>
                <a:ea typeface="+mn-ea"/>
                <a:cs typeface="+mn-cs"/>
              </a:rPr>
              <a:t>Defender - Are you cross correlating different sources of information (ids </a:t>
            </a:r>
            <a:r>
              <a:rPr lang="en-US" sz="1100" kern="1200" dirty="0" err="1" smtClean="0">
                <a:solidFill>
                  <a:schemeClr val="tx1"/>
                </a:solidFill>
                <a:latin typeface="+mn-lt"/>
                <a:ea typeface="+mn-ea"/>
                <a:cs typeface="+mn-cs"/>
              </a:rPr>
              <a:t>vs</a:t>
            </a:r>
            <a:r>
              <a:rPr lang="en-US" sz="1100" kern="1200" dirty="0" smtClean="0">
                <a:solidFill>
                  <a:schemeClr val="tx1"/>
                </a:solidFill>
                <a:latin typeface="+mn-lt"/>
                <a:ea typeface="+mn-ea"/>
                <a:cs typeface="+mn-cs"/>
              </a:rPr>
              <a:t> </a:t>
            </a:r>
            <a:r>
              <a:rPr lang="en-US" sz="1100" kern="1200" dirty="0" err="1" smtClean="0">
                <a:solidFill>
                  <a:schemeClr val="tx1"/>
                </a:solidFill>
                <a:latin typeface="+mn-lt"/>
                <a:ea typeface="+mn-ea"/>
                <a:cs typeface="+mn-cs"/>
              </a:rPr>
              <a:t>pcap</a:t>
            </a:r>
            <a:r>
              <a:rPr lang="en-US" sz="1100" kern="1200" dirty="0" smtClean="0">
                <a:solidFill>
                  <a:schemeClr val="tx1"/>
                </a:solidFill>
                <a:latin typeface="+mn-lt"/>
                <a:ea typeface="+mn-ea"/>
                <a:cs typeface="+mn-cs"/>
              </a:rPr>
              <a:t> </a:t>
            </a:r>
            <a:r>
              <a:rPr lang="en-US" sz="1100" kern="1200" dirty="0" err="1" smtClean="0">
                <a:solidFill>
                  <a:schemeClr val="tx1"/>
                </a:solidFill>
                <a:latin typeface="+mn-lt"/>
                <a:ea typeface="+mn-ea"/>
                <a:cs typeface="+mn-cs"/>
              </a:rPr>
              <a:t>vs</a:t>
            </a:r>
            <a:r>
              <a:rPr lang="en-US" sz="1100" kern="1200" dirty="0" smtClean="0">
                <a:solidFill>
                  <a:schemeClr val="tx1"/>
                </a:solidFill>
                <a:latin typeface="+mn-lt"/>
                <a:ea typeface="+mn-ea"/>
                <a:cs typeface="+mn-cs"/>
              </a:rPr>
              <a:t> </a:t>
            </a:r>
            <a:r>
              <a:rPr lang="en-US" sz="1100" kern="1200" dirty="0" err="1" smtClean="0">
                <a:solidFill>
                  <a:schemeClr val="tx1"/>
                </a:solidFill>
                <a:latin typeface="+mn-lt"/>
                <a:ea typeface="+mn-ea"/>
                <a:cs typeface="+mn-cs"/>
              </a:rPr>
              <a:t>netflow</a:t>
            </a:r>
            <a:r>
              <a:rPr lang="en-US" sz="1100" kern="1200" dirty="0" smtClean="0">
                <a:solidFill>
                  <a:schemeClr val="tx1"/>
                </a:solidFill>
                <a:latin typeface="+mn-lt"/>
                <a:ea typeface="+mn-ea"/>
                <a:cs typeface="+mn-cs"/>
              </a:rPr>
              <a:t>)? What assumptions do you make when things don’t line up? (Probably that your gear isn’t working properly and not that you are being deceived.) </a:t>
            </a:r>
          </a:p>
          <a:p>
            <a:pPr>
              <a:spcBef>
                <a:spcPts val="0"/>
              </a:spcBef>
              <a:buNone/>
            </a:pPr>
            <a:endParaRPr dirty="0"/>
          </a:p>
        </p:txBody>
      </p:sp>
    </p:spTree>
    <p:extLst>
      <p:ext uri="{BB962C8B-B14F-4D97-AF65-F5344CB8AC3E}">
        <p14:creationId xmlns:p14="http://schemas.microsoft.com/office/powerpoint/2010/main" val="4103651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5" name="Shape 1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dirty="0"/>
              <a:t>In military parlance, you’ll hear these referred to as “A-type” (ambiguity) and “M-type” (misdirection or misleading</a:t>
            </a:r>
            <a:r>
              <a:rPr lang="en" dirty="0" smtClean="0"/>
              <a:t>).</a:t>
            </a:r>
          </a:p>
          <a:p>
            <a:pPr rtl="0">
              <a:spcBef>
                <a:spcPts val="0"/>
              </a:spcBef>
              <a:buNone/>
            </a:pPr>
            <a:endParaRPr lang="en" dirty="0"/>
          </a:p>
          <a:p>
            <a:pPr>
              <a:spcBef>
                <a:spcPts val="0"/>
              </a:spcBef>
              <a:buNone/>
            </a:pPr>
            <a:r>
              <a:rPr lang="en-US" sz="1100" kern="1200" dirty="0" smtClean="0">
                <a:solidFill>
                  <a:schemeClr val="tx1"/>
                </a:solidFill>
                <a:latin typeface="+mn-lt"/>
                <a:ea typeface="+mn-ea"/>
                <a:cs typeface="+mn-cs"/>
              </a:rPr>
              <a:t>I was just going to talk about this one from the perspective of the attacker. Lets say you create a piece of malware that has a bunch of IP addresses in it that look like command and control points, but are really just there to throw off the analyst and cause misattribution. Pointing them at a bunch of random servers associated with different threat actors is going to be much less effective, as a deception, then pointing them all at servers that are only associated with one nation state. In the later case you are focusing the target on one falsehood rather than presenting many. </a:t>
            </a:r>
            <a:endParaRPr dirty="0"/>
          </a:p>
        </p:txBody>
      </p:sp>
    </p:spTree>
    <p:extLst>
      <p:ext uri="{BB962C8B-B14F-4D97-AF65-F5344CB8AC3E}">
        <p14:creationId xmlns:p14="http://schemas.microsoft.com/office/powerpoint/2010/main" val="4124195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471332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6" name="Shape 1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sz="1100" kern="1200" dirty="0" smtClean="0">
                <a:solidFill>
                  <a:schemeClr val="tx1"/>
                </a:solidFill>
                <a:latin typeface="+mn-lt"/>
                <a:ea typeface="+mn-ea"/>
                <a:cs typeface="+mn-cs"/>
              </a:rPr>
              <a:t>You see this happen with pen tests - people believe they are real and take actions accordingly. If you don’t ever tell them it was a drill, years later they may still be telling war stories about that sophisticated attack their organization experienced that was really just a pen test. </a:t>
            </a:r>
            <a:endParaRPr dirty="0"/>
          </a:p>
        </p:txBody>
      </p:sp>
    </p:spTree>
    <p:extLst>
      <p:ext uri="{BB962C8B-B14F-4D97-AF65-F5344CB8AC3E}">
        <p14:creationId xmlns:p14="http://schemas.microsoft.com/office/powerpoint/2010/main" val="3926054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5" name="Shape 2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“A familiar example is friendly force jamming degrading friendly radio communications. However, information fratricide covers other IO aspects as well. Actions, perceptions, and information from friendly forces that create improper impressions can adversely affect IO in sensitive situations.“</a:t>
            </a:r>
          </a:p>
        </p:txBody>
      </p:sp>
    </p:spTree>
    <p:extLst>
      <p:ext uri="{BB962C8B-B14F-4D97-AF65-F5344CB8AC3E}">
        <p14:creationId xmlns:p14="http://schemas.microsoft.com/office/powerpoint/2010/main" val="82173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2" name="Shape 2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As an attacker - make the malware analyst unpack your malware or fiddle with some poorly designed “encryption” or encoding before they can get the phony list of IP addresses you’ve embedded in there. If they have to work for it they are more likely to think that the product of their efforts is something valuable that you didn’t want them to find. </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pPr rtl="0">
              <a:spcBef>
                <a:spcPts val="0"/>
              </a:spcBef>
              <a:buNone/>
            </a:pPr>
            <a:r>
              <a:rPr lang="en" dirty="0" smtClean="0"/>
              <a:t>fake </a:t>
            </a:r>
            <a:r>
              <a:rPr lang="en" dirty="0"/>
              <a:t>passwords on post it notes in lap drawer</a:t>
            </a:r>
          </a:p>
          <a:p>
            <a:pPr rtl="0">
              <a:spcBef>
                <a:spcPts val="0"/>
              </a:spcBef>
              <a:buNone/>
            </a:pPr>
            <a:r>
              <a:rPr lang="en" dirty="0"/>
              <a:t>usb thumb drives</a:t>
            </a:r>
          </a:p>
          <a:p>
            <a:pPr rtl="0">
              <a:spcBef>
                <a:spcPts val="0"/>
              </a:spcBef>
              <a:buNone/>
            </a:pPr>
            <a:r>
              <a:rPr lang="en" dirty="0"/>
              <a:t>obfuscation of malware </a:t>
            </a:r>
          </a:p>
          <a:p>
            <a:pPr rtl="0">
              <a:spcBef>
                <a:spcPts val="0"/>
              </a:spcBef>
              <a:buNone/>
            </a:pPr>
            <a:endParaRPr dirty="0"/>
          </a:p>
          <a:p>
            <a:pPr rtl="0">
              <a:spcBef>
                <a:spcPts val="0"/>
              </a:spcBef>
              <a:buNone/>
            </a:pPr>
            <a:r>
              <a:rPr lang="en" dirty="0"/>
              <a:t>Childs’ diary - left on her desk? Likely fake.  </a:t>
            </a:r>
          </a:p>
          <a:p>
            <a:pPr rtl="0">
              <a:spcBef>
                <a:spcPts val="0"/>
              </a:spcBef>
              <a:buNone/>
            </a:pPr>
            <a:endParaRPr dirty="0"/>
          </a:p>
          <a:p>
            <a:pPr rtl="0">
              <a:spcBef>
                <a:spcPts val="0"/>
              </a:spcBef>
              <a:buNone/>
            </a:pPr>
            <a:r>
              <a:rPr lang="en" dirty="0"/>
              <a:t>Operation MINCEMEAT - used to convince Axis powers that the Allied main effort after North Africa would be the Balkans rather than Sicily.  In April 1943, a man who had died of pneumonia was dressed as a British staff officer and was deposited off the coast Spain where he was picked up by a fisherman and handed over to the Germans.  In his briefcase he had documents alluding to the Balkans plan (among other personal items).  The Germans fell for the deception and Allies were able to capture the lightly-defended Sicily.</a:t>
            </a:r>
          </a:p>
          <a:p>
            <a:pPr rtl="0">
              <a:spcBef>
                <a:spcPts val="0"/>
              </a:spcBef>
              <a:buNone/>
            </a:pPr>
            <a:endParaRPr dirty="0"/>
          </a:p>
          <a:p>
            <a:pPr>
              <a:spcBef>
                <a:spcPts val="0"/>
              </a:spcBef>
              <a:buNone/>
            </a:pPr>
            <a:endParaRPr dirty="0"/>
          </a:p>
        </p:txBody>
      </p:sp>
    </p:spTree>
    <p:extLst>
      <p:ext uri="{BB962C8B-B14F-4D97-AF65-F5344CB8AC3E}">
        <p14:creationId xmlns:p14="http://schemas.microsoft.com/office/powerpoint/2010/main" val="3016705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Operation Fortitude in World War II: the effort to deceive the German High Command as to the primary landing point for the Allied invasion.</a:t>
            </a:r>
          </a:p>
          <a:p>
            <a:pPr rtl="0">
              <a:spcBef>
                <a:spcPts val="0"/>
              </a:spcBef>
              <a:buNone/>
            </a:pPr>
            <a:endParaRPr/>
          </a:p>
          <a:p>
            <a:pPr lvl="0" indent="457200" rtl="0">
              <a:spcBef>
                <a:spcPts val="0"/>
              </a:spcBef>
              <a:buNone/>
            </a:pPr>
            <a:r>
              <a:rPr lang="en"/>
              <a:t>1. The Pas de Calais in northern France is the closest crossing from England.</a:t>
            </a:r>
          </a:p>
          <a:p>
            <a:pPr lvl="0" indent="457200" rtl="0">
              <a:spcBef>
                <a:spcPts val="0"/>
              </a:spcBef>
              <a:buNone/>
            </a:pPr>
            <a:r>
              <a:rPr lang="en"/>
              <a:t>2. GEN George Patton, arguably the Allies’ best field commander, was in command of the fictitious First US Army Group</a:t>
            </a:r>
          </a:p>
          <a:p>
            <a:pPr rtl="0">
              <a:spcBef>
                <a:spcPts val="0"/>
              </a:spcBef>
              <a:buNone/>
            </a:pPr>
            <a:endParaRPr/>
          </a:p>
          <a:p>
            <a:pPr rtl="0">
              <a:spcBef>
                <a:spcPts val="0"/>
              </a:spcBef>
              <a:buNone/>
            </a:pPr>
            <a:r>
              <a:rPr lang="en"/>
              <a:t>The ‘rubber army’ and fake radio transmissions of the First Army Group only served to reinforce the German’s belief that the main invasion force would arrive at Calais, even long after the Allies landed and secured a beachhead at Normandy.</a:t>
            </a:r>
          </a:p>
          <a:p>
            <a:pPr rtl="0">
              <a:spcBef>
                <a:spcPts val="0"/>
              </a:spcBef>
              <a:buNone/>
            </a:pPr>
            <a:endParaRPr/>
          </a:p>
          <a:p>
            <a:pPr rtl="0">
              <a:spcBef>
                <a:spcPts val="0"/>
              </a:spcBef>
              <a:buNone/>
            </a:pPr>
            <a:r>
              <a:rPr lang="en" b="1"/>
              <a:t>Cool terms:</a:t>
            </a:r>
          </a:p>
          <a:p>
            <a:pPr rtl="0">
              <a:spcBef>
                <a:spcPts val="0"/>
              </a:spcBef>
              <a:buNone/>
            </a:pPr>
            <a:r>
              <a:rPr lang="en"/>
              <a:t>“Cognitive dissonance” - where one ignores vital information simply because it interferes with pre-existing concepts or theories.</a:t>
            </a:r>
          </a:p>
          <a:p>
            <a:pPr rtl="0">
              <a:spcBef>
                <a:spcPts val="0"/>
              </a:spcBef>
              <a:buNone/>
            </a:pPr>
            <a:r>
              <a:rPr lang="en"/>
              <a:t>“Inertia of rest” - the tendency of people to believe certain assumptions remain valid even after they have been undermined by events. (Also has a physics definition.)</a:t>
            </a:r>
          </a:p>
          <a:p>
            <a:pPr lvl="0">
              <a:spcBef>
                <a:spcPts val="0"/>
              </a:spcBef>
              <a:buNone/>
            </a:pPr>
            <a:endParaRPr/>
          </a:p>
        </p:txBody>
      </p:sp>
    </p:spTree>
    <p:extLst>
      <p:ext uri="{BB962C8B-B14F-4D97-AF65-F5344CB8AC3E}">
        <p14:creationId xmlns:p14="http://schemas.microsoft.com/office/powerpoint/2010/main" val="1217150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dirty="0">
                <a:solidFill>
                  <a:schemeClr val="dk1"/>
                </a:solidFill>
              </a:rPr>
              <a:t>Landing ships putting</a:t>
            </a:r>
            <a:r>
              <a:rPr lang="en" dirty="0">
                <a:solidFill>
                  <a:schemeClr val="dk1"/>
                </a:solidFill>
                <a:hlinkClick r:id="rId3"/>
              </a:rPr>
              <a:t> </a:t>
            </a:r>
            <a:r>
              <a:rPr lang="en" u="sng" dirty="0">
                <a:solidFill>
                  <a:schemeClr val="hlink"/>
                </a:solidFill>
                <a:hlinkClick r:id="rId3"/>
              </a:rPr>
              <a:t>cargo</a:t>
            </a:r>
            <a:r>
              <a:rPr lang="en" dirty="0">
                <a:solidFill>
                  <a:schemeClr val="dk1"/>
                </a:solidFill>
              </a:rPr>
              <a:t> ashore on</a:t>
            </a:r>
            <a:r>
              <a:rPr lang="en" dirty="0">
                <a:solidFill>
                  <a:schemeClr val="dk1"/>
                </a:solidFill>
                <a:hlinkClick r:id="rId4"/>
              </a:rPr>
              <a:t> </a:t>
            </a:r>
            <a:r>
              <a:rPr lang="en" u="sng" dirty="0">
                <a:solidFill>
                  <a:schemeClr val="hlink"/>
                </a:solidFill>
                <a:hlinkClick r:id="rId4"/>
              </a:rPr>
              <a:t>Omaha Beach</a:t>
            </a:r>
            <a:r>
              <a:rPr lang="en" dirty="0">
                <a:solidFill>
                  <a:schemeClr val="dk1"/>
                </a:solidFill>
              </a:rPr>
              <a:t>, at low tide during the first days of the operation, mid-June, 1944.</a:t>
            </a:r>
          </a:p>
          <a:p>
            <a:pPr>
              <a:spcBef>
                <a:spcPts val="0"/>
              </a:spcBef>
              <a:buNone/>
            </a:pPr>
            <a:endParaRPr lang="en-US" dirty="0" smtClean="0">
              <a:solidFill>
                <a:schemeClr val="dk1"/>
              </a:solidFill>
            </a:endParaRPr>
          </a:p>
          <a:p>
            <a:pPr>
              <a:spcBef>
                <a:spcPts val="0"/>
              </a:spcBef>
              <a:buNone/>
            </a:pPr>
            <a:r>
              <a:rPr lang="en-US" sz="1100" kern="1200" dirty="0" smtClean="0">
                <a:solidFill>
                  <a:schemeClr val="tx1"/>
                </a:solidFill>
                <a:latin typeface="+mn-lt"/>
                <a:ea typeface="+mn-ea"/>
                <a:cs typeface="+mn-cs"/>
              </a:rPr>
              <a:t>As an attacker, if you want to cause misattribution, </a:t>
            </a:r>
            <a:r>
              <a:rPr lang="en-US" sz="1100" kern="1200" dirty="0" err="1" smtClean="0">
                <a:solidFill>
                  <a:schemeClr val="tx1"/>
                </a:solidFill>
                <a:latin typeface="+mn-lt"/>
                <a:ea typeface="+mn-ea"/>
                <a:cs typeface="+mn-cs"/>
              </a:rPr>
              <a:t>magruder’s</a:t>
            </a:r>
            <a:r>
              <a:rPr lang="en-US" sz="1100" kern="1200" dirty="0" smtClean="0">
                <a:solidFill>
                  <a:schemeClr val="tx1"/>
                </a:solidFill>
                <a:latin typeface="+mn-lt"/>
                <a:ea typeface="+mn-ea"/>
                <a:cs typeface="+mn-cs"/>
              </a:rPr>
              <a:t> principle means it’ll work better if you look like an attacker that the defender is expecting, rather than appearing to be something out of the ordinary or unexpected. </a:t>
            </a:r>
          </a:p>
          <a:p>
            <a:pPr>
              <a:spcBef>
                <a:spcPts val="0"/>
              </a:spcBef>
              <a:buNone/>
            </a:pPr>
            <a:r>
              <a:rPr lang="en-US" sz="1100" kern="1200" dirty="0" smtClean="0">
                <a:solidFill>
                  <a:schemeClr val="tx1"/>
                </a:solidFill>
                <a:latin typeface="+mn-lt"/>
                <a:ea typeface="+mn-ea"/>
                <a:cs typeface="+mn-cs"/>
              </a:rPr>
              <a:t>As a defender, if you’re creating </a:t>
            </a:r>
            <a:r>
              <a:rPr lang="en-US" sz="1100" kern="1200" dirty="0" err="1" smtClean="0">
                <a:solidFill>
                  <a:schemeClr val="tx1"/>
                </a:solidFill>
                <a:latin typeface="+mn-lt"/>
                <a:ea typeface="+mn-ea"/>
                <a:cs typeface="+mn-cs"/>
              </a:rPr>
              <a:t>honeypots</a:t>
            </a:r>
            <a:r>
              <a:rPr lang="en-US" sz="1100" kern="1200" dirty="0" smtClean="0">
                <a:solidFill>
                  <a:schemeClr val="tx1"/>
                </a:solidFill>
                <a:latin typeface="+mn-lt"/>
                <a:ea typeface="+mn-ea"/>
                <a:cs typeface="+mn-cs"/>
              </a:rPr>
              <a:t>, you want them to look like systems that are popular and normally found on networks. The key is that the deceptive thing should be what the target expects to find.</a:t>
            </a:r>
            <a:endParaRPr dirty="0">
              <a:solidFill>
                <a:schemeClr val="dk1"/>
              </a:solidFill>
            </a:endParaRPr>
          </a:p>
        </p:txBody>
      </p:sp>
    </p:spTree>
    <p:extLst>
      <p:ext uri="{BB962C8B-B14F-4D97-AF65-F5344CB8AC3E}">
        <p14:creationId xmlns:p14="http://schemas.microsoft.com/office/powerpoint/2010/main" val="1829944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As an attacker, benignly trigger the same IDS alarms on a regular basis, so the SOC gets used to seeing them and won’t carefully investigate when they see them again. </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As a defender, this is where I was going to use my server with lots of interfaces example. There may be questions about how practical it is, but it does a good job of illustrating the point.</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You’ve got an application server with lots of valuable data on it and you fear that attackers on your network might get into the app easily because authentication is tied to the domain or something. So you stand up a second system alongside the first one, running the same application, but with no data. You then configure lots of sub interfaces on that second machine, each with a different IP. Fill the entire /24. </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From an attacker’s perspective, there aren’t two machines - there is a </a:t>
            </a:r>
            <a:r>
              <a:rPr lang="en-US" sz="1100" kern="1200" dirty="0" err="1" smtClean="0">
                <a:solidFill>
                  <a:schemeClr val="tx1"/>
                </a:solidFill>
                <a:latin typeface="+mn-lt"/>
                <a:ea typeface="+mn-ea"/>
                <a:cs typeface="+mn-cs"/>
              </a:rPr>
              <a:t>forrest</a:t>
            </a:r>
            <a:r>
              <a:rPr lang="en-US" sz="1100" kern="1200" dirty="0" smtClean="0">
                <a:solidFill>
                  <a:schemeClr val="tx1"/>
                </a:solidFill>
                <a:latin typeface="+mn-lt"/>
                <a:ea typeface="+mn-ea"/>
                <a:cs typeface="+mn-cs"/>
              </a:rPr>
              <a:t> of them, and they are all serving the same app. This achieves 3 effects. </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1. Reveal - if anyone is messing with the </a:t>
            </a:r>
            <a:r>
              <a:rPr lang="en-US" sz="1100" kern="1200" dirty="0" err="1" smtClean="0">
                <a:solidFill>
                  <a:schemeClr val="tx1"/>
                </a:solidFill>
                <a:latin typeface="+mn-lt"/>
                <a:ea typeface="+mn-ea"/>
                <a:cs typeface="+mn-cs"/>
              </a:rPr>
              <a:t>honeypots</a:t>
            </a:r>
            <a:r>
              <a:rPr lang="en-US" sz="1100" kern="1200" dirty="0" smtClean="0">
                <a:solidFill>
                  <a:schemeClr val="tx1"/>
                </a:solidFill>
                <a:latin typeface="+mn-lt"/>
                <a:ea typeface="+mn-ea"/>
                <a:cs typeface="+mn-cs"/>
              </a:rPr>
              <a:t>, you know they are up to no good. </a:t>
            </a:r>
          </a:p>
          <a:p>
            <a:r>
              <a:rPr lang="en-US" sz="1100" kern="1200" dirty="0" smtClean="0">
                <a:solidFill>
                  <a:schemeClr val="tx1"/>
                </a:solidFill>
                <a:latin typeface="+mn-lt"/>
                <a:ea typeface="+mn-ea"/>
                <a:cs typeface="+mn-cs"/>
              </a:rPr>
              <a:t>2. Delay - the attacker has to check a large number of systems, which will slow him down, and give you time to react. </a:t>
            </a:r>
          </a:p>
          <a:p>
            <a:r>
              <a:rPr lang="en-US" sz="1100" kern="1200" dirty="0" smtClean="0">
                <a:solidFill>
                  <a:schemeClr val="tx1"/>
                </a:solidFill>
                <a:latin typeface="+mn-lt"/>
                <a:ea typeface="+mn-ea"/>
                <a:cs typeface="+mn-cs"/>
              </a:rPr>
              <a:t>3. Condition - Once the attacker goes through 20 of these things and sees that they are all the same and they don’t have any valuable data, he may abandon the lot and never find the real one hidden in the crowd.</a:t>
            </a:r>
          </a:p>
          <a:p>
            <a:r>
              <a:rPr lang="en-US" sz="1100" kern="1200" dirty="0" smtClean="0">
                <a:solidFill>
                  <a:schemeClr val="tx1"/>
                </a:solidFill>
                <a:latin typeface="+mn-lt"/>
                <a:ea typeface="+mn-ea"/>
                <a:cs typeface="+mn-cs"/>
              </a:rPr>
              <a:t/>
            </a:r>
            <a:br>
              <a:rPr lang="en-US" sz="1100" kern="1200" dirty="0" smtClean="0">
                <a:solidFill>
                  <a:schemeClr val="tx1"/>
                </a:solidFill>
                <a:latin typeface="+mn-lt"/>
                <a:ea typeface="+mn-ea"/>
                <a:cs typeface="+mn-cs"/>
              </a:rPr>
            </a:br>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Greg, your question about whether the bad guy can see through this ruse by observing network traffic is an example of Jones’ Dilemma. </a:t>
            </a:r>
          </a:p>
          <a:p>
            <a:pPr>
              <a:spcBef>
                <a:spcPts val="0"/>
              </a:spcBef>
              <a:buNone/>
            </a:pPr>
            <a:endParaRPr dirty="0"/>
          </a:p>
        </p:txBody>
      </p:sp>
    </p:spTree>
    <p:extLst>
      <p:ext uri="{BB962C8B-B14F-4D97-AF65-F5344CB8AC3E}">
        <p14:creationId xmlns:p14="http://schemas.microsoft.com/office/powerpoint/2010/main" val="16147248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Egyptian forces crossing the Suez Canal on October 7 1973</a:t>
            </a:r>
          </a:p>
          <a:p>
            <a:pPr>
              <a:spcBef>
                <a:spcPts val="0"/>
              </a:spcBef>
              <a:buNone/>
            </a:pPr>
            <a:endParaRPr/>
          </a:p>
        </p:txBody>
      </p:sp>
    </p:spTree>
    <p:extLst>
      <p:ext uri="{BB962C8B-B14F-4D97-AF65-F5344CB8AC3E}">
        <p14:creationId xmlns:p14="http://schemas.microsoft.com/office/powerpoint/2010/main" val="1683937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solidFill>
                  <a:schemeClr val="dk1"/>
                </a:solidFill>
              </a:rPr>
              <a:t>Egyptian deception prior to attack across Suez Canal to start Yom Kippur war in Oct 1973 is a great example here.</a:t>
            </a:r>
          </a:p>
          <a:p>
            <a:pPr marL="457200" lvl="0" indent="-298450" rtl="0">
              <a:spcBef>
                <a:spcPts val="0"/>
              </a:spcBef>
              <a:buClr>
                <a:schemeClr val="dk1"/>
              </a:buClr>
              <a:buSzPct val="100000"/>
              <a:buFont typeface="Arial"/>
              <a:buAutoNum type="arabicPeriod"/>
            </a:pPr>
            <a:r>
              <a:rPr lang="en">
                <a:solidFill>
                  <a:schemeClr val="dk1"/>
                </a:solidFill>
              </a:rPr>
              <a:t>Several “exercises” over months, starting in May, to condition Israelis regarding the Egyptians movement of forces and buildup along the canal (Isrealis responded to early exercises by mobilizing, at considerable expense - eventually they stopped responding)</a:t>
            </a:r>
          </a:p>
          <a:p>
            <a:pPr marL="457200" lvl="0" indent="-298450" rtl="0">
              <a:spcBef>
                <a:spcPts val="0"/>
              </a:spcBef>
              <a:buClr>
                <a:schemeClr val="dk1"/>
              </a:buClr>
              <a:buSzPct val="100000"/>
              <a:buFont typeface="Arial"/>
              <a:buAutoNum type="arabicPeriod"/>
            </a:pPr>
            <a:r>
              <a:rPr lang="en">
                <a:solidFill>
                  <a:schemeClr val="dk1"/>
                </a:solidFill>
              </a:rPr>
              <a:t>Sending troops ‘back to the barracks’ overnight during buildup to ‘exercise’</a:t>
            </a:r>
          </a:p>
          <a:p>
            <a:pPr marL="457200" lvl="0" indent="-298450" rtl="0">
              <a:spcBef>
                <a:spcPts val="0"/>
              </a:spcBef>
              <a:buClr>
                <a:schemeClr val="dk1"/>
              </a:buClr>
              <a:buSzPct val="100000"/>
              <a:buFont typeface="Arial"/>
              <a:buAutoNum type="arabicPeriod"/>
            </a:pPr>
            <a:r>
              <a:rPr lang="en">
                <a:solidFill>
                  <a:schemeClr val="dk1"/>
                </a:solidFill>
              </a:rPr>
              <a:t>Moving ammunition and other supplies at night under cover of darkness</a:t>
            </a:r>
          </a:p>
          <a:p>
            <a:pPr marL="457200" lvl="0" indent="-298450" rtl="0">
              <a:spcBef>
                <a:spcPts val="0"/>
              </a:spcBef>
              <a:buClr>
                <a:schemeClr val="dk1"/>
              </a:buClr>
              <a:buSzPct val="100000"/>
              <a:buFont typeface="Arial"/>
              <a:buAutoNum type="arabicPeriod"/>
            </a:pPr>
            <a:r>
              <a:rPr lang="en">
                <a:solidFill>
                  <a:schemeClr val="dk1"/>
                </a:solidFill>
              </a:rPr>
              <a:t>Announcing exercises in media to convey ‘saber rattling’ for internal consumption</a:t>
            </a:r>
          </a:p>
          <a:p>
            <a:pPr marL="457200" lvl="0" indent="-298450" rtl="0">
              <a:spcBef>
                <a:spcPts val="0"/>
              </a:spcBef>
              <a:buClr>
                <a:schemeClr val="dk1"/>
              </a:buClr>
              <a:buSzPct val="100000"/>
              <a:buFont typeface="Arial"/>
              <a:buAutoNum type="arabicPeriod"/>
            </a:pPr>
            <a:r>
              <a:rPr lang="en">
                <a:solidFill>
                  <a:schemeClr val="dk1"/>
                </a:solidFill>
              </a:rPr>
              <a:t>85% of Egyptian troops didn’t know about the deception until immediately before crossing</a:t>
            </a:r>
          </a:p>
          <a:p>
            <a:pPr rtl="0">
              <a:spcBef>
                <a:spcPts val="0"/>
              </a:spcBef>
              <a:buNone/>
            </a:pPr>
            <a:endParaRPr>
              <a:solidFill>
                <a:schemeClr val="dk1"/>
              </a:solidFill>
            </a:endParaRPr>
          </a:p>
          <a:p>
            <a:pPr>
              <a:spcBef>
                <a:spcPts val="0"/>
              </a:spcBef>
              <a:buNone/>
            </a:pPr>
            <a:endParaRPr>
              <a:solidFill>
                <a:schemeClr val="dk1"/>
              </a:solidFill>
            </a:endParaRPr>
          </a:p>
        </p:txBody>
      </p:sp>
    </p:spTree>
    <p:extLst>
      <p:ext uri="{BB962C8B-B14F-4D97-AF65-F5344CB8AC3E}">
        <p14:creationId xmlns:p14="http://schemas.microsoft.com/office/powerpoint/2010/main" val="706458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operation mincemeat </a:t>
            </a:r>
          </a:p>
          <a:p>
            <a:pPr rtl="0">
              <a:spcBef>
                <a:spcPts val="0"/>
              </a:spcBef>
              <a:buNone/>
            </a:pPr>
            <a:r>
              <a:rPr lang="en" u="sng">
                <a:solidFill>
                  <a:schemeClr val="hlink"/>
                </a:solidFill>
                <a:hlinkClick r:id="rId3"/>
              </a:rPr>
              <a:t>https://en.wikipedia.org/wiki/Operation_Mincemeat</a:t>
            </a:r>
          </a:p>
          <a:p>
            <a:pPr rtl="0">
              <a:spcBef>
                <a:spcPts val="0"/>
              </a:spcBef>
              <a:buNone/>
            </a:pPr>
            <a:endParaRPr/>
          </a:p>
          <a:p>
            <a:pPr>
              <a:spcBef>
                <a:spcPts val="0"/>
              </a:spcBef>
              <a:buNone/>
            </a:pPr>
            <a:r>
              <a:rPr lang="en"/>
              <a:t>A picture of the fictitious girlfriend "Pam" of Major Bill Martin. In reality this picture is that of MI5 Staffer Nancy Jean Leslie.</a:t>
            </a:r>
          </a:p>
        </p:txBody>
      </p:sp>
    </p:spTree>
    <p:extLst>
      <p:ext uri="{BB962C8B-B14F-4D97-AF65-F5344CB8AC3E}">
        <p14:creationId xmlns:p14="http://schemas.microsoft.com/office/powerpoint/2010/main" val="2028515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Desert Storm “Hail Mary” Deception:  This involved a supposed amphibious landing along the Kuwaiti coastline on the Persian gulf, supported by lengthy rehearsals and demonstrations.  Feedback from the deception came in the form of satellite and aerial imagery that showed Iraqi units positioning to repel a landing force and mounting an ‘economy of force’ mission along the border with Saudi Arabia. (In military terms, this is a ‘demonstration’ because forces are deployed to distract the enemy, but the deployment did not include actual contact or combat.</a:t>
            </a:r>
          </a:p>
          <a:p>
            <a:pPr rtl="0">
              <a:spcBef>
                <a:spcPts val="0"/>
              </a:spcBef>
              <a:buNone/>
            </a:pPr>
            <a:endParaRPr/>
          </a:p>
          <a:p>
            <a:pPr rtl="0">
              <a:spcBef>
                <a:spcPts val="0"/>
              </a:spcBef>
              <a:buNone/>
            </a:pPr>
            <a:r>
              <a:rPr lang="en"/>
              <a:t>Another example is the Allies use of Ultra intercepts to confirm Axis powers’ massing at Calais to defend against expected European mainland invasion (instead of Normandy).</a:t>
            </a:r>
          </a:p>
          <a:p>
            <a:pPr>
              <a:spcBef>
                <a:spcPts val="0"/>
              </a:spcBef>
              <a:buNone/>
            </a:pPr>
            <a:endParaRPr/>
          </a:p>
        </p:txBody>
      </p:sp>
    </p:spTree>
    <p:extLst>
      <p:ext uri="{BB962C8B-B14F-4D97-AF65-F5344CB8AC3E}">
        <p14:creationId xmlns:p14="http://schemas.microsoft.com/office/powerpoint/2010/main" val="836903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9" name="Shape 1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latin typeface="+mn-lt"/>
                <a:ea typeface="+mn-ea"/>
                <a:cs typeface="+mn-cs"/>
              </a:rPr>
              <a:t>How can you collect intelligence in this domain:</a:t>
            </a:r>
          </a:p>
          <a:p>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As an attacker - this is why we coach incident response teams to work in the same physical room - if you’re all on a conference call together, that conference call could be compromised by the attackers. This has been known to happen. </a:t>
            </a:r>
          </a:p>
          <a:p>
            <a:endParaRPr lang="en-US" sz="1100" kern="1200" dirty="0" smtClean="0">
              <a:solidFill>
                <a:schemeClr val="tx1"/>
              </a:solidFill>
              <a:latin typeface="+mn-lt"/>
              <a:ea typeface="+mn-ea"/>
              <a:cs typeface="+mn-cs"/>
            </a:endParaRPr>
          </a:p>
          <a:p>
            <a:r>
              <a:rPr lang="en-US" sz="1100" kern="1200" dirty="0" smtClean="0">
                <a:solidFill>
                  <a:schemeClr val="tx1"/>
                </a:solidFill>
                <a:latin typeface="+mn-lt"/>
                <a:ea typeface="+mn-ea"/>
                <a:cs typeface="+mn-cs"/>
              </a:rPr>
              <a:t>As a defender - you’d be amazed at the things that people who run IRC </a:t>
            </a:r>
            <a:r>
              <a:rPr lang="en-US" sz="1100" kern="1200" dirty="0" err="1" smtClean="0">
                <a:solidFill>
                  <a:schemeClr val="tx1"/>
                </a:solidFill>
                <a:latin typeface="+mn-lt"/>
                <a:ea typeface="+mn-ea"/>
                <a:cs typeface="+mn-cs"/>
              </a:rPr>
              <a:t>botnets</a:t>
            </a:r>
            <a:r>
              <a:rPr lang="en-US" sz="1100" kern="1200" dirty="0" smtClean="0">
                <a:solidFill>
                  <a:schemeClr val="tx1"/>
                </a:solidFill>
                <a:latin typeface="+mn-lt"/>
                <a:ea typeface="+mn-ea"/>
                <a:cs typeface="+mn-cs"/>
              </a:rPr>
              <a:t> will simply say in the channel that the bots are attached to!</a:t>
            </a:r>
          </a:p>
          <a:p>
            <a:pPr>
              <a:spcBef>
                <a:spcPts val="0"/>
              </a:spcBef>
              <a:buNone/>
            </a:pPr>
            <a:endParaRPr dirty="0"/>
          </a:p>
        </p:txBody>
      </p:sp>
    </p:spTree>
    <p:extLst>
      <p:ext uri="{BB962C8B-B14F-4D97-AF65-F5344CB8AC3E}">
        <p14:creationId xmlns:p14="http://schemas.microsoft.com/office/powerpoint/2010/main" val="2422283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8" name="Shape 2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31717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5" name="Shape 2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b="1"/>
              <a:t>“See, Think, Do” Deception Methodology</a:t>
            </a:r>
            <a:r>
              <a:rPr lang="en"/>
              <a:t>.  Deception must result in “action, or inaction, that supports the operational plan.”</a:t>
            </a:r>
          </a:p>
          <a:p>
            <a:pPr rtl="0">
              <a:spcBef>
                <a:spcPts val="0"/>
              </a:spcBef>
              <a:buNone/>
            </a:pPr>
            <a:endParaRPr/>
          </a:p>
          <a:p>
            <a:pPr rtl="0">
              <a:spcBef>
                <a:spcPts val="0"/>
              </a:spcBef>
              <a:buNone/>
            </a:pPr>
            <a:r>
              <a:rPr lang="en" b="1"/>
              <a:t>See</a:t>
            </a:r>
            <a:r>
              <a:rPr lang="en"/>
              <a:t>: What does the target “see” from friendly operations?</a:t>
            </a:r>
          </a:p>
          <a:p>
            <a:pPr rtl="0">
              <a:spcBef>
                <a:spcPts val="0"/>
              </a:spcBef>
              <a:buNone/>
            </a:pPr>
            <a:endParaRPr/>
          </a:p>
          <a:p>
            <a:pPr rtl="0">
              <a:spcBef>
                <a:spcPts val="0"/>
              </a:spcBef>
              <a:buNone/>
            </a:pPr>
            <a:r>
              <a:rPr lang="en" b="1"/>
              <a:t>Think</a:t>
            </a:r>
            <a:r>
              <a:rPr lang="en"/>
              <a:t>: What conclusions does the target draw from those observation?</a:t>
            </a:r>
          </a:p>
          <a:p>
            <a:pPr rtl="0">
              <a:spcBef>
                <a:spcPts val="0"/>
              </a:spcBef>
              <a:buNone/>
            </a:pPr>
            <a:endParaRPr/>
          </a:p>
          <a:p>
            <a:pPr rtl="0">
              <a:spcBef>
                <a:spcPts val="0"/>
              </a:spcBef>
              <a:buNone/>
            </a:pPr>
            <a:r>
              <a:rPr lang="en" b="1"/>
              <a:t>Do</a:t>
            </a:r>
            <a:r>
              <a:rPr lang="en"/>
              <a:t>: What action may the target take as a result of the conclusions based upon those observations?</a:t>
            </a:r>
          </a:p>
          <a:p>
            <a:pPr rtl="0">
              <a:spcBef>
                <a:spcPts val="0"/>
              </a:spcBef>
              <a:buNone/>
            </a:pPr>
            <a:endParaRPr/>
          </a:p>
          <a:p>
            <a:pPr rtl="0">
              <a:spcBef>
                <a:spcPts val="0"/>
              </a:spcBef>
              <a:buNone/>
            </a:pPr>
            <a:r>
              <a:rPr lang="en"/>
              <a:t>Example of conditioning - the Yom Kippur war of 1973 was launched under the cover of training exercises that the Egyptian army conducted in May and August.  The Israeli army mobilised in response to both exercises at great expense, and did not mobilize in early October when the Egyptians began exercises anew, and conducted a surprise attack across the Suez canal (coordinated with an attack by Syria and supported by several other Arab countries).  </a:t>
            </a: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2867623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5135984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4" name="Shape 2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91666"/>
              <a:buFont typeface="Arial"/>
              <a:buNone/>
            </a:pPr>
            <a:r>
              <a:rPr lang="en" sz="1200">
                <a:solidFill>
                  <a:srgbClr val="231F20"/>
                </a:solidFill>
              </a:rPr>
              <a:t>Step 1 - mission analysis (I will discuss on the next slide)</a:t>
            </a:r>
          </a:p>
          <a:p>
            <a:pPr lvl="0" rtl="0">
              <a:spcBef>
                <a:spcPts val="0"/>
              </a:spcBef>
              <a:buClr>
                <a:schemeClr val="dk1"/>
              </a:buClr>
              <a:buFont typeface="Arial"/>
              <a:buNone/>
            </a:pPr>
            <a:endParaRPr sz="1200">
              <a:solidFill>
                <a:srgbClr val="231F20"/>
              </a:solidFill>
            </a:endParaRPr>
          </a:p>
          <a:p>
            <a:pPr lvl="0" rtl="0">
              <a:spcBef>
                <a:spcPts val="0"/>
              </a:spcBef>
              <a:buClr>
                <a:schemeClr val="dk1"/>
              </a:buClr>
              <a:buSzPct val="91666"/>
              <a:buFont typeface="Arial"/>
              <a:buNone/>
            </a:pPr>
            <a:r>
              <a:rPr lang="en" sz="1200">
                <a:solidFill>
                  <a:srgbClr val="231F20"/>
                </a:solidFill>
              </a:rPr>
              <a:t>Planning guidance - commander tells staff how she wants to include deception in the overall operation</a:t>
            </a:r>
          </a:p>
          <a:p>
            <a:pPr lvl="0" rtl="0">
              <a:spcBef>
                <a:spcPts val="0"/>
              </a:spcBef>
              <a:buClr>
                <a:schemeClr val="dk1"/>
              </a:buClr>
              <a:buFont typeface="Arial"/>
              <a:buNone/>
            </a:pPr>
            <a:endParaRPr sz="1200">
              <a:solidFill>
                <a:srgbClr val="231F20"/>
              </a:solidFill>
            </a:endParaRPr>
          </a:p>
          <a:p>
            <a:pPr lvl="0" rtl="0">
              <a:spcBef>
                <a:spcPts val="0"/>
              </a:spcBef>
              <a:buClr>
                <a:schemeClr val="dk1"/>
              </a:buClr>
              <a:buSzPct val="91666"/>
              <a:buFont typeface="Arial"/>
              <a:buNone/>
            </a:pPr>
            <a:r>
              <a:rPr lang="en" sz="1200">
                <a:solidFill>
                  <a:srgbClr val="231F20"/>
                </a:solidFill>
              </a:rPr>
              <a:t>Deception estimates are the products produced by each staff element at the end of the mission analysis phase.  For example, operational attorneys will provide a thorough legal analysis of the implications of potential deception efforts in the context of the planned operation.</a:t>
            </a:r>
          </a:p>
          <a:p>
            <a:pPr lvl="0" rtl="0">
              <a:spcBef>
                <a:spcPts val="0"/>
              </a:spcBef>
              <a:buClr>
                <a:schemeClr val="dk1"/>
              </a:buClr>
              <a:buFont typeface="Arial"/>
              <a:buNone/>
            </a:pPr>
            <a:endParaRPr sz="1200">
              <a:solidFill>
                <a:srgbClr val="231F20"/>
              </a:solidFill>
            </a:endParaRPr>
          </a:p>
          <a:p>
            <a:pPr lvl="0" rtl="0">
              <a:spcBef>
                <a:spcPts val="0"/>
              </a:spcBef>
              <a:buClr>
                <a:schemeClr val="dk1"/>
              </a:buClr>
              <a:buFont typeface="Arial"/>
              <a:buNone/>
            </a:pPr>
            <a:endParaRPr sz="1200" b="1">
              <a:solidFill>
                <a:srgbClr val="231F20"/>
              </a:solidFill>
            </a:endParaRPr>
          </a:p>
          <a:p>
            <a:pPr lvl="0" rtl="0">
              <a:spcBef>
                <a:spcPts val="0"/>
              </a:spcBef>
              <a:buClr>
                <a:schemeClr val="dk1"/>
              </a:buClr>
              <a:buFont typeface="Arial"/>
              <a:buNone/>
            </a:pPr>
            <a:endParaRPr sz="1200" b="1">
              <a:solidFill>
                <a:srgbClr val="231F20"/>
              </a:solidFill>
            </a:endParaRPr>
          </a:p>
          <a:p>
            <a:pPr lvl="0" rtl="0">
              <a:spcBef>
                <a:spcPts val="0"/>
              </a:spcBef>
              <a:buClr>
                <a:schemeClr val="dk1"/>
              </a:buClr>
              <a:buSzPct val="91666"/>
              <a:buFont typeface="Arial"/>
              <a:buNone/>
            </a:pPr>
            <a:r>
              <a:rPr lang="en" sz="1200" b="1">
                <a:solidFill>
                  <a:srgbClr val="231F20"/>
                </a:solidFill>
              </a:rPr>
              <a:t>Step 5: Deception Plan Development</a:t>
            </a:r>
            <a:r>
              <a:rPr lang="en" sz="1200">
                <a:solidFill>
                  <a:srgbClr val="231F20"/>
                </a:solidFill>
              </a:rPr>
              <a:t>. Developing a complete plan is the most time-consuming part of the planning process and requires six major actions. They are: complete the deception story, identify the deception means, develop the deception event schedule, identify the deception feedback channels, determine the measures of effectiveness, and develop the termination concept.</a:t>
            </a:r>
          </a:p>
          <a:p>
            <a:pPr lvl="0" rtl="0">
              <a:spcBef>
                <a:spcPts val="0"/>
              </a:spcBef>
              <a:buClr>
                <a:schemeClr val="dk1"/>
              </a:buClr>
              <a:buFont typeface="Arial"/>
              <a:buNone/>
            </a:pPr>
            <a:endParaRPr sz="1200">
              <a:solidFill>
                <a:srgbClr val="231F20"/>
              </a:solidFill>
            </a:endParaRPr>
          </a:p>
          <a:p>
            <a:pPr>
              <a:spcBef>
                <a:spcPts val="0"/>
              </a:spcBef>
              <a:buNone/>
            </a:pPr>
            <a:endParaRPr/>
          </a:p>
        </p:txBody>
      </p:sp>
    </p:spTree>
    <p:extLst>
      <p:ext uri="{BB962C8B-B14F-4D97-AF65-F5344CB8AC3E}">
        <p14:creationId xmlns:p14="http://schemas.microsoft.com/office/powerpoint/2010/main" val="26202437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1" name="Shape 2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I am not going to discuss all of the steps in detail, but the mission analysis step is of particular importance.</a:t>
            </a:r>
          </a:p>
          <a:p>
            <a:pPr rtl="0">
              <a:spcBef>
                <a:spcPts val="0"/>
              </a:spcBef>
              <a:buNone/>
            </a:pPr>
            <a:endParaRPr/>
          </a:p>
          <a:p>
            <a:pPr marL="457200" lvl="0" indent="-317500">
              <a:spcBef>
                <a:spcPts val="0"/>
              </a:spcBef>
              <a:buClr>
                <a:srgbClr val="000000"/>
              </a:buClr>
              <a:buSzPct val="127272"/>
              <a:buFont typeface="Arial"/>
              <a:buChar char="●"/>
            </a:pPr>
            <a:r>
              <a:rPr lang="en"/>
              <a:t>Risk assessment - does your deception plan induce a risk in your operation that would not be present without it?  What legal risks are you taking?  How will you mitigate those risks?</a:t>
            </a:r>
          </a:p>
        </p:txBody>
      </p:sp>
    </p:spTree>
    <p:extLst>
      <p:ext uri="{BB962C8B-B14F-4D97-AF65-F5344CB8AC3E}">
        <p14:creationId xmlns:p14="http://schemas.microsoft.com/office/powerpoint/2010/main" val="3706226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7" name="Shape 2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lnSpc>
                <a:spcPct val="115000"/>
              </a:lnSpc>
              <a:spcBef>
                <a:spcPts val="0"/>
              </a:spcBef>
              <a:buNone/>
            </a:pPr>
            <a:r>
              <a:rPr lang="en" sz="1200">
                <a:solidFill>
                  <a:schemeClr val="dk1"/>
                </a:solidFill>
              </a:rPr>
              <a:t>Deception effort should consider all aspects of the information environment: physical, informational, and cognitive dimensions.</a:t>
            </a:r>
          </a:p>
          <a:p>
            <a:pPr rtl="0">
              <a:lnSpc>
                <a:spcPct val="115000"/>
              </a:lnSpc>
              <a:spcBef>
                <a:spcPts val="0"/>
              </a:spcBef>
              <a:buNone/>
            </a:pPr>
            <a:endParaRPr sz="1200">
              <a:solidFill>
                <a:schemeClr val="dk1"/>
              </a:solidFill>
            </a:endParaRPr>
          </a:p>
          <a:p>
            <a:pPr rtl="0">
              <a:lnSpc>
                <a:spcPct val="115000"/>
              </a:lnSpc>
              <a:spcBef>
                <a:spcPts val="0"/>
              </a:spcBef>
              <a:buNone/>
            </a:pPr>
            <a:r>
              <a:rPr lang="en" sz="1200">
                <a:solidFill>
                  <a:schemeClr val="dk1"/>
                </a:solidFill>
              </a:rPr>
              <a:t>In fact, inconsistencies between planes could have implications on the success or failure of your plan . . .</a:t>
            </a:r>
          </a:p>
          <a:p>
            <a:pPr rtl="0">
              <a:lnSpc>
                <a:spcPct val="115000"/>
              </a:lnSpc>
              <a:spcBef>
                <a:spcPts val="0"/>
              </a:spcBef>
              <a:buNone/>
            </a:pPr>
            <a:endParaRPr sz="1200">
              <a:solidFill>
                <a:schemeClr val="dk1"/>
              </a:solidFill>
            </a:endParaRPr>
          </a:p>
          <a:p>
            <a:pPr lvl="0" rtl="0">
              <a:lnSpc>
                <a:spcPct val="115000"/>
              </a:lnSpc>
              <a:spcBef>
                <a:spcPts val="0"/>
              </a:spcBef>
              <a:buNone/>
            </a:pPr>
            <a:endParaRPr sz="1200">
              <a:solidFill>
                <a:schemeClr val="dk1"/>
              </a:solidFill>
            </a:endParaRPr>
          </a:p>
          <a:p>
            <a:pPr marL="457200" lvl="0" indent="-304800" rtl="0">
              <a:lnSpc>
                <a:spcPct val="115000"/>
              </a:lnSpc>
              <a:spcBef>
                <a:spcPts val="0"/>
              </a:spcBef>
              <a:buClr>
                <a:schemeClr val="dk1"/>
              </a:buClr>
              <a:buSzPct val="100000"/>
              <a:buFont typeface="Arial"/>
              <a:buChar char="●"/>
            </a:pPr>
            <a:r>
              <a:rPr lang="en" sz="1200">
                <a:solidFill>
                  <a:schemeClr val="dk1"/>
                </a:solidFill>
              </a:rPr>
              <a:t>Supervisory Plane</a:t>
            </a:r>
          </a:p>
          <a:p>
            <a:pPr marL="457200" lvl="0" indent="-304800" rtl="0">
              <a:lnSpc>
                <a:spcPct val="115000"/>
              </a:lnSpc>
              <a:spcBef>
                <a:spcPts val="0"/>
              </a:spcBef>
              <a:buClr>
                <a:schemeClr val="dk1"/>
              </a:buClr>
              <a:buSzPct val="100000"/>
              <a:buFont typeface="Arial"/>
              <a:buChar char="●"/>
            </a:pPr>
            <a:r>
              <a:rPr lang="en" sz="1200">
                <a:solidFill>
                  <a:schemeClr val="dk1"/>
                </a:solidFill>
              </a:rPr>
              <a:t>Cyber Persona Plane</a:t>
            </a:r>
          </a:p>
          <a:p>
            <a:pPr marL="457200" lvl="0" indent="-304800" rtl="0">
              <a:lnSpc>
                <a:spcPct val="115000"/>
              </a:lnSpc>
              <a:spcBef>
                <a:spcPts val="0"/>
              </a:spcBef>
              <a:buClr>
                <a:schemeClr val="dk1"/>
              </a:buClr>
              <a:buSzPct val="100000"/>
              <a:buFont typeface="Arial"/>
              <a:buChar char="●"/>
            </a:pPr>
            <a:r>
              <a:rPr lang="en" sz="1200">
                <a:solidFill>
                  <a:schemeClr val="dk1"/>
                </a:solidFill>
              </a:rPr>
              <a:t>Logical Plane (OSI Layer 2-7)</a:t>
            </a:r>
          </a:p>
          <a:p>
            <a:pPr marL="457200" lvl="0" indent="-304800" rtl="0">
              <a:lnSpc>
                <a:spcPct val="115000"/>
              </a:lnSpc>
              <a:spcBef>
                <a:spcPts val="0"/>
              </a:spcBef>
              <a:buClr>
                <a:schemeClr val="dk1"/>
              </a:buClr>
              <a:buSzPct val="100000"/>
              <a:buFont typeface="Arial"/>
              <a:buChar char="●"/>
            </a:pPr>
            <a:r>
              <a:rPr lang="en" sz="1200">
                <a:solidFill>
                  <a:schemeClr val="dk1"/>
                </a:solidFill>
              </a:rPr>
              <a:t>Physical Plane (OSI Layer 1)</a:t>
            </a:r>
          </a:p>
          <a:p>
            <a:pPr marL="457200" lvl="0" indent="-304800" rtl="0">
              <a:lnSpc>
                <a:spcPct val="115000"/>
              </a:lnSpc>
              <a:spcBef>
                <a:spcPts val="0"/>
              </a:spcBef>
              <a:buClr>
                <a:schemeClr val="dk1"/>
              </a:buClr>
              <a:buSzPct val="100000"/>
              <a:buFont typeface="Arial"/>
              <a:buChar char="●"/>
            </a:pPr>
            <a:r>
              <a:rPr lang="en" sz="1200">
                <a:solidFill>
                  <a:schemeClr val="dk1"/>
                </a:solidFill>
              </a:rPr>
              <a:t>Geographic Plane</a:t>
            </a:r>
          </a:p>
          <a:p>
            <a:pPr rtl="0">
              <a:spcBef>
                <a:spcPts val="0"/>
              </a:spcBef>
              <a:buNone/>
            </a:pPr>
            <a:endParaRP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757076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monitor unused address space (darknets)</a:t>
            </a:r>
          </a:p>
        </p:txBody>
      </p:sp>
    </p:spTree>
    <p:extLst>
      <p:ext uri="{BB962C8B-B14F-4D97-AF65-F5344CB8AC3E}">
        <p14:creationId xmlns:p14="http://schemas.microsoft.com/office/powerpoint/2010/main" val="526342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9" name="Shape 2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142412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Define/elaborate on each ‘Pillar of IO’ </a:t>
            </a:r>
          </a:p>
          <a:p>
            <a:pPr rtl="0">
              <a:spcBef>
                <a:spcPts val="0"/>
              </a:spcBef>
              <a:buNone/>
            </a:pPr>
            <a:endParaRPr/>
          </a:p>
          <a:p>
            <a:pPr rtl="0">
              <a:spcBef>
                <a:spcPts val="0"/>
              </a:spcBef>
              <a:buNone/>
            </a:pPr>
            <a:r>
              <a:rPr lang="en"/>
              <a:t>Psyops: “Good psyops only deals with the truth” - can help provide a “bodyguard of truth” for the deception effort.  [For example - a psyops effort can ‘leak’ the capabilities of certains systems (that we know the enemy already knows) without being part of the deception effort surrounding the use of those systems.]</a:t>
            </a: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3391500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3" name="Shape 3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0610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0" name="Shape 3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Frustrate the kill chain</a:t>
            </a:r>
          </a:p>
        </p:txBody>
      </p:sp>
    </p:spTree>
    <p:extLst>
      <p:ext uri="{BB962C8B-B14F-4D97-AF65-F5344CB8AC3E}">
        <p14:creationId xmlns:p14="http://schemas.microsoft.com/office/powerpoint/2010/main" val="577276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8" name="Shape 3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Your deception operations must be integrated, but compartmented!  OPSEC dictates that only those that “need to know” are aware of the deception.  In fact in the days before the Egyptian invasion that began the Yom Kippur war, an estimated 85% of the Egyptian did not know it was a deception operation, even up until the time they started the crossing of the Suez canal!</a:t>
            </a:r>
          </a:p>
          <a:p>
            <a:pPr rtl="0">
              <a:spcBef>
                <a:spcPts val="0"/>
              </a:spcBef>
              <a:buNone/>
            </a:pPr>
            <a:endParaRPr/>
          </a:p>
          <a:p>
            <a:pPr>
              <a:spcBef>
                <a:spcPts val="0"/>
              </a:spcBef>
              <a:buNone/>
            </a:pPr>
            <a:endParaRPr/>
          </a:p>
        </p:txBody>
      </p:sp>
    </p:spTree>
    <p:extLst>
      <p:ext uri="{BB962C8B-B14F-4D97-AF65-F5344CB8AC3E}">
        <p14:creationId xmlns:p14="http://schemas.microsoft.com/office/powerpoint/2010/main" val="26655414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6" name="Shape 3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“The ideal deception makes the victim certain but wrong.”</a:t>
            </a:r>
          </a:p>
          <a:p>
            <a:pPr rtl="0">
              <a:spcBef>
                <a:spcPts val="0"/>
              </a:spcBef>
              <a:buNone/>
            </a:pPr>
            <a:endParaRPr/>
          </a:p>
          <a:p>
            <a:pPr>
              <a:spcBef>
                <a:spcPts val="0"/>
              </a:spcBef>
              <a:buNone/>
            </a:pPr>
            <a:r>
              <a:rPr lang="en"/>
              <a:t>Is this a subject for an entirely new talk?  We’ve talked for almost an hour about how to approach deception in cyber defense.  Another important consideration is how to identify when someone is executing a deception effort against YOU!</a:t>
            </a:r>
          </a:p>
        </p:txBody>
      </p:sp>
    </p:spTree>
    <p:extLst>
      <p:ext uri="{BB962C8B-B14F-4D97-AF65-F5344CB8AC3E}">
        <p14:creationId xmlns:p14="http://schemas.microsoft.com/office/powerpoint/2010/main" val="35649678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2" name="Shape 3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9948519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8" name="Shape 3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8095455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Solicit for known or new deception techniques in cyber</a:t>
            </a:r>
          </a:p>
        </p:txBody>
      </p:sp>
    </p:spTree>
    <p:extLst>
      <p:ext uri="{BB962C8B-B14F-4D97-AF65-F5344CB8AC3E}">
        <p14:creationId xmlns:p14="http://schemas.microsoft.com/office/powerpoint/2010/main" val="15228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9" name="Shape 9"/>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6" name="Shape 16"/>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algn="ctr">
              <a:spcBef>
                <a:spcPts val="360"/>
              </a:spcBef>
              <a:buSzPct val="100000"/>
              <a:buNone/>
              <a:defRPr sz="18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9999"/>
        </a:solidFill>
        <a:effectLst/>
      </p:bgPr>
    </p:bg>
    <p:spTree>
      <p:nvGrpSpPr>
        <p:cNvPr id="1" name="Shape 22"/>
        <p:cNvGrpSpPr/>
        <p:nvPr/>
      </p:nvGrpSpPr>
      <p:grpSpPr>
        <a:xfrm>
          <a:off x="0" y="0"/>
          <a:ext cx="0" cy="0"/>
          <a:chOff x="0" y="0"/>
          <a:chExt cx="0" cy="0"/>
        </a:xfrm>
      </p:grpSpPr>
      <p:sp>
        <p:nvSpPr>
          <p:cNvPr id="23" name="Shape 23"/>
          <p:cNvSpPr txBox="1">
            <a:spLocks noGrp="1"/>
          </p:cNvSpPr>
          <p:nvPr>
            <p:ph type="subTitle" idx="1"/>
          </p:nvPr>
        </p:nvSpPr>
        <p:spPr>
          <a:xfrm>
            <a:off x="685800" y="5582987"/>
            <a:ext cx="7772400" cy="1046400"/>
          </a:xfrm>
          <a:prstGeom prst="rect">
            <a:avLst/>
          </a:prstGeom>
        </p:spPr>
        <p:txBody>
          <a:bodyPr lIns="91425" tIns="91425" rIns="91425" bIns="91425" anchor="t" anchorCtr="0">
            <a:noAutofit/>
          </a:bodyPr>
          <a:lstStyle/>
          <a:p>
            <a:pPr rtl="0">
              <a:spcBef>
                <a:spcPts val="0"/>
              </a:spcBef>
              <a:buNone/>
            </a:pPr>
            <a:r>
              <a:rPr lang="en" sz="2400">
                <a:solidFill>
                  <a:srgbClr val="000000"/>
                </a:solidFill>
              </a:rPr>
              <a:t>Tom Cross, Drawbridge Networks</a:t>
            </a:r>
          </a:p>
          <a:p>
            <a:pPr rtl="0">
              <a:spcBef>
                <a:spcPts val="0"/>
              </a:spcBef>
              <a:buNone/>
            </a:pPr>
            <a:r>
              <a:rPr lang="en" sz="2400">
                <a:solidFill>
                  <a:srgbClr val="000000"/>
                </a:solidFill>
              </a:rPr>
              <a:t>Dave Raymond, West Point</a:t>
            </a:r>
          </a:p>
          <a:p>
            <a:pPr>
              <a:spcBef>
                <a:spcPts val="0"/>
              </a:spcBef>
              <a:buNone/>
            </a:pPr>
            <a:r>
              <a:rPr lang="en" sz="2400">
                <a:solidFill>
                  <a:srgbClr val="000000"/>
                </a:solidFill>
              </a:rPr>
              <a:t>Greg Conti, West Point</a:t>
            </a:r>
          </a:p>
        </p:txBody>
      </p:sp>
      <p:pic>
        <p:nvPicPr>
          <p:cNvPr id="24" name="Shape 24"/>
          <p:cNvPicPr preferRelativeResize="0"/>
          <p:nvPr/>
        </p:nvPicPr>
        <p:blipFill>
          <a:blip r:embed="rId3">
            <a:alphaModFix/>
          </a:blip>
          <a:stretch>
            <a:fillRect/>
          </a:stretch>
        </p:blipFill>
        <p:spPr>
          <a:xfrm>
            <a:off x="2214975" y="152400"/>
            <a:ext cx="4741174" cy="4686300"/>
          </a:xfrm>
          <a:prstGeom prst="rect">
            <a:avLst/>
          </a:prstGeom>
          <a:noFill/>
          <a:ln>
            <a:noFill/>
          </a:ln>
        </p:spPr>
      </p:pic>
      <p:sp>
        <p:nvSpPr>
          <p:cNvPr id="25" name="Shape 25"/>
          <p:cNvSpPr txBox="1">
            <a:spLocks noGrp="1"/>
          </p:cNvSpPr>
          <p:nvPr>
            <p:ph type="ctrTitle"/>
          </p:nvPr>
        </p:nvSpPr>
        <p:spPr>
          <a:xfrm>
            <a:off x="323850" y="4149475"/>
            <a:ext cx="8286900" cy="1546500"/>
          </a:xfrm>
          <a:prstGeom prst="rect">
            <a:avLst/>
          </a:prstGeom>
        </p:spPr>
        <p:txBody>
          <a:bodyPr lIns="91425" tIns="91425" rIns="91425" bIns="91425" anchor="b" anchorCtr="0">
            <a:noAutofit/>
          </a:bodyPr>
          <a:lstStyle/>
          <a:p>
            <a:pPr>
              <a:spcBef>
                <a:spcPts val="0"/>
              </a:spcBef>
              <a:buNone/>
            </a:pPr>
            <a:r>
              <a:rPr lang="en" sz="3600"/>
              <a:t>Deception for the Cyber Defender:  To Err is Human; to Deceive, Divine</a:t>
            </a: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Disclaimer</a:t>
            </a:r>
          </a:p>
        </p:txBody>
      </p:sp>
      <p:sp>
        <p:nvSpPr>
          <p:cNvPr id="31" name="Shape 31"/>
          <p:cNvSpPr txBox="1">
            <a:spLocks noGrp="1"/>
          </p:cNvSpPr>
          <p:nvPr>
            <p:ph type="body" idx="1"/>
          </p:nvPr>
        </p:nvSpPr>
        <p:spPr>
          <a:xfrm>
            <a:off x="457200" y="1600200"/>
            <a:ext cx="8229600" cy="4971899"/>
          </a:xfrm>
          <a:prstGeom prst="rect">
            <a:avLst/>
          </a:prstGeom>
        </p:spPr>
        <p:txBody>
          <a:bodyPr lIns="91425" tIns="91425" rIns="91425" bIns="91425" anchor="t" anchorCtr="0">
            <a:noAutofit/>
          </a:bodyPr>
          <a:lstStyle/>
          <a:p>
            <a:pPr rtl="0">
              <a:spcBef>
                <a:spcPts val="0"/>
              </a:spcBef>
              <a:buNone/>
            </a:pPr>
            <a:r>
              <a:rPr lang="en"/>
              <a:t>The views expressed in this talk are those of the authors and do not reflect the official policy or position of Drawbridge Networks, West Point, the Department of the Army, the Department of Defense, or the United States Government.</a:t>
            </a:r>
          </a:p>
          <a:p>
            <a:pPr rtl="0">
              <a:spcBef>
                <a:spcPts val="0"/>
              </a:spcBef>
              <a:buNone/>
            </a:pPr>
            <a:endParaRPr/>
          </a:p>
          <a:p>
            <a:pPr>
              <a:spcBef>
                <a:spcPts val="0"/>
              </a:spcBef>
              <a:buNone/>
            </a:pPr>
            <a:r>
              <a:rPr lang="en"/>
              <a:t>We are not lawyers, nor are we giving legal advice.  Please consult your legal advisor before even considering deception activities.</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Our Background...</a:t>
            </a:r>
          </a:p>
        </p:txBody>
      </p:sp>
      <p:sp>
        <p:nvSpPr>
          <p:cNvPr id="37" name="Shape 37"/>
          <p:cNvSpPr txBox="1">
            <a:spLocks noGrp="1"/>
          </p:cNvSpPr>
          <p:nvPr>
            <p:ph type="body" idx="1"/>
          </p:nvPr>
        </p:nvSpPr>
        <p:spPr>
          <a:xfrm>
            <a:off x="276925" y="4457700"/>
            <a:ext cx="2942699" cy="1233900"/>
          </a:xfrm>
          <a:prstGeom prst="rect">
            <a:avLst/>
          </a:prstGeom>
        </p:spPr>
        <p:txBody>
          <a:bodyPr lIns="91425" tIns="91425" rIns="91425" bIns="91425" anchor="t" anchorCtr="0">
            <a:noAutofit/>
          </a:bodyPr>
          <a:lstStyle/>
          <a:p>
            <a:pPr algn="ctr" rtl="0">
              <a:spcBef>
                <a:spcPts val="0"/>
              </a:spcBef>
              <a:buNone/>
            </a:pPr>
            <a:r>
              <a:rPr lang="en" sz="2400"/>
              <a:t>Tom Cross</a:t>
            </a:r>
          </a:p>
          <a:p>
            <a:pPr algn="ctr">
              <a:spcBef>
                <a:spcPts val="0"/>
              </a:spcBef>
              <a:buNone/>
            </a:pPr>
            <a:r>
              <a:rPr lang="en" sz="2400"/>
              <a:t>Drawbridge Networks</a:t>
            </a:r>
          </a:p>
        </p:txBody>
      </p:sp>
      <p:pic>
        <p:nvPicPr>
          <p:cNvPr id="38" name="Shape 38"/>
          <p:cNvPicPr preferRelativeResize="0"/>
          <p:nvPr/>
        </p:nvPicPr>
        <p:blipFill>
          <a:blip r:embed="rId3">
            <a:alphaModFix/>
          </a:blip>
          <a:stretch>
            <a:fillRect/>
          </a:stretch>
        </p:blipFill>
        <p:spPr>
          <a:xfrm>
            <a:off x="3505200" y="2261400"/>
            <a:ext cx="2228850" cy="2228850"/>
          </a:xfrm>
          <a:prstGeom prst="rect">
            <a:avLst/>
          </a:prstGeom>
          <a:noFill/>
          <a:ln>
            <a:noFill/>
          </a:ln>
        </p:spPr>
      </p:pic>
      <p:pic>
        <p:nvPicPr>
          <p:cNvPr id="39" name="Shape 39"/>
          <p:cNvPicPr preferRelativeResize="0"/>
          <p:nvPr/>
        </p:nvPicPr>
        <p:blipFill>
          <a:blip r:embed="rId4">
            <a:alphaModFix/>
          </a:blip>
          <a:stretch>
            <a:fillRect/>
          </a:stretch>
        </p:blipFill>
        <p:spPr>
          <a:xfrm>
            <a:off x="6324600" y="2261400"/>
            <a:ext cx="2228850" cy="2228850"/>
          </a:xfrm>
          <a:prstGeom prst="rect">
            <a:avLst/>
          </a:prstGeom>
          <a:noFill/>
          <a:ln>
            <a:noFill/>
          </a:ln>
        </p:spPr>
      </p:pic>
      <p:pic>
        <p:nvPicPr>
          <p:cNvPr id="40" name="Shape 40"/>
          <p:cNvPicPr preferRelativeResize="0"/>
          <p:nvPr/>
        </p:nvPicPr>
        <p:blipFill>
          <a:blip r:embed="rId5">
            <a:alphaModFix/>
          </a:blip>
          <a:stretch>
            <a:fillRect/>
          </a:stretch>
        </p:blipFill>
        <p:spPr>
          <a:xfrm>
            <a:off x="609600" y="2261400"/>
            <a:ext cx="2228850" cy="2228850"/>
          </a:xfrm>
          <a:prstGeom prst="rect">
            <a:avLst/>
          </a:prstGeom>
          <a:noFill/>
          <a:ln>
            <a:noFill/>
          </a:ln>
        </p:spPr>
      </p:pic>
      <p:sp>
        <p:nvSpPr>
          <p:cNvPr id="41" name="Shape 41"/>
          <p:cNvSpPr txBox="1">
            <a:spLocks noGrp="1"/>
          </p:cNvSpPr>
          <p:nvPr>
            <p:ph type="body" idx="2"/>
          </p:nvPr>
        </p:nvSpPr>
        <p:spPr>
          <a:xfrm>
            <a:off x="3324225" y="4457700"/>
            <a:ext cx="2638499" cy="1233900"/>
          </a:xfrm>
          <a:prstGeom prst="rect">
            <a:avLst/>
          </a:prstGeom>
        </p:spPr>
        <p:txBody>
          <a:bodyPr lIns="91425" tIns="91425" rIns="91425" bIns="91425" anchor="t" anchorCtr="0">
            <a:noAutofit/>
          </a:bodyPr>
          <a:lstStyle/>
          <a:p>
            <a:pPr lvl="0" algn="ctr" rtl="0">
              <a:spcBef>
                <a:spcPts val="0"/>
              </a:spcBef>
              <a:buNone/>
            </a:pPr>
            <a:r>
              <a:rPr lang="en" sz="2400"/>
              <a:t>David Raymond</a:t>
            </a:r>
          </a:p>
          <a:p>
            <a:pPr lvl="0" algn="ctr" rtl="0">
              <a:spcBef>
                <a:spcPts val="0"/>
              </a:spcBef>
              <a:buNone/>
            </a:pPr>
            <a:r>
              <a:rPr lang="en" sz="2400"/>
              <a:t>West Point</a:t>
            </a:r>
          </a:p>
        </p:txBody>
      </p:sp>
      <p:sp>
        <p:nvSpPr>
          <p:cNvPr id="42" name="Shape 42"/>
          <p:cNvSpPr txBox="1">
            <a:spLocks noGrp="1"/>
          </p:cNvSpPr>
          <p:nvPr>
            <p:ph type="body" idx="3"/>
          </p:nvPr>
        </p:nvSpPr>
        <p:spPr>
          <a:xfrm>
            <a:off x="6067425" y="4457700"/>
            <a:ext cx="2638499" cy="1233900"/>
          </a:xfrm>
          <a:prstGeom prst="rect">
            <a:avLst/>
          </a:prstGeom>
        </p:spPr>
        <p:txBody>
          <a:bodyPr lIns="91425" tIns="91425" rIns="91425" bIns="91425" anchor="t" anchorCtr="0">
            <a:noAutofit/>
          </a:bodyPr>
          <a:lstStyle/>
          <a:p>
            <a:pPr lvl="0" algn="ctr" rtl="0">
              <a:spcBef>
                <a:spcPts val="0"/>
              </a:spcBef>
              <a:buNone/>
            </a:pPr>
            <a:r>
              <a:rPr lang="en" sz="2400"/>
              <a:t>Greg Conti</a:t>
            </a:r>
          </a:p>
          <a:p>
            <a:pPr lvl="0" algn="ctr" rtl="0">
              <a:spcBef>
                <a:spcPts val="0"/>
              </a:spcBef>
              <a:buNone/>
            </a:pPr>
            <a:r>
              <a:rPr lang="en" sz="2400"/>
              <a:t>West Point</a:t>
            </a: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a:t>
            </a:r>
            <a:endParaRPr lang="en-US" dirty="0"/>
          </a:p>
        </p:txBody>
      </p:sp>
      <p:sp>
        <p:nvSpPr>
          <p:cNvPr id="3" name="Text Placeholder 2"/>
          <p:cNvSpPr>
            <a:spLocks noGrp="1"/>
          </p:cNvSpPr>
          <p:nvPr>
            <p:ph type="body" idx="1"/>
          </p:nvPr>
        </p:nvSpPr>
        <p:spPr>
          <a:xfrm>
            <a:off x="4648200" y="1600200"/>
            <a:ext cx="4038600" cy="4967700"/>
          </a:xfrm>
        </p:spPr>
        <p:txBody>
          <a:bodyPr/>
          <a:lstStyle/>
          <a:p>
            <a:r>
              <a:rPr lang="en-US" dirty="0" err="1"/>
              <a:t>DerbyCon</a:t>
            </a:r>
            <a:r>
              <a:rPr lang="en-US" dirty="0"/>
              <a:t> (1 Jan</a:t>
            </a:r>
            <a:r>
              <a:rPr lang="en-US" dirty="0" smtClean="0"/>
              <a:t>)</a:t>
            </a:r>
          </a:p>
          <a:p>
            <a:endParaRPr lang="en-US" dirty="0" smtClean="0"/>
          </a:p>
          <a:p>
            <a:r>
              <a:rPr lang="en-US" dirty="0"/>
              <a:t>TOORCON (29 Jan)</a:t>
            </a:r>
          </a:p>
          <a:p>
            <a:endParaRPr lang="en-US" dirty="0"/>
          </a:p>
          <a:p>
            <a:r>
              <a:rPr lang="en-US" dirty="0" err="1" smtClean="0"/>
              <a:t>ShmooCon</a:t>
            </a:r>
            <a:r>
              <a:rPr lang="en-US" dirty="0" smtClean="0"/>
              <a:t> (26 April)</a:t>
            </a:r>
          </a:p>
          <a:p>
            <a:endParaRPr lang="en-US" dirty="0"/>
          </a:p>
          <a:p>
            <a:r>
              <a:rPr lang="en-US" dirty="0" smtClean="0"/>
              <a:t>DEFCON / BH (8 Nov)</a:t>
            </a:r>
          </a:p>
          <a:p>
            <a:endParaRPr lang="en-US" dirty="0"/>
          </a:p>
          <a:p>
            <a:endParaRPr lang="en-US" dirty="0"/>
          </a:p>
          <a:p>
            <a:endParaRPr lang="en-US" dirty="0"/>
          </a:p>
          <a:p>
            <a:endParaRPr lang="en-US" dirty="0"/>
          </a:p>
        </p:txBody>
      </p:sp>
      <p:pic>
        <p:nvPicPr>
          <p:cNvPr id="1026" name="Picture 2" descr="http://wecanbeaoriginal.com/blog/wp-content/uploads/2011/08/BabySto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47800" y="5562600"/>
            <a:ext cx="6494085" cy="523220"/>
          </a:xfrm>
          <a:prstGeom prst="rect">
            <a:avLst/>
          </a:prstGeom>
          <a:noFill/>
        </p:spPr>
        <p:txBody>
          <a:bodyPr wrap="none" rtlCol="0">
            <a:spAutoFit/>
          </a:bodyPr>
          <a:lstStyle/>
          <a:p>
            <a:r>
              <a:rPr lang="en-US" sz="2800" dirty="0" err="1" smtClean="0"/>
              <a:t>Avoid_Date</a:t>
            </a:r>
            <a:r>
              <a:rPr lang="en-US" sz="2800" dirty="0" smtClean="0"/>
              <a:t> = </a:t>
            </a:r>
            <a:r>
              <a:rPr lang="en-US" sz="2800" dirty="0" err="1" smtClean="0"/>
              <a:t>Favorite_Con_Date</a:t>
            </a:r>
            <a:r>
              <a:rPr lang="en-US" sz="2800" dirty="0" smtClean="0"/>
              <a:t> - 266</a:t>
            </a:r>
            <a:endParaRPr lang="en-US" sz="2800" dirty="0"/>
          </a:p>
        </p:txBody>
      </p:sp>
      <p:sp>
        <p:nvSpPr>
          <p:cNvPr id="5" name="TextBox 4"/>
          <p:cNvSpPr txBox="1"/>
          <p:nvPr/>
        </p:nvSpPr>
        <p:spPr>
          <a:xfrm>
            <a:off x="3501109" y="6546265"/>
            <a:ext cx="5642891" cy="307777"/>
          </a:xfrm>
          <a:prstGeom prst="rect">
            <a:avLst/>
          </a:prstGeom>
          <a:noFill/>
        </p:spPr>
        <p:txBody>
          <a:bodyPr wrap="none" rtlCol="0">
            <a:spAutoFit/>
          </a:bodyPr>
          <a:lstStyle/>
          <a:p>
            <a:r>
              <a:rPr lang="en-US" dirty="0" smtClean="0"/>
              <a:t>We are not doctors, do not plan your pregnancy around these figures.</a:t>
            </a:r>
            <a:endParaRPr lang="en-US" dirty="0"/>
          </a:p>
        </p:txBody>
      </p:sp>
    </p:spTree>
    <p:extLst>
      <p:ext uri="{BB962C8B-B14F-4D97-AF65-F5344CB8AC3E}">
        <p14:creationId xmlns:p14="http://schemas.microsoft.com/office/powerpoint/2010/main" val="287594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Gift That Keeps on Giving…</a:t>
            </a:r>
            <a:endParaRPr lang="en-US" dirty="0"/>
          </a:p>
        </p:txBody>
      </p:sp>
      <p:sp>
        <p:nvSpPr>
          <p:cNvPr id="4" name="AutoShape 2" descr="https://upload.wikimedia.org/wikipedia/commons/thumb/3/35/Birthday_cake_for_one-year_old.jpg/640px-Birthday_cake_for_one-year_old.jpg"/>
          <p:cNvSpPr>
            <a:spLocks noChangeAspect="1" noChangeArrowheads="1"/>
          </p:cNvSpPr>
          <p:nvPr/>
        </p:nvSpPr>
        <p:spPr bwMode="auto">
          <a:xfrm>
            <a:off x="533400" y="1524000"/>
            <a:ext cx="4552950" cy="45529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457200" y="6477000"/>
            <a:ext cx="8610600" cy="246221"/>
          </a:xfrm>
          <a:prstGeom prst="rect">
            <a:avLst/>
          </a:prstGeom>
        </p:spPr>
        <p:txBody>
          <a:bodyPr wrap="square">
            <a:spAutoFit/>
          </a:bodyPr>
          <a:lstStyle/>
          <a:p>
            <a:pPr algn="r"/>
            <a:r>
              <a:rPr lang="en-US" sz="1000" dirty="0"/>
              <a:t>https://en.wikipedia.org/wiki/Birthday_cake#mediaviewer/File:Birthday_cake_for_one-year_old.jpg</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600200"/>
            <a:ext cx="3048000" cy="4629150"/>
          </a:xfrm>
          <a:prstGeom prst="rect">
            <a:avLst/>
          </a:prstGeom>
        </p:spPr>
      </p:pic>
    </p:spTree>
    <p:extLst>
      <p:ext uri="{BB962C8B-B14F-4D97-AF65-F5344CB8AC3E}">
        <p14:creationId xmlns:p14="http://schemas.microsoft.com/office/powerpoint/2010/main" val="1489842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Baby Gift Collection…</a:t>
            </a:r>
            <a:endParaRPr lang="en-US" dirty="0"/>
          </a:p>
        </p:txBody>
      </p:sp>
      <p:pic>
        <p:nvPicPr>
          <p:cNvPr id="3074" name="Picture 2" descr="http://4.bp.blogspot.com/-WixNOxdaC04/UNPO5B1Ei1I/AAAAAAAACXA/Y2n41V5qaYQ/s1600/IMG_1906+12-14-2012+9-58-52+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057400"/>
            <a:ext cx="4924425" cy="36957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47057" y="6642012"/>
            <a:ext cx="8229600" cy="230832"/>
          </a:xfrm>
          <a:prstGeom prst="rect">
            <a:avLst/>
          </a:prstGeom>
        </p:spPr>
        <p:txBody>
          <a:bodyPr wrap="square">
            <a:spAutoFit/>
          </a:bodyPr>
          <a:lstStyle/>
          <a:p>
            <a:pPr algn="r"/>
            <a:r>
              <a:rPr lang="en-US" sz="900" dirty="0"/>
              <a:t>https://4.bp.blogspot.com/-WixNOxdaC04/UNPO5B1Ei1I/AAAAAAAACXA/Y2n41V5qaYQ/s1600/IMG_1906+12-14-2012+9-58-52+PM.JPG</a:t>
            </a:r>
          </a:p>
        </p:txBody>
      </p:sp>
    </p:spTree>
    <p:extLst>
      <p:ext uri="{BB962C8B-B14F-4D97-AF65-F5344CB8AC3E}">
        <p14:creationId xmlns:p14="http://schemas.microsoft.com/office/powerpoint/2010/main" val="853334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Lie, Cheat, Steal...</a:t>
            </a:r>
          </a:p>
        </p:txBody>
      </p:sp>
      <p:sp>
        <p:nvSpPr>
          <p:cNvPr id="48" name="Shape 48"/>
          <p:cNvSpPr txBox="1">
            <a:spLocks noGrp="1"/>
          </p:cNvSpPr>
          <p:nvPr>
            <p:ph type="body" idx="1"/>
          </p:nvPr>
        </p:nvSpPr>
        <p:spPr>
          <a:xfrm>
            <a:off x="4667100" y="1528500"/>
            <a:ext cx="4476900" cy="4967700"/>
          </a:xfrm>
          <a:prstGeom prst="rect">
            <a:avLst/>
          </a:prstGeom>
        </p:spPr>
        <p:txBody>
          <a:bodyPr lIns="91425" tIns="91425" rIns="91425" bIns="91425" anchor="t" anchorCtr="0">
            <a:noAutofit/>
          </a:bodyPr>
          <a:lstStyle/>
          <a:p>
            <a:pPr lvl="0">
              <a:spcBef>
                <a:spcPts val="0"/>
              </a:spcBef>
              <a:buNone/>
            </a:pPr>
            <a:r>
              <a:rPr lang="en" sz="2300"/>
              <a:t>“Cadets violate the Cadet Honor Code by lying if they deliberately deceive another person by stating an untruth, or by any direct form of communication, to include the telling of a partial truth or the vague or ambiguous use of information or language, with the intent to deceive or mislead.”</a:t>
            </a:r>
          </a:p>
        </p:txBody>
      </p:sp>
      <p:pic>
        <p:nvPicPr>
          <p:cNvPr id="49" name="Shape 49"/>
          <p:cNvPicPr preferRelativeResize="0"/>
          <p:nvPr/>
        </p:nvPicPr>
        <p:blipFill>
          <a:blip r:embed="rId3">
            <a:alphaModFix/>
          </a:blip>
          <a:stretch>
            <a:fillRect/>
          </a:stretch>
        </p:blipFill>
        <p:spPr>
          <a:xfrm>
            <a:off x="152400" y="1885950"/>
            <a:ext cx="4476899" cy="3506914"/>
          </a:xfrm>
          <a:prstGeom prst="rect">
            <a:avLst/>
          </a:prstGeom>
          <a:noFill/>
          <a:ln>
            <a:noFill/>
          </a:ln>
        </p:spPr>
      </p:pic>
      <p:sp>
        <p:nvSpPr>
          <p:cNvPr id="50" name="Shape 50"/>
          <p:cNvSpPr txBox="1"/>
          <p:nvPr/>
        </p:nvSpPr>
        <p:spPr>
          <a:xfrm>
            <a:off x="187500" y="5709775"/>
            <a:ext cx="8769000" cy="918599"/>
          </a:xfrm>
          <a:prstGeom prst="rect">
            <a:avLst/>
          </a:prstGeom>
          <a:solidFill>
            <a:srgbClr val="FFE599"/>
          </a:solidFill>
          <a:ln w="9525" cap="flat">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Clr>
                <a:schemeClr val="dk1"/>
              </a:buClr>
              <a:buSzPct val="64705"/>
              <a:buFont typeface="Arial"/>
              <a:buNone/>
            </a:pPr>
            <a:r>
              <a:rPr lang="en" sz="1700" b="1">
                <a:solidFill>
                  <a:srgbClr val="231F20"/>
                </a:solidFill>
              </a:rPr>
              <a:t>“Though fraud [deception] in other activities be detestable, in the management of war it is laudable and glorious, and he who overcomes an enemy by fraud is as much to be praised as he who does so by force.”      - Niccolo Machiavelli</a:t>
            </a:r>
          </a:p>
        </p:txBody>
      </p:sp>
      <p:sp>
        <p:nvSpPr>
          <p:cNvPr id="51" name="Shape 51"/>
          <p:cNvSpPr txBox="1"/>
          <p:nvPr/>
        </p:nvSpPr>
        <p:spPr>
          <a:xfrm>
            <a:off x="152400" y="6572400"/>
            <a:ext cx="8991600" cy="361800"/>
          </a:xfrm>
          <a:prstGeom prst="rect">
            <a:avLst/>
          </a:prstGeom>
          <a:noFill/>
          <a:ln>
            <a:noFill/>
          </a:ln>
        </p:spPr>
        <p:txBody>
          <a:bodyPr lIns="91425" tIns="91425" rIns="91425" bIns="91425" anchor="ctr" anchorCtr="0">
            <a:noAutofit/>
          </a:bodyPr>
          <a:lstStyle/>
          <a:p>
            <a:pPr algn="r" rtl="0">
              <a:spcBef>
                <a:spcPts val="0"/>
              </a:spcBef>
              <a:buNone/>
            </a:pPr>
            <a:r>
              <a:rPr lang="en" sz="600"/>
              <a:t>http://upload.wikimedia.org/wikipedia/commons/9/9e/TheCadetHonorCodeMonument.jpg</a:t>
            </a:r>
          </a:p>
          <a:p>
            <a:pPr lvl="0" algn="r" rtl="0">
              <a:spcBef>
                <a:spcPts val="0"/>
              </a:spcBef>
              <a:buNone/>
            </a:pPr>
            <a:r>
              <a:rPr lang="en" sz="600"/>
              <a:t>http://www.usma.edu/scpme/ncea/siteassets/sitepages/resources/uscc%20pam%2015-1%20%2811%20nov%2009%29%20v5.pdf</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30162"/>
            <a:ext cx="8229600" cy="1143000"/>
          </a:xfrm>
          <a:prstGeom prst="rect">
            <a:avLst/>
          </a:prstGeom>
        </p:spPr>
        <p:txBody>
          <a:bodyPr lIns="91425" tIns="91425" rIns="91425" bIns="91425" anchor="b" anchorCtr="0">
            <a:noAutofit/>
          </a:bodyPr>
          <a:lstStyle/>
          <a:p>
            <a:pPr>
              <a:spcBef>
                <a:spcPts val="0"/>
              </a:spcBef>
              <a:buNone/>
            </a:pPr>
            <a:r>
              <a:rPr lang="en"/>
              <a:t>Definitions</a:t>
            </a:r>
          </a:p>
        </p:txBody>
      </p:sp>
      <p:sp>
        <p:nvSpPr>
          <p:cNvPr id="57" name="Shape 57"/>
          <p:cNvSpPr txBox="1">
            <a:spLocks noGrp="1"/>
          </p:cNvSpPr>
          <p:nvPr>
            <p:ph type="body" idx="1"/>
          </p:nvPr>
        </p:nvSpPr>
        <p:spPr>
          <a:xfrm>
            <a:off x="4122250" y="838200"/>
            <a:ext cx="4564499" cy="4967700"/>
          </a:xfrm>
          <a:prstGeom prst="rect">
            <a:avLst/>
          </a:prstGeom>
        </p:spPr>
        <p:txBody>
          <a:bodyPr lIns="91425" tIns="91425" rIns="91425" bIns="91425" anchor="t" anchorCtr="0">
            <a:noAutofit/>
          </a:bodyPr>
          <a:lstStyle/>
          <a:p>
            <a:pPr lvl="0" rtl="0">
              <a:spcBef>
                <a:spcPts val="0"/>
              </a:spcBef>
              <a:buNone/>
            </a:pPr>
            <a:r>
              <a:rPr lang="en" sz="2400" b="1"/>
              <a:t>Denial </a:t>
            </a:r>
            <a:r>
              <a:rPr lang="en" sz="2400"/>
              <a:t>- Blocking of adversary access to accurate information, regarding one’s actions or intentions.</a:t>
            </a:r>
          </a:p>
          <a:p>
            <a:pPr lvl="0" rtl="0">
              <a:spcBef>
                <a:spcPts val="0"/>
              </a:spcBef>
              <a:buNone/>
            </a:pPr>
            <a:endParaRPr sz="2400"/>
          </a:p>
          <a:p>
            <a:pPr lvl="0" rtl="0">
              <a:spcBef>
                <a:spcPts val="0"/>
              </a:spcBef>
              <a:buNone/>
            </a:pPr>
            <a:r>
              <a:rPr lang="en" sz="2400" b="1"/>
              <a:t>Deception</a:t>
            </a:r>
            <a:r>
              <a:rPr lang="en" sz="2400"/>
              <a:t> - Construction of a false reality for the adversary, via intentionally “leaked” false information, or other measures.</a:t>
            </a:r>
          </a:p>
          <a:p>
            <a:pPr lvl="0" rtl="0">
              <a:spcBef>
                <a:spcPts val="0"/>
              </a:spcBef>
              <a:buNone/>
            </a:pPr>
            <a:endParaRPr sz="2400"/>
          </a:p>
          <a:p>
            <a:pPr rtl="0">
              <a:spcBef>
                <a:spcPts val="0"/>
              </a:spcBef>
              <a:buNone/>
            </a:pPr>
            <a:r>
              <a:rPr lang="en" sz="2400" b="1"/>
              <a:t>False Flag</a:t>
            </a:r>
            <a:r>
              <a:rPr lang="en" sz="2400"/>
              <a:t> - Covert operation designed to deceive, such that ops appear to be carried out by other entities, groups or nations.</a:t>
            </a:r>
          </a:p>
        </p:txBody>
      </p:sp>
      <p:sp>
        <p:nvSpPr>
          <p:cNvPr id="58" name="Shape 58"/>
          <p:cNvSpPr txBox="1"/>
          <p:nvPr/>
        </p:nvSpPr>
        <p:spPr>
          <a:xfrm>
            <a:off x="2289100" y="6567900"/>
            <a:ext cx="6811499" cy="274499"/>
          </a:xfrm>
          <a:prstGeom prst="rect">
            <a:avLst/>
          </a:prstGeom>
          <a:noFill/>
          <a:ln>
            <a:noFill/>
          </a:ln>
        </p:spPr>
        <p:txBody>
          <a:bodyPr lIns="91425" tIns="91425" rIns="91425" bIns="91425" anchor="ctr" anchorCtr="0">
            <a:noAutofit/>
          </a:bodyPr>
          <a:lstStyle/>
          <a:p>
            <a:pPr algn="r" rtl="0">
              <a:spcBef>
                <a:spcPts val="0"/>
              </a:spcBef>
              <a:buNone/>
            </a:pPr>
            <a:r>
              <a:rPr lang="en" sz="600"/>
              <a:t>http://en.wikipedia.org/wiki/False_flag</a:t>
            </a:r>
          </a:p>
          <a:p>
            <a:pPr algn="r" rtl="0">
              <a:spcBef>
                <a:spcPts val="0"/>
              </a:spcBef>
              <a:buNone/>
            </a:pPr>
            <a:r>
              <a:rPr lang="en" sz="600"/>
              <a:t>http://en.wikipedia.org/wiki/Denial_and_deception</a:t>
            </a:r>
          </a:p>
          <a:p>
            <a:pPr lvl="0" algn="r" rtl="0">
              <a:spcBef>
                <a:spcPts val="0"/>
              </a:spcBef>
              <a:buNone/>
            </a:pPr>
            <a:endParaRPr sz="600"/>
          </a:p>
        </p:txBody>
      </p:sp>
      <p:pic>
        <p:nvPicPr>
          <p:cNvPr id="59" name="Shape 59"/>
          <p:cNvPicPr preferRelativeResize="0"/>
          <p:nvPr/>
        </p:nvPicPr>
        <p:blipFill>
          <a:blip r:embed="rId3">
            <a:alphaModFix/>
          </a:blip>
          <a:stretch>
            <a:fillRect/>
          </a:stretch>
        </p:blipFill>
        <p:spPr>
          <a:xfrm>
            <a:off x="357100" y="1267800"/>
            <a:ext cx="3390900" cy="50958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Why, So What, Who Cares...</a:t>
            </a:r>
          </a:p>
        </p:txBody>
      </p:sp>
      <p:sp>
        <p:nvSpPr>
          <p:cNvPr id="65" name="Shape 65"/>
          <p:cNvSpPr txBox="1">
            <a:spLocks noGrp="1"/>
          </p:cNvSpPr>
          <p:nvPr>
            <p:ph type="body" idx="1"/>
          </p:nvPr>
        </p:nvSpPr>
        <p:spPr>
          <a:xfrm>
            <a:off x="3531450" y="1752600"/>
            <a:ext cx="5764799"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Deception is a powerful, but under utilized tool </a:t>
            </a:r>
            <a:br>
              <a:rPr lang="en"/>
            </a:br>
            <a:r>
              <a:rPr lang="en"/>
              <a:t>(at least by defenders)</a:t>
            </a:r>
          </a:p>
          <a:p>
            <a:pPr lvl="0" rtl="0">
              <a:spcBef>
                <a:spcPts val="0"/>
              </a:spcBef>
              <a:buNone/>
            </a:pPr>
            <a:endParaRPr/>
          </a:p>
          <a:p>
            <a:pPr marL="457200" lvl="0" indent="-419100" rtl="0">
              <a:spcBef>
                <a:spcPts val="0"/>
              </a:spcBef>
              <a:buClr>
                <a:schemeClr val="dk1"/>
              </a:buClr>
              <a:buSzPct val="100000"/>
              <a:buFont typeface="Arial"/>
              <a:buChar char="●"/>
            </a:pPr>
            <a:r>
              <a:rPr lang="en"/>
              <a:t>Detect insider threats</a:t>
            </a:r>
          </a:p>
          <a:p>
            <a:pPr lvl="0" rtl="0">
              <a:spcBef>
                <a:spcPts val="0"/>
              </a:spcBef>
              <a:buNone/>
            </a:pPr>
            <a:endParaRPr/>
          </a:p>
          <a:p>
            <a:pPr marL="457200" lvl="0" indent="-419100" rtl="0">
              <a:spcBef>
                <a:spcPts val="0"/>
              </a:spcBef>
              <a:buClr>
                <a:schemeClr val="dk1"/>
              </a:buClr>
              <a:buSzPct val="100000"/>
              <a:buFont typeface="Arial"/>
              <a:buChar char="●"/>
            </a:pPr>
            <a:r>
              <a:rPr lang="en"/>
              <a:t>Full range of “effects” on adversaries possible through deception</a:t>
            </a:r>
          </a:p>
          <a:p>
            <a:pPr marL="457200" lvl="0" indent="0" rtl="0">
              <a:spcBef>
                <a:spcPts val="0"/>
              </a:spcBef>
              <a:buNone/>
            </a:pPr>
            <a:endParaRPr/>
          </a:p>
        </p:txBody>
      </p:sp>
      <p:pic>
        <p:nvPicPr>
          <p:cNvPr id="66" name="Shape 66"/>
          <p:cNvPicPr preferRelativeResize="0"/>
          <p:nvPr/>
        </p:nvPicPr>
        <p:blipFill>
          <a:blip r:embed="rId3">
            <a:alphaModFix/>
          </a:blip>
          <a:stretch>
            <a:fillRect/>
          </a:stretch>
        </p:blipFill>
        <p:spPr>
          <a:xfrm>
            <a:off x="161700" y="2069275"/>
            <a:ext cx="3326674" cy="35139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Attribution and Information Campaigns</a:t>
            </a:r>
          </a:p>
        </p:txBody>
      </p:sp>
      <p:sp>
        <p:nvSpPr>
          <p:cNvPr id="72" name="Shape 72"/>
          <p:cNvSpPr txBox="1">
            <a:spLocks noGrp="1"/>
          </p:cNvSpPr>
          <p:nvPr>
            <p:ph type="body" idx="1"/>
          </p:nvPr>
        </p:nvSpPr>
        <p:spPr>
          <a:xfrm>
            <a:off x="457200" y="1447800"/>
            <a:ext cx="8229600" cy="4967700"/>
          </a:xfrm>
          <a:prstGeom prst="rect">
            <a:avLst/>
          </a:prstGeom>
        </p:spPr>
        <p:txBody>
          <a:bodyPr lIns="91425" tIns="91425" rIns="91425" bIns="91425" anchor="t" anchorCtr="0">
            <a:noAutofit/>
          </a:bodyPr>
          <a:lstStyle/>
          <a:p>
            <a:pPr rtl="0">
              <a:spcBef>
                <a:spcPts val="0"/>
              </a:spcBef>
              <a:buNone/>
            </a:pPr>
            <a:r>
              <a:rPr lang="en" sz="2400"/>
              <a:t>“Parts of the malicious computer code used against Target's credit-card readers had been on the Internet's black market since last spring and </a:t>
            </a:r>
            <a:r>
              <a:rPr lang="en" sz="2400" b="1"/>
              <a:t>were partly written in Russian</a:t>
            </a:r>
            <a:r>
              <a:rPr lang="en" sz="2400"/>
              <a:t>.”</a:t>
            </a:r>
          </a:p>
          <a:p>
            <a:pPr rtl="0">
              <a:spcBef>
                <a:spcPts val="0"/>
              </a:spcBef>
              <a:buNone/>
            </a:pPr>
            <a:endParaRPr sz="2400"/>
          </a:p>
          <a:p>
            <a:pPr lvl="0" rtl="0">
              <a:spcBef>
                <a:spcPts val="0"/>
              </a:spcBef>
              <a:buClr>
                <a:schemeClr val="dk1"/>
              </a:buClr>
              <a:buSzPct val="45833"/>
              <a:buFont typeface="Arial"/>
              <a:buNone/>
            </a:pPr>
            <a:r>
              <a:rPr lang="en" sz="2400"/>
              <a:t>“For example, XXX's report says that more than half of the malicious files it analyzed were set to Russian language settings, which suggests "that a significant portion of APT28 malware was </a:t>
            </a:r>
            <a:r>
              <a:rPr lang="en" sz="2400" b="1"/>
              <a:t>compiled in a Russian-language build environment</a:t>
            </a:r>
            <a:r>
              <a:rPr lang="en" sz="2400"/>
              <a:t> consistently over the course of six years." Also, </a:t>
            </a:r>
            <a:r>
              <a:rPr lang="en" sz="2400" b="1"/>
              <a:t>96 percent of the malware was compiled between a Monday and Friday during an 8 AM to 6 PM work day in the Moscow time zone</a:t>
            </a:r>
            <a:r>
              <a:rPr lang="en" sz="2400"/>
              <a:t>.”</a:t>
            </a:r>
          </a:p>
          <a:p>
            <a:pPr>
              <a:spcBef>
                <a:spcPts val="0"/>
              </a:spcBef>
              <a:buNone/>
            </a:pPr>
            <a:endParaRPr sz="2400"/>
          </a:p>
        </p:txBody>
      </p:sp>
      <p:sp>
        <p:nvSpPr>
          <p:cNvPr id="73" name="Shape 73"/>
          <p:cNvSpPr txBox="1"/>
          <p:nvPr/>
        </p:nvSpPr>
        <p:spPr>
          <a:xfrm>
            <a:off x="939825" y="6336900"/>
            <a:ext cx="8160899" cy="521100"/>
          </a:xfrm>
          <a:prstGeom prst="rect">
            <a:avLst/>
          </a:prstGeom>
          <a:noFill/>
          <a:ln>
            <a:noFill/>
          </a:ln>
        </p:spPr>
        <p:txBody>
          <a:bodyPr lIns="91425" tIns="91425" rIns="91425" bIns="91425" anchor="ctr" anchorCtr="0">
            <a:noAutofit/>
          </a:bodyPr>
          <a:lstStyle/>
          <a:p>
            <a:pPr algn="r" rtl="0">
              <a:spcBef>
                <a:spcPts val="0"/>
              </a:spcBef>
              <a:buNone/>
            </a:pPr>
            <a:r>
              <a:rPr lang="en" sz="600"/>
              <a:t>http://online.wsj.com/articles/SB10001424052702304419104579324902602426862</a:t>
            </a:r>
          </a:p>
          <a:p>
            <a:pPr lvl="0" algn="r" rtl="0">
              <a:spcBef>
                <a:spcPts val="0"/>
              </a:spcBef>
              <a:buNone/>
            </a:pPr>
            <a:r>
              <a:rPr lang="en" sz="600"/>
              <a:t>http://www.pcworld.idg.com.au/article/558341/clues-point-russia-long-running-spying-campaign/</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46037"/>
            <a:ext cx="8229600" cy="1143000"/>
          </a:xfrm>
          <a:prstGeom prst="rect">
            <a:avLst/>
          </a:prstGeom>
        </p:spPr>
        <p:txBody>
          <a:bodyPr lIns="91425" tIns="91425" rIns="91425" bIns="91425" anchor="b" anchorCtr="0">
            <a:noAutofit/>
          </a:bodyPr>
          <a:lstStyle/>
          <a:p>
            <a:pPr>
              <a:spcBef>
                <a:spcPts val="0"/>
              </a:spcBef>
              <a:buNone/>
            </a:pPr>
            <a:r>
              <a:rPr lang="en"/>
              <a:t>Useful Reference</a:t>
            </a:r>
          </a:p>
        </p:txBody>
      </p:sp>
      <p:pic>
        <p:nvPicPr>
          <p:cNvPr id="79" name="Shape 79"/>
          <p:cNvPicPr preferRelativeResize="0"/>
          <p:nvPr/>
        </p:nvPicPr>
        <p:blipFill>
          <a:blip r:embed="rId3">
            <a:alphaModFix/>
          </a:blip>
          <a:stretch>
            <a:fillRect/>
          </a:stretch>
        </p:blipFill>
        <p:spPr>
          <a:xfrm>
            <a:off x="659300" y="1651200"/>
            <a:ext cx="3432100" cy="4524124"/>
          </a:xfrm>
          <a:prstGeom prst="rect">
            <a:avLst/>
          </a:prstGeom>
          <a:noFill/>
          <a:ln>
            <a:noFill/>
          </a:ln>
        </p:spPr>
      </p:pic>
      <p:sp>
        <p:nvSpPr>
          <p:cNvPr id="80" name="Shape 80"/>
          <p:cNvSpPr txBox="1"/>
          <p:nvPr/>
        </p:nvSpPr>
        <p:spPr>
          <a:xfrm>
            <a:off x="900950" y="6263575"/>
            <a:ext cx="2972100" cy="484500"/>
          </a:xfrm>
          <a:prstGeom prst="rect">
            <a:avLst/>
          </a:prstGeom>
          <a:noFill/>
          <a:ln>
            <a:noFill/>
          </a:ln>
        </p:spPr>
        <p:txBody>
          <a:bodyPr lIns="91425" tIns="91425" rIns="91425" bIns="91425" anchor="ctr" anchorCtr="0">
            <a:noAutofit/>
          </a:bodyPr>
          <a:lstStyle/>
          <a:p>
            <a:pPr algn="ctr" rtl="0">
              <a:spcBef>
                <a:spcPts val="0"/>
              </a:spcBef>
              <a:buNone/>
            </a:pPr>
            <a:r>
              <a:rPr lang="en"/>
              <a:t>JP 3-13.4</a:t>
            </a:r>
          </a:p>
          <a:p>
            <a:pPr lvl="0" algn="ctr" rtl="0">
              <a:spcBef>
                <a:spcPts val="0"/>
              </a:spcBef>
              <a:buNone/>
            </a:pPr>
            <a:r>
              <a:rPr lang="en"/>
              <a:t>https://cyberwar.nl/d/jp3_13_4.pdf</a:t>
            </a:r>
          </a:p>
        </p:txBody>
      </p:sp>
      <p:pic>
        <p:nvPicPr>
          <p:cNvPr id="81" name="Shape 81"/>
          <p:cNvPicPr preferRelativeResize="0"/>
          <p:nvPr/>
        </p:nvPicPr>
        <p:blipFill>
          <a:blip r:embed="rId4">
            <a:alphaModFix/>
          </a:blip>
          <a:stretch>
            <a:fillRect/>
          </a:stretch>
        </p:blipFill>
        <p:spPr>
          <a:xfrm>
            <a:off x="4881418" y="1566000"/>
            <a:ext cx="3550180" cy="4524124"/>
          </a:xfrm>
          <a:prstGeom prst="rect">
            <a:avLst/>
          </a:prstGeom>
          <a:noFill/>
          <a:ln>
            <a:noFill/>
          </a:ln>
        </p:spPr>
      </p:pic>
      <p:sp>
        <p:nvSpPr>
          <p:cNvPr id="82" name="Shape 82"/>
          <p:cNvSpPr txBox="1"/>
          <p:nvPr/>
        </p:nvSpPr>
        <p:spPr>
          <a:xfrm>
            <a:off x="5107725" y="6238475"/>
            <a:ext cx="3324000" cy="484500"/>
          </a:xfrm>
          <a:prstGeom prst="rect">
            <a:avLst/>
          </a:prstGeom>
          <a:noFill/>
          <a:ln>
            <a:noFill/>
          </a:ln>
        </p:spPr>
        <p:txBody>
          <a:bodyPr lIns="91425" tIns="91425" rIns="91425" bIns="91425" anchor="ctr" anchorCtr="0">
            <a:noAutofit/>
          </a:bodyPr>
          <a:lstStyle/>
          <a:p>
            <a:pPr lvl="0" algn="ctr" rtl="0">
              <a:spcBef>
                <a:spcPts val="0"/>
              </a:spcBef>
              <a:buNone/>
            </a:pPr>
            <a:r>
              <a:rPr lang="en"/>
              <a:t>FM 90-2</a:t>
            </a:r>
          </a:p>
          <a:p>
            <a:pPr lvl="0" algn="ctr" rtl="0">
              <a:spcBef>
                <a:spcPts val="0"/>
              </a:spcBef>
              <a:buNone/>
            </a:pPr>
            <a:r>
              <a:rPr lang="en"/>
              <a:t>http://www.cgsc.edu/carl/docrepository/FM90_02_1988.pdf</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46037"/>
            <a:ext cx="8229600" cy="1143000"/>
          </a:xfrm>
          <a:prstGeom prst="rect">
            <a:avLst/>
          </a:prstGeom>
        </p:spPr>
        <p:txBody>
          <a:bodyPr lIns="91425" tIns="91425" rIns="91425" bIns="91425" anchor="b" anchorCtr="0">
            <a:noAutofit/>
          </a:bodyPr>
          <a:lstStyle/>
          <a:p>
            <a:pPr>
              <a:spcBef>
                <a:spcPts val="0"/>
              </a:spcBef>
              <a:buNone/>
            </a:pPr>
            <a:r>
              <a:rPr lang="en"/>
              <a:t>Considerations</a:t>
            </a:r>
          </a:p>
        </p:txBody>
      </p:sp>
      <p:sp>
        <p:nvSpPr>
          <p:cNvPr id="88" name="Shape 88"/>
          <p:cNvSpPr txBox="1">
            <a:spLocks noGrp="1"/>
          </p:cNvSpPr>
          <p:nvPr>
            <p:ph type="body" idx="1"/>
          </p:nvPr>
        </p:nvSpPr>
        <p:spPr>
          <a:xfrm>
            <a:off x="4724400" y="1112850"/>
            <a:ext cx="4417199"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Resources</a:t>
            </a:r>
          </a:p>
          <a:p>
            <a:pPr marL="914400" lvl="1" indent="-381000" rtl="0">
              <a:spcBef>
                <a:spcPts val="0"/>
              </a:spcBef>
              <a:buClr>
                <a:schemeClr val="dk1"/>
              </a:buClr>
              <a:buSzPct val="80000"/>
              <a:buFont typeface="Courier New"/>
              <a:buChar char="o"/>
            </a:pPr>
            <a:r>
              <a:rPr lang="en"/>
              <a:t>Skill Level (yours and theirs)</a:t>
            </a:r>
          </a:p>
          <a:p>
            <a:pPr marL="914400" lvl="1" indent="-381000" rtl="0">
              <a:spcBef>
                <a:spcPts val="0"/>
              </a:spcBef>
              <a:buClr>
                <a:schemeClr val="dk1"/>
              </a:buClr>
              <a:buSzPct val="80000"/>
              <a:buFont typeface="Courier New"/>
              <a:buChar char="o"/>
            </a:pPr>
            <a:r>
              <a:rPr lang="en"/>
              <a:t>Resources</a:t>
            </a:r>
          </a:p>
          <a:p>
            <a:pPr marL="1371600" lvl="2" indent="-381000" rtl="0">
              <a:spcBef>
                <a:spcPts val="0"/>
              </a:spcBef>
              <a:buClr>
                <a:schemeClr val="dk1"/>
              </a:buClr>
              <a:buSzPct val="80000"/>
              <a:buFont typeface="Wingdings"/>
              <a:buChar char="§"/>
            </a:pPr>
            <a:r>
              <a:rPr lang="en"/>
              <a:t>Financial</a:t>
            </a:r>
          </a:p>
          <a:p>
            <a:pPr marL="1371600" lvl="2" indent="-381000" rtl="0">
              <a:spcBef>
                <a:spcPts val="0"/>
              </a:spcBef>
              <a:buClr>
                <a:schemeClr val="dk1"/>
              </a:buClr>
              <a:buSzPct val="80000"/>
              <a:buFont typeface="Wingdings"/>
              <a:buChar char="§"/>
            </a:pPr>
            <a:r>
              <a:rPr lang="en"/>
              <a:t>Technical</a:t>
            </a:r>
          </a:p>
          <a:p>
            <a:pPr marL="1371600" lvl="2" indent="-381000" rtl="0">
              <a:spcBef>
                <a:spcPts val="0"/>
              </a:spcBef>
              <a:buClr>
                <a:schemeClr val="dk1"/>
              </a:buClr>
              <a:buSzPct val="80000"/>
              <a:buFont typeface="Wingdings"/>
              <a:buChar char="§"/>
            </a:pPr>
            <a:r>
              <a:rPr lang="en"/>
              <a:t>Intelligence</a:t>
            </a:r>
          </a:p>
          <a:p>
            <a:pPr marL="914400" lvl="1" indent="-381000" rtl="0">
              <a:spcBef>
                <a:spcPts val="0"/>
              </a:spcBef>
              <a:buClr>
                <a:schemeClr val="dk1"/>
              </a:buClr>
              <a:buSzPct val="80000"/>
              <a:buFont typeface="Courier New"/>
              <a:buChar char="o"/>
            </a:pPr>
            <a:r>
              <a:rPr lang="en"/>
              <a:t>Novice to APT/Nation State</a:t>
            </a:r>
          </a:p>
          <a:p>
            <a:pPr marL="457200" lvl="0" indent="-419100" rtl="0">
              <a:spcBef>
                <a:spcPts val="0"/>
              </a:spcBef>
              <a:buClr>
                <a:schemeClr val="dk1"/>
              </a:buClr>
              <a:buSzPct val="100000"/>
              <a:buFont typeface="Arial"/>
              <a:buChar char="●"/>
            </a:pPr>
            <a:r>
              <a:rPr lang="en"/>
              <a:t>Predictability</a:t>
            </a:r>
          </a:p>
          <a:p>
            <a:pPr marL="457200" lvl="0" indent="-419100" rtl="0">
              <a:spcBef>
                <a:spcPts val="0"/>
              </a:spcBef>
              <a:buClr>
                <a:schemeClr val="dk1"/>
              </a:buClr>
              <a:buSzPct val="100000"/>
              <a:buFont typeface="Arial"/>
              <a:buChar char="●"/>
            </a:pPr>
            <a:r>
              <a:rPr lang="en"/>
              <a:t>Attribution</a:t>
            </a:r>
          </a:p>
          <a:p>
            <a:pPr marL="457200" lvl="0" indent="-419100" rtl="0">
              <a:spcBef>
                <a:spcPts val="0"/>
              </a:spcBef>
              <a:buClr>
                <a:schemeClr val="dk1"/>
              </a:buClr>
              <a:buSzPct val="100000"/>
              <a:buFont typeface="Arial"/>
              <a:buChar char="●"/>
            </a:pPr>
            <a:r>
              <a:rPr lang="en"/>
              <a:t>Active Defense</a:t>
            </a:r>
          </a:p>
          <a:p>
            <a:pPr marL="457200" lvl="0" indent="-419100">
              <a:spcBef>
                <a:spcPts val="0"/>
              </a:spcBef>
              <a:buClr>
                <a:schemeClr val="dk1"/>
              </a:buClr>
              <a:buSzPct val="100000"/>
              <a:buFont typeface="Arial"/>
              <a:buChar char="●"/>
            </a:pPr>
            <a:r>
              <a:rPr lang="en"/>
              <a:t>Legality</a:t>
            </a:r>
          </a:p>
        </p:txBody>
      </p:sp>
      <p:pic>
        <p:nvPicPr>
          <p:cNvPr id="89" name="Shape 89"/>
          <p:cNvPicPr preferRelativeResize="0"/>
          <p:nvPr/>
        </p:nvPicPr>
        <p:blipFill>
          <a:blip r:embed="rId3">
            <a:alphaModFix/>
          </a:blip>
          <a:stretch>
            <a:fillRect/>
          </a:stretch>
        </p:blipFill>
        <p:spPr>
          <a:xfrm>
            <a:off x="266700" y="1371600"/>
            <a:ext cx="4417149" cy="48768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457200" y="-30162"/>
            <a:ext cx="8229600" cy="1143000"/>
          </a:xfrm>
          <a:prstGeom prst="rect">
            <a:avLst/>
          </a:prstGeom>
        </p:spPr>
        <p:txBody>
          <a:bodyPr lIns="91425" tIns="91425" rIns="91425" bIns="91425" anchor="b" anchorCtr="0">
            <a:noAutofit/>
          </a:bodyPr>
          <a:lstStyle/>
          <a:p>
            <a:pPr>
              <a:spcBef>
                <a:spcPts val="0"/>
              </a:spcBef>
              <a:buNone/>
            </a:pPr>
            <a:r>
              <a:rPr lang="en"/>
              <a:t>Focus - Target for Cyber Deception</a:t>
            </a:r>
          </a:p>
        </p:txBody>
      </p:sp>
      <p:graphicFrame>
        <p:nvGraphicFramePr>
          <p:cNvPr id="95" name="Shape 95"/>
          <p:cNvGraphicFramePr/>
          <p:nvPr/>
        </p:nvGraphicFramePr>
        <p:xfrm>
          <a:off x="318187" y="1321625"/>
          <a:ext cx="8507625" cy="5376160"/>
        </p:xfrm>
        <a:graphic>
          <a:graphicData uri="http://schemas.openxmlformats.org/drawingml/2006/table">
            <a:tbl>
              <a:tblPr>
                <a:noFill/>
                <a:tableStyleId>{88559E25-8463-4A9E-941E-041F8D3B91AD}</a:tableStyleId>
              </a:tblPr>
              <a:tblGrid>
                <a:gridCol w="1456725"/>
                <a:gridCol w="3558050"/>
                <a:gridCol w="3492850"/>
              </a:tblGrid>
              <a:tr h="540650">
                <a:tc>
                  <a:txBody>
                    <a:bodyPr/>
                    <a:lstStyle/>
                    <a:p>
                      <a:pPr rtl="0">
                        <a:spcBef>
                          <a:spcPts val="0"/>
                        </a:spcBef>
                        <a:buNone/>
                      </a:pPr>
                      <a:endParaRPr sz="2400"/>
                    </a:p>
                  </a:txBody>
                  <a:tcPr marL="91425" marR="91425" marT="91425" marB="91425"/>
                </a:tc>
                <a:tc>
                  <a:txBody>
                    <a:bodyPr/>
                    <a:lstStyle/>
                    <a:p>
                      <a:pPr algn="ctr" rtl="0">
                        <a:spcBef>
                          <a:spcPts val="0"/>
                        </a:spcBef>
                        <a:buNone/>
                      </a:pPr>
                      <a:r>
                        <a:rPr lang="en" sz="2400" b="1"/>
                        <a:t>Attacker</a:t>
                      </a:r>
                    </a:p>
                  </a:txBody>
                  <a:tcPr marL="91425" marR="91425" marT="91425" marB="91425"/>
                </a:tc>
                <a:tc>
                  <a:txBody>
                    <a:bodyPr/>
                    <a:lstStyle/>
                    <a:p>
                      <a:pPr algn="ctr">
                        <a:spcBef>
                          <a:spcPts val="0"/>
                        </a:spcBef>
                        <a:buNone/>
                      </a:pPr>
                      <a:r>
                        <a:rPr lang="en" sz="2400" b="1"/>
                        <a:t>Defender</a:t>
                      </a:r>
                    </a:p>
                  </a:txBody>
                  <a:tcPr marL="91425" marR="91425" marT="91425" marB="91425"/>
                </a:tc>
              </a:tr>
              <a:tr h="1963700">
                <a:tc>
                  <a:txBody>
                    <a:bodyPr/>
                    <a:lstStyle/>
                    <a:p>
                      <a:pPr rtl="0">
                        <a:spcBef>
                          <a:spcPts val="0"/>
                        </a:spcBef>
                        <a:buNone/>
                      </a:pPr>
                      <a:r>
                        <a:rPr lang="en" sz="2400" b="1"/>
                        <a:t>Human</a:t>
                      </a:r>
                    </a:p>
                  </a:txBody>
                  <a:tcPr marL="91425" marR="91425" marT="91425" marB="91425" anchor="ctr"/>
                </a:tc>
                <a:tc>
                  <a:txBody>
                    <a:bodyPr/>
                    <a:lstStyle/>
                    <a:p>
                      <a:pPr marL="457200" lvl="0" indent="-381000" rtl="0">
                        <a:spcBef>
                          <a:spcPts val="0"/>
                        </a:spcBef>
                        <a:buClr>
                          <a:schemeClr val="dk1"/>
                        </a:buClr>
                        <a:buSzPct val="100000"/>
                        <a:buFont typeface="Arial"/>
                        <a:buChar char="●"/>
                      </a:pPr>
                      <a:r>
                        <a:rPr lang="en" sz="2400">
                          <a:solidFill>
                            <a:schemeClr val="dk1"/>
                          </a:solidFill>
                        </a:rPr>
                        <a:t>Decoy web page</a:t>
                      </a:r>
                    </a:p>
                    <a:p>
                      <a:pPr lvl="0" rtl="0">
                        <a:spcBef>
                          <a:spcPts val="0"/>
                        </a:spcBef>
                        <a:buNone/>
                      </a:pPr>
                      <a:endParaRPr sz="2400">
                        <a:solidFill>
                          <a:schemeClr val="dk1"/>
                        </a:solidFill>
                      </a:endParaRPr>
                    </a:p>
                    <a:p>
                      <a:pPr marL="457200" lvl="0" indent="-381000" rtl="0">
                        <a:spcBef>
                          <a:spcPts val="0"/>
                        </a:spcBef>
                        <a:buClr>
                          <a:schemeClr val="dk1"/>
                        </a:buClr>
                        <a:buSzPct val="100000"/>
                        <a:buFont typeface="Arial"/>
                        <a:buChar char="●"/>
                      </a:pPr>
                      <a:r>
                        <a:rPr lang="en" sz="2400">
                          <a:solidFill>
                            <a:schemeClr val="dk1"/>
                          </a:solidFill>
                        </a:rPr>
                        <a:t>Honeynet</a:t>
                      </a:r>
                    </a:p>
                    <a:p>
                      <a:pPr lvl="0">
                        <a:spcBef>
                          <a:spcPts val="0"/>
                        </a:spcBef>
                        <a:buNone/>
                      </a:pPr>
                      <a:endParaRPr sz="2400">
                        <a:solidFill>
                          <a:schemeClr val="dk1"/>
                        </a:solidFill>
                      </a:endParaRPr>
                    </a:p>
                  </a:txBody>
                  <a:tcPr marL="91425" marR="91425" marT="91425" marB="91425"/>
                </a:tc>
                <a:tc>
                  <a:txBody>
                    <a:bodyPr/>
                    <a:lstStyle/>
                    <a:p>
                      <a:pPr marL="457200" lvl="0" indent="-381000" rtl="0">
                        <a:spcBef>
                          <a:spcPts val="0"/>
                        </a:spcBef>
                        <a:buClr>
                          <a:srgbClr val="000000"/>
                        </a:buClr>
                        <a:buSzPct val="100000"/>
                        <a:buFont typeface="Arial"/>
                        <a:buChar char="●"/>
                      </a:pPr>
                      <a:r>
                        <a:rPr lang="en" sz="2400"/>
                        <a:t>Convincing IT Help Desk to reset password</a:t>
                      </a:r>
                    </a:p>
                    <a:p>
                      <a:pPr lvl="0" rtl="0">
                        <a:spcBef>
                          <a:spcPts val="0"/>
                        </a:spcBef>
                        <a:buNone/>
                      </a:pPr>
                      <a:endParaRPr sz="2400"/>
                    </a:p>
                    <a:p>
                      <a:pPr marL="457200" lvl="0" indent="-381000">
                        <a:spcBef>
                          <a:spcPts val="0"/>
                        </a:spcBef>
                        <a:buClr>
                          <a:srgbClr val="000000"/>
                        </a:buClr>
                        <a:buSzPct val="100000"/>
                        <a:buFont typeface="Arial"/>
                        <a:buChar char="●"/>
                      </a:pPr>
                      <a:r>
                        <a:rPr lang="en" sz="2400"/>
                        <a:t>Phishing</a:t>
                      </a:r>
                    </a:p>
                  </a:txBody>
                  <a:tcPr marL="91425" marR="91425" marT="91425" marB="91425"/>
                </a:tc>
              </a:tr>
              <a:tr h="2815900">
                <a:tc>
                  <a:txBody>
                    <a:bodyPr/>
                    <a:lstStyle/>
                    <a:p>
                      <a:pPr>
                        <a:spcBef>
                          <a:spcPts val="0"/>
                        </a:spcBef>
                        <a:buNone/>
                      </a:pPr>
                      <a:r>
                        <a:rPr lang="en" sz="2400" b="1"/>
                        <a:t>Code / Machine</a:t>
                      </a:r>
                    </a:p>
                  </a:txBody>
                  <a:tcPr marL="91425" marR="91425" marT="91425" marB="91425" anchor="ctr"/>
                </a:tc>
                <a:tc>
                  <a:txBody>
                    <a:bodyPr/>
                    <a:lstStyle/>
                    <a:p>
                      <a:pPr marL="457200" lvl="0" indent="-381000" rtl="0">
                        <a:spcBef>
                          <a:spcPts val="0"/>
                        </a:spcBef>
                        <a:buClr>
                          <a:srgbClr val="000000"/>
                        </a:buClr>
                        <a:buSzPct val="100000"/>
                        <a:buFont typeface="Arial"/>
                        <a:buChar char="●"/>
                      </a:pPr>
                      <a:r>
                        <a:rPr lang="en" sz="2400"/>
                        <a:t>Analysis VM environment convinces malware it is “real”</a:t>
                      </a:r>
                    </a:p>
                    <a:p>
                      <a:pPr lvl="0" rtl="0">
                        <a:spcBef>
                          <a:spcPts val="0"/>
                        </a:spcBef>
                        <a:buNone/>
                      </a:pPr>
                      <a:endParaRPr sz="2400"/>
                    </a:p>
                    <a:p>
                      <a:pPr marL="457200" lvl="0" indent="-381000">
                        <a:spcBef>
                          <a:spcPts val="0"/>
                        </a:spcBef>
                        <a:buClr>
                          <a:srgbClr val="000000"/>
                        </a:buClr>
                        <a:buSzPct val="100000"/>
                        <a:buFont typeface="Arial"/>
                        <a:buChar char="●"/>
                      </a:pPr>
                      <a:r>
                        <a:rPr lang="en" sz="2400"/>
                        <a:t>Spoofed network service banners</a:t>
                      </a:r>
                    </a:p>
                  </a:txBody>
                  <a:tcPr marL="91425" marR="91425" marT="91425" marB="91425"/>
                </a:tc>
                <a:tc>
                  <a:txBody>
                    <a:bodyPr/>
                    <a:lstStyle/>
                    <a:p>
                      <a:pPr marL="457200" lvl="0" indent="-381000" rtl="0">
                        <a:spcBef>
                          <a:spcPts val="0"/>
                        </a:spcBef>
                        <a:buClr>
                          <a:srgbClr val="000000"/>
                        </a:buClr>
                        <a:buSzPct val="100000"/>
                        <a:buFont typeface="Arial"/>
                        <a:buChar char="●"/>
                      </a:pPr>
                      <a:r>
                        <a:rPr lang="en" sz="2400"/>
                        <a:t>Spoofing browser user agent</a:t>
                      </a:r>
                    </a:p>
                    <a:p>
                      <a:pPr lvl="0" rtl="0">
                        <a:spcBef>
                          <a:spcPts val="0"/>
                        </a:spcBef>
                        <a:buNone/>
                      </a:pPr>
                      <a:endParaRPr sz="2400"/>
                    </a:p>
                    <a:p>
                      <a:pPr marL="457200" lvl="0" indent="-381000" rtl="0">
                        <a:spcBef>
                          <a:spcPts val="0"/>
                        </a:spcBef>
                        <a:buClr>
                          <a:srgbClr val="000000"/>
                        </a:buClr>
                        <a:buSzPct val="100000"/>
                        <a:buFont typeface="Arial"/>
                        <a:buChar char="●"/>
                      </a:pPr>
                      <a:r>
                        <a:rPr lang="en" sz="2400"/>
                        <a:t>Spoofing IP address</a:t>
                      </a:r>
                    </a:p>
                    <a:p>
                      <a:pPr lvl="0" rtl="0">
                        <a:spcBef>
                          <a:spcPts val="0"/>
                        </a:spcBef>
                        <a:buNone/>
                      </a:pPr>
                      <a:endParaRPr sz="2400"/>
                    </a:p>
                    <a:p>
                      <a:pPr marL="457200" lvl="0" indent="-381000">
                        <a:spcBef>
                          <a:spcPts val="0"/>
                        </a:spcBef>
                        <a:buClr>
                          <a:srgbClr val="000000"/>
                        </a:buClr>
                        <a:buSzPct val="100000"/>
                        <a:buFont typeface="Arial"/>
                        <a:buChar char="●"/>
                      </a:pPr>
                      <a:r>
                        <a:rPr lang="en" sz="2400"/>
                        <a:t>Spoof packet header data</a:t>
                      </a:r>
                    </a:p>
                  </a:txBody>
                  <a:tcPr marL="91425" marR="91425" marT="91425" marB="91425"/>
                </a:tc>
              </a:tr>
            </a:tbl>
          </a:graphicData>
        </a:graphic>
      </p:graphicFrame>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457200" y="-30162"/>
            <a:ext cx="8229600" cy="1143000"/>
          </a:xfrm>
          <a:prstGeom prst="rect">
            <a:avLst/>
          </a:prstGeom>
        </p:spPr>
        <p:txBody>
          <a:bodyPr lIns="91425" tIns="91425" rIns="91425" bIns="91425" anchor="b" anchorCtr="0">
            <a:noAutofit/>
          </a:bodyPr>
          <a:lstStyle/>
          <a:p>
            <a:pPr>
              <a:spcBef>
                <a:spcPts val="0"/>
              </a:spcBef>
              <a:buNone/>
            </a:pPr>
            <a:r>
              <a:rPr lang="en"/>
              <a:t>Effects</a:t>
            </a:r>
          </a:p>
        </p:txBody>
      </p:sp>
      <p:sp>
        <p:nvSpPr>
          <p:cNvPr id="245" name="Shape 245"/>
          <p:cNvSpPr txBox="1">
            <a:spLocks noGrp="1"/>
          </p:cNvSpPr>
          <p:nvPr>
            <p:ph type="body" idx="1"/>
          </p:nvPr>
        </p:nvSpPr>
        <p:spPr>
          <a:xfrm>
            <a:off x="3731700" y="539150"/>
            <a:ext cx="5457000" cy="4967700"/>
          </a:xfrm>
          <a:prstGeom prst="rect">
            <a:avLst/>
          </a:prstGeom>
        </p:spPr>
        <p:txBody>
          <a:bodyPr lIns="91425" tIns="91425" rIns="91425" bIns="91425" anchor="t" anchorCtr="0">
            <a:noAutofit/>
          </a:bodyPr>
          <a:lstStyle/>
          <a:p>
            <a:pPr marL="457200" lvl="0" indent="-342900" rtl="0">
              <a:lnSpc>
                <a:spcPct val="115000"/>
              </a:lnSpc>
              <a:spcBef>
                <a:spcPts val="0"/>
              </a:spcBef>
              <a:buClr>
                <a:schemeClr val="dk1"/>
              </a:buClr>
              <a:buSzPct val="100000"/>
              <a:buFont typeface="Arial"/>
              <a:buChar char="●"/>
            </a:pPr>
            <a:r>
              <a:rPr lang="en" sz="1800" b="1"/>
              <a:t>Deceive</a:t>
            </a:r>
            <a:r>
              <a:rPr lang="en" sz="1800"/>
              <a:t> - Cause a person to believe what is not true</a:t>
            </a:r>
          </a:p>
          <a:p>
            <a:pPr marL="457200" lvl="0" indent="-342900" rtl="0">
              <a:lnSpc>
                <a:spcPct val="115000"/>
              </a:lnSpc>
              <a:spcBef>
                <a:spcPts val="0"/>
              </a:spcBef>
              <a:buClr>
                <a:schemeClr val="dk1"/>
              </a:buClr>
              <a:buSzPct val="100000"/>
              <a:buFont typeface="Arial"/>
              <a:buChar char="●"/>
            </a:pPr>
            <a:r>
              <a:rPr lang="en" sz="1800" b="1"/>
              <a:t>Degrade</a:t>
            </a:r>
            <a:r>
              <a:rPr lang="en" sz="1800"/>
              <a:t> - Temporary reduction in effectiveness</a:t>
            </a:r>
          </a:p>
          <a:p>
            <a:pPr marL="457200" lvl="0" indent="-342900" rtl="0">
              <a:lnSpc>
                <a:spcPct val="115000"/>
              </a:lnSpc>
              <a:spcBef>
                <a:spcPts val="0"/>
              </a:spcBef>
              <a:buClr>
                <a:schemeClr val="dk1"/>
              </a:buClr>
              <a:buSzPct val="100000"/>
              <a:buFont typeface="Arial"/>
              <a:buChar char="●"/>
            </a:pPr>
            <a:r>
              <a:rPr lang="en" sz="1800" b="1"/>
              <a:t>Delay</a:t>
            </a:r>
            <a:r>
              <a:rPr lang="en" sz="1800"/>
              <a:t> - Slow the time of arrival of forces or capabilities</a:t>
            </a:r>
          </a:p>
          <a:p>
            <a:pPr marL="457200" lvl="0" indent="-342900" rtl="0">
              <a:lnSpc>
                <a:spcPct val="115000"/>
              </a:lnSpc>
              <a:spcBef>
                <a:spcPts val="0"/>
              </a:spcBef>
              <a:buClr>
                <a:schemeClr val="dk1"/>
              </a:buClr>
              <a:buSzPct val="100000"/>
              <a:buFont typeface="Arial"/>
              <a:buChar char="●"/>
            </a:pPr>
            <a:r>
              <a:rPr lang="en" sz="1800" b="1"/>
              <a:t>Deny</a:t>
            </a:r>
            <a:r>
              <a:rPr lang="en" sz="1800"/>
              <a:t> - Withhold information about capabilities</a:t>
            </a:r>
          </a:p>
          <a:p>
            <a:pPr marL="457200" lvl="0" indent="-342900" rtl="0">
              <a:lnSpc>
                <a:spcPct val="115000"/>
              </a:lnSpc>
              <a:spcBef>
                <a:spcPts val="0"/>
              </a:spcBef>
              <a:buClr>
                <a:schemeClr val="dk1"/>
              </a:buClr>
              <a:buSzPct val="100000"/>
              <a:buFont typeface="Arial"/>
              <a:buChar char="●"/>
            </a:pPr>
            <a:r>
              <a:rPr lang="en" sz="1800" b="1"/>
              <a:t>Destroy</a:t>
            </a:r>
            <a:r>
              <a:rPr lang="en" sz="1800"/>
              <a:t> - Enemy capability cannot be restored</a:t>
            </a:r>
          </a:p>
          <a:p>
            <a:pPr marL="457200" lvl="0" indent="-342900" rtl="0">
              <a:lnSpc>
                <a:spcPct val="115000"/>
              </a:lnSpc>
              <a:spcBef>
                <a:spcPts val="0"/>
              </a:spcBef>
              <a:buClr>
                <a:schemeClr val="dk1"/>
              </a:buClr>
              <a:buSzPct val="100000"/>
              <a:buFont typeface="Arial"/>
              <a:buChar char="●"/>
            </a:pPr>
            <a:r>
              <a:rPr lang="en" sz="1800" b="1"/>
              <a:t>Disrupt</a:t>
            </a:r>
            <a:r>
              <a:rPr lang="en" sz="1800"/>
              <a:t> - Interrupt or impede capabilities or systems</a:t>
            </a:r>
          </a:p>
          <a:p>
            <a:pPr marL="457200" lvl="0" indent="-342900" rtl="0">
              <a:lnSpc>
                <a:spcPct val="115000"/>
              </a:lnSpc>
              <a:spcBef>
                <a:spcPts val="0"/>
              </a:spcBef>
              <a:buClr>
                <a:schemeClr val="dk1"/>
              </a:buClr>
              <a:buSzPct val="100000"/>
              <a:buFont typeface="Arial"/>
              <a:buChar char="●"/>
            </a:pPr>
            <a:r>
              <a:rPr lang="en" sz="1800" b="1"/>
              <a:t>Divert</a:t>
            </a:r>
            <a:r>
              <a:rPr lang="en" sz="1800"/>
              <a:t> - Force adversary to change course or direction</a:t>
            </a:r>
          </a:p>
          <a:p>
            <a:pPr marL="457200" lvl="0" indent="-342900" rtl="0">
              <a:lnSpc>
                <a:spcPct val="115000"/>
              </a:lnSpc>
              <a:spcBef>
                <a:spcPts val="0"/>
              </a:spcBef>
              <a:buClr>
                <a:schemeClr val="dk1"/>
              </a:buClr>
              <a:buSzPct val="100000"/>
              <a:buFont typeface="Arial"/>
              <a:buChar char="●"/>
            </a:pPr>
            <a:r>
              <a:rPr lang="en" sz="1800" b="1"/>
              <a:t>Exploit</a:t>
            </a:r>
            <a:r>
              <a:rPr lang="en" sz="1800"/>
              <a:t> - Gain access to systems to collect or plant information</a:t>
            </a:r>
          </a:p>
          <a:p>
            <a:pPr marL="457200" lvl="0" indent="-342900" rtl="0">
              <a:lnSpc>
                <a:spcPct val="115000"/>
              </a:lnSpc>
              <a:spcBef>
                <a:spcPts val="0"/>
              </a:spcBef>
              <a:buClr>
                <a:schemeClr val="dk1"/>
              </a:buClr>
              <a:buSzPct val="100000"/>
              <a:buFont typeface="Arial"/>
              <a:buChar char="●"/>
            </a:pPr>
            <a:r>
              <a:rPr lang="en" sz="1800" b="1"/>
              <a:t>Neutralize</a:t>
            </a:r>
            <a:r>
              <a:rPr lang="en" sz="1800"/>
              <a:t> - Render adversary incapable of interfering with activity</a:t>
            </a:r>
          </a:p>
          <a:p>
            <a:pPr marL="457200" lvl="0" indent="-342900" rtl="0">
              <a:lnSpc>
                <a:spcPct val="115000"/>
              </a:lnSpc>
              <a:spcBef>
                <a:spcPts val="0"/>
              </a:spcBef>
              <a:buClr>
                <a:schemeClr val="dk1"/>
              </a:buClr>
              <a:buSzPct val="100000"/>
              <a:buFont typeface="Arial"/>
              <a:buChar char="●"/>
            </a:pPr>
            <a:r>
              <a:rPr lang="en" sz="1800" b="1"/>
              <a:t>Suppress</a:t>
            </a:r>
            <a:r>
              <a:rPr lang="en" sz="1800"/>
              <a:t> - Temporarily degrade adversary/tool below level to accomplish mission</a:t>
            </a:r>
          </a:p>
          <a:p>
            <a:pPr lvl="0">
              <a:spcBef>
                <a:spcPts val="0"/>
              </a:spcBef>
              <a:buNone/>
            </a:pPr>
            <a:endParaRPr sz="1800"/>
          </a:p>
        </p:txBody>
      </p:sp>
      <p:sp>
        <p:nvSpPr>
          <p:cNvPr id="246" name="Shape 246"/>
          <p:cNvSpPr txBox="1"/>
          <p:nvPr/>
        </p:nvSpPr>
        <p:spPr>
          <a:xfrm>
            <a:off x="-76200" y="6362700"/>
            <a:ext cx="9144000" cy="447300"/>
          </a:xfrm>
          <a:prstGeom prst="rect">
            <a:avLst/>
          </a:prstGeom>
          <a:noFill/>
          <a:ln>
            <a:noFill/>
          </a:ln>
        </p:spPr>
        <p:txBody>
          <a:bodyPr lIns="91425" tIns="91425" rIns="91425" bIns="91425" anchor="ctr" anchorCtr="0">
            <a:noAutofit/>
          </a:bodyPr>
          <a:lstStyle/>
          <a:p>
            <a:pPr algn="r" rtl="0">
              <a:spcBef>
                <a:spcPts val="0"/>
              </a:spcBef>
              <a:buNone/>
            </a:pPr>
            <a:r>
              <a:rPr lang="en" sz="600"/>
              <a:t>http://armypubs.army.mil/doctrine/DR_pubs/dr_a/pdf/fm3_60.pdf</a:t>
            </a:r>
            <a:r>
              <a:rPr lang="en" sz="600">
                <a:solidFill>
                  <a:schemeClr val="dk1"/>
                </a:solidFill>
              </a:rPr>
              <a:t> </a:t>
            </a:r>
          </a:p>
          <a:p>
            <a:pPr lvl="0" algn="r" rtl="0">
              <a:spcBef>
                <a:spcPts val="0"/>
              </a:spcBef>
              <a:buNone/>
            </a:pPr>
            <a:r>
              <a:rPr lang="en" sz="600">
                <a:solidFill>
                  <a:schemeClr val="dk1"/>
                </a:solidFill>
              </a:rPr>
              <a:t> http://armypubs.army.mil/doctrine/DR_pubs/dr_a/pdf/fm3_09.pdf</a:t>
            </a:r>
            <a:br>
              <a:rPr lang="en" sz="600">
                <a:solidFill>
                  <a:schemeClr val="dk1"/>
                </a:solidFill>
              </a:rPr>
            </a:br>
            <a:r>
              <a:rPr lang="en" sz="600">
                <a:solidFill>
                  <a:schemeClr val="dk1"/>
                </a:solidFill>
              </a:rPr>
              <a:t>https://openclipart.org/image/800px/svg_to_png/191794/william-morris-letter-d.png </a:t>
            </a:r>
          </a:p>
        </p:txBody>
      </p:sp>
      <p:pic>
        <p:nvPicPr>
          <p:cNvPr id="247" name="Shape 247"/>
          <p:cNvPicPr preferRelativeResize="0"/>
          <p:nvPr/>
        </p:nvPicPr>
        <p:blipFill>
          <a:blip r:embed="rId3">
            <a:alphaModFix/>
          </a:blip>
          <a:stretch>
            <a:fillRect/>
          </a:stretch>
        </p:blipFill>
        <p:spPr>
          <a:xfrm>
            <a:off x="195725" y="2148000"/>
            <a:ext cx="3414899" cy="34148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graphicFrame>
        <p:nvGraphicFramePr>
          <p:cNvPr id="252" name="Shape 252"/>
          <p:cNvGraphicFramePr/>
          <p:nvPr/>
        </p:nvGraphicFramePr>
        <p:xfrm>
          <a:off x="294150" y="1488400"/>
          <a:ext cx="8555700" cy="4949970"/>
        </p:xfrm>
        <a:graphic>
          <a:graphicData uri="http://schemas.openxmlformats.org/drawingml/2006/table">
            <a:tbl>
              <a:tblPr>
                <a:noFill/>
                <a:tableStyleId>{D83A2606-28E8-4FB2-B8EF-14E7EE1D1BEF}</a:tableStyleId>
              </a:tblPr>
              <a:tblGrid>
                <a:gridCol w="1922875"/>
                <a:gridCol w="3311225"/>
                <a:gridCol w="3321600"/>
              </a:tblGrid>
              <a:tr h="380650">
                <a:tc>
                  <a:txBody>
                    <a:bodyPr/>
                    <a:lstStyle/>
                    <a:p>
                      <a:pPr>
                        <a:spcBef>
                          <a:spcPts val="0"/>
                        </a:spcBef>
                        <a:buNone/>
                      </a:pPr>
                      <a:endParaRPr/>
                    </a:p>
                  </a:txBody>
                  <a:tcPr marL="91425" marR="91425" marT="91425" marB="91425"/>
                </a:tc>
                <a:tc>
                  <a:txBody>
                    <a:bodyPr/>
                    <a:lstStyle/>
                    <a:p>
                      <a:pPr lvl="0" algn="ctr" rtl="0">
                        <a:spcBef>
                          <a:spcPts val="0"/>
                        </a:spcBef>
                        <a:buNone/>
                      </a:pPr>
                      <a:r>
                        <a:rPr lang="en" b="1"/>
                        <a:t>Attacker</a:t>
                      </a:r>
                    </a:p>
                  </a:txBody>
                  <a:tcPr marL="91425" marR="91425" marT="91425" marB="91425"/>
                </a:tc>
                <a:tc>
                  <a:txBody>
                    <a:bodyPr/>
                    <a:lstStyle/>
                    <a:p>
                      <a:pPr lvl="0" algn="ctr" rtl="0">
                        <a:spcBef>
                          <a:spcPts val="0"/>
                        </a:spcBef>
                        <a:buNone/>
                      </a:pPr>
                      <a:r>
                        <a:rPr lang="en" b="1"/>
                        <a:t>Defender</a:t>
                      </a:r>
                    </a:p>
                  </a:txBody>
                  <a:tcPr marL="91425" marR="91425" marT="91425" marB="91425"/>
                </a:tc>
              </a:tr>
              <a:tr h="583925">
                <a:tc>
                  <a:txBody>
                    <a:bodyPr/>
                    <a:lstStyle/>
                    <a:p>
                      <a:pPr lvl="0" algn="ctr" rtl="0">
                        <a:spcBef>
                          <a:spcPts val="0"/>
                        </a:spcBef>
                        <a:buNone/>
                      </a:pPr>
                      <a:r>
                        <a:rPr lang="en" b="1"/>
                        <a:t>Fail to observe</a:t>
                      </a:r>
                    </a:p>
                  </a:txBody>
                  <a:tcPr marL="91425" marR="91425" marT="91425" marB="91425" anchor="ctr"/>
                </a:tc>
                <a:tc>
                  <a:txBody>
                    <a:bodyPr/>
                    <a:lstStyle/>
                    <a:p>
                      <a:pPr lvl="0" rtl="0">
                        <a:spcBef>
                          <a:spcPts val="0"/>
                        </a:spcBef>
                        <a:buNone/>
                      </a:pPr>
                      <a:r>
                        <a:rPr lang="en"/>
                        <a:t>Prevent the defender from detecting the attack.</a:t>
                      </a:r>
                    </a:p>
                  </a:txBody>
                  <a:tcPr marL="91425" marR="91425" marT="91425" marB="91425"/>
                </a:tc>
                <a:tc>
                  <a:txBody>
                    <a:bodyPr/>
                    <a:lstStyle/>
                    <a:p>
                      <a:pPr lvl="0" rtl="0">
                        <a:spcBef>
                          <a:spcPts val="0"/>
                        </a:spcBef>
                        <a:buNone/>
                      </a:pPr>
                      <a:r>
                        <a:rPr lang="en"/>
                        <a:t>Prevent the attacker from discovering their target.</a:t>
                      </a:r>
                    </a:p>
                  </a:txBody>
                  <a:tcPr marL="91425" marR="91425" marT="91425" marB="91425"/>
                </a:tc>
              </a:tr>
              <a:tr h="560200">
                <a:tc>
                  <a:txBody>
                    <a:bodyPr/>
                    <a:lstStyle/>
                    <a:p>
                      <a:pPr algn="ctr" rtl="0">
                        <a:spcBef>
                          <a:spcPts val="0"/>
                        </a:spcBef>
                        <a:buNone/>
                      </a:pPr>
                      <a:r>
                        <a:rPr lang="en" b="1"/>
                        <a:t>Reveal</a:t>
                      </a:r>
                    </a:p>
                  </a:txBody>
                  <a:tcPr marL="91425" marR="91425" marT="91425" marB="91425" anchor="ctr"/>
                </a:tc>
                <a:tc>
                  <a:txBody>
                    <a:bodyPr/>
                    <a:lstStyle/>
                    <a:p>
                      <a:pPr rtl="0">
                        <a:spcBef>
                          <a:spcPts val="0"/>
                        </a:spcBef>
                        <a:buNone/>
                      </a:pPr>
                      <a:r>
                        <a:rPr lang="en"/>
                        <a:t>Trick the defender into providing access. </a:t>
                      </a:r>
                    </a:p>
                  </a:txBody>
                  <a:tcPr marL="91425" marR="91425" marT="91425" marB="91425"/>
                </a:tc>
                <a:tc>
                  <a:txBody>
                    <a:bodyPr/>
                    <a:lstStyle/>
                    <a:p>
                      <a:pPr rtl="0">
                        <a:spcBef>
                          <a:spcPts val="0"/>
                        </a:spcBef>
                        <a:buNone/>
                      </a:pPr>
                      <a:r>
                        <a:rPr lang="en"/>
                        <a:t>Trick the attacker into revealing their presence. </a:t>
                      </a:r>
                    </a:p>
                  </a:txBody>
                  <a:tcPr marL="91425" marR="91425" marT="91425" marB="91425"/>
                </a:tc>
              </a:tr>
              <a:tr h="587650">
                <a:tc>
                  <a:txBody>
                    <a:bodyPr/>
                    <a:lstStyle/>
                    <a:p>
                      <a:pPr algn="ctr" rtl="0">
                        <a:spcBef>
                          <a:spcPts val="0"/>
                        </a:spcBef>
                        <a:buNone/>
                      </a:pPr>
                      <a:r>
                        <a:rPr lang="en" b="1"/>
                        <a:t>Waste Time</a:t>
                      </a:r>
                    </a:p>
                  </a:txBody>
                  <a:tcPr marL="91425" marR="91425" marT="91425" marB="91425" anchor="ctr"/>
                </a:tc>
                <a:tc>
                  <a:txBody>
                    <a:bodyPr/>
                    <a:lstStyle/>
                    <a:p>
                      <a:pPr rtl="0">
                        <a:spcBef>
                          <a:spcPts val="0"/>
                        </a:spcBef>
                        <a:buNone/>
                      </a:pPr>
                      <a:r>
                        <a:rPr lang="en">
                          <a:solidFill>
                            <a:schemeClr val="dk1"/>
                          </a:solidFill>
                        </a:rPr>
                        <a:t>Focus the defender’s attention on the wrong aspects of the incident.</a:t>
                      </a:r>
                    </a:p>
                  </a:txBody>
                  <a:tcPr marL="91425" marR="91425" marT="91425" marB="91425"/>
                </a:tc>
                <a:tc>
                  <a:txBody>
                    <a:bodyPr/>
                    <a:lstStyle/>
                    <a:p>
                      <a:pPr rtl="0">
                        <a:spcBef>
                          <a:spcPts val="0"/>
                        </a:spcBef>
                        <a:buNone/>
                      </a:pPr>
                      <a:r>
                        <a:rPr lang="en"/>
                        <a:t>Focus the attacker’s efforts on the wrong target.</a:t>
                      </a:r>
                    </a:p>
                  </a:txBody>
                  <a:tcPr marL="91425" marR="91425" marT="91425" marB="91425"/>
                </a:tc>
              </a:tr>
              <a:tr h="641050">
                <a:tc>
                  <a:txBody>
                    <a:bodyPr/>
                    <a:lstStyle/>
                    <a:p>
                      <a:pPr algn="ctr" rtl="0">
                        <a:spcBef>
                          <a:spcPts val="0"/>
                        </a:spcBef>
                        <a:buNone/>
                      </a:pPr>
                      <a:r>
                        <a:rPr lang="en" b="1"/>
                        <a:t>Underestimate</a:t>
                      </a:r>
                    </a:p>
                  </a:txBody>
                  <a:tcPr marL="91425" marR="91425" marT="91425" marB="91425" anchor="ctr"/>
                </a:tc>
                <a:tc>
                  <a:txBody>
                    <a:bodyPr/>
                    <a:lstStyle/>
                    <a:p>
                      <a:pPr rtl="0">
                        <a:spcBef>
                          <a:spcPts val="0"/>
                        </a:spcBef>
                        <a:buNone/>
                      </a:pPr>
                      <a:r>
                        <a:rPr lang="en">
                          <a:solidFill>
                            <a:schemeClr val="dk1"/>
                          </a:solidFill>
                        </a:rPr>
                        <a:t>Induce the defender to think the attack is unsophisticated, not targeted. </a:t>
                      </a:r>
                    </a:p>
                  </a:txBody>
                  <a:tcPr marL="91425" marR="91425" marT="91425" marB="91425"/>
                </a:tc>
                <a:tc>
                  <a:txBody>
                    <a:bodyPr/>
                    <a:lstStyle/>
                    <a:p>
                      <a:pPr rtl="0">
                        <a:spcBef>
                          <a:spcPts val="0"/>
                        </a:spcBef>
                        <a:buNone/>
                      </a:pPr>
                      <a:r>
                        <a:rPr lang="en"/>
                        <a:t>Induce the attacker into thinking that the sought after thing is not here.</a:t>
                      </a:r>
                    </a:p>
                  </a:txBody>
                  <a:tcPr marL="91425" marR="91425" marT="91425" marB="91425"/>
                </a:tc>
              </a:tr>
              <a:tr h="651500">
                <a:tc>
                  <a:txBody>
                    <a:bodyPr/>
                    <a:lstStyle/>
                    <a:p>
                      <a:pPr lvl="0" algn="ctr" rtl="0">
                        <a:spcBef>
                          <a:spcPts val="0"/>
                        </a:spcBef>
                        <a:buNone/>
                      </a:pPr>
                      <a:r>
                        <a:rPr lang="en" b="1"/>
                        <a:t>Disengage</a:t>
                      </a:r>
                    </a:p>
                  </a:txBody>
                  <a:tcPr marL="91425" marR="91425" marT="91425" marB="91425" anchor="ctr"/>
                </a:tc>
                <a:tc>
                  <a:txBody>
                    <a:bodyPr/>
                    <a:lstStyle/>
                    <a:p>
                      <a:pPr lvl="0" rtl="0">
                        <a:spcBef>
                          <a:spcPts val="0"/>
                        </a:spcBef>
                        <a:buClr>
                          <a:schemeClr val="dk1"/>
                        </a:buClr>
                        <a:buSzPct val="78571"/>
                        <a:buFont typeface="Arial"/>
                        <a:buNone/>
                      </a:pPr>
                      <a:r>
                        <a:rPr lang="en"/>
                        <a:t>Induce the defender into thinking that the attack is contained or completed.</a:t>
                      </a:r>
                    </a:p>
                  </a:txBody>
                  <a:tcPr marL="91425" marR="91425" marT="91425" marB="91425"/>
                </a:tc>
                <a:tc>
                  <a:txBody>
                    <a:bodyPr/>
                    <a:lstStyle/>
                    <a:p>
                      <a:pPr lvl="0" rtl="0">
                        <a:spcBef>
                          <a:spcPts val="0"/>
                        </a:spcBef>
                        <a:buNone/>
                      </a:pPr>
                      <a:r>
                        <a:rPr lang="en"/>
                        <a:t>Induce the attacker into thinking that their have already achieved their goal. </a:t>
                      </a:r>
                    </a:p>
                  </a:txBody>
                  <a:tcPr marL="91425" marR="91425" marT="91425" marB="91425"/>
                </a:tc>
              </a:tr>
              <a:tr h="606625">
                <a:tc>
                  <a:txBody>
                    <a:bodyPr/>
                    <a:lstStyle/>
                    <a:p>
                      <a:pPr lvl="0" algn="ctr" rtl="0">
                        <a:spcBef>
                          <a:spcPts val="0"/>
                        </a:spcBef>
                        <a:buNone/>
                      </a:pPr>
                      <a:r>
                        <a:rPr lang="en" b="1"/>
                        <a:t>Misdirect</a:t>
                      </a:r>
                    </a:p>
                  </a:txBody>
                  <a:tcPr marL="91425" marR="91425" marT="91425" marB="91425" anchor="ctr"/>
                </a:tc>
                <a:tc>
                  <a:txBody>
                    <a:bodyPr/>
                    <a:lstStyle/>
                    <a:p>
                      <a:pPr lvl="0" rtl="0">
                        <a:spcBef>
                          <a:spcPts val="0"/>
                        </a:spcBef>
                        <a:buNone/>
                      </a:pPr>
                      <a:r>
                        <a:rPr lang="en"/>
                        <a:t>Focus the defender on a different attacker. </a:t>
                      </a:r>
                    </a:p>
                  </a:txBody>
                  <a:tcPr marL="91425" marR="91425" marT="91425" marB="91425"/>
                </a:tc>
                <a:tc>
                  <a:txBody>
                    <a:bodyPr/>
                    <a:lstStyle/>
                    <a:p>
                      <a:pPr lvl="0" rtl="0">
                        <a:spcBef>
                          <a:spcPts val="0"/>
                        </a:spcBef>
                        <a:buNone/>
                      </a:pPr>
                      <a:r>
                        <a:rPr lang="en"/>
                        <a:t>Encourage the attacker to target a different victim.</a:t>
                      </a:r>
                    </a:p>
                  </a:txBody>
                  <a:tcPr marL="91425" marR="91425" marT="91425" marB="91425"/>
                </a:tc>
              </a:tr>
              <a:tr h="787200">
                <a:tc>
                  <a:txBody>
                    <a:bodyPr/>
                    <a:lstStyle/>
                    <a:p>
                      <a:pPr algn="ctr" rtl="0">
                        <a:spcBef>
                          <a:spcPts val="0"/>
                        </a:spcBef>
                        <a:buNone/>
                      </a:pPr>
                      <a:r>
                        <a:rPr lang="en" b="1"/>
                        <a:t>Misattribute</a:t>
                      </a:r>
                    </a:p>
                  </a:txBody>
                  <a:tcPr marL="91425" marR="91425" marT="91425" marB="91425" anchor="ctr"/>
                </a:tc>
                <a:tc>
                  <a:txBody>
                    <a:bodyPr/>
                    <a:lstStyle/>
                    <a:p>
                      <a:pPr rtl="0">
                        <a:spcBef>
                          <a:spcPts val="0"/>
                        </a:spcBef>
                        <a:buNone/>
                      </a:pPr>
                      <a:r>
                        <a:rPr lang="en"/>
                        <a:t>Induce the defender into thinking that the attacker is someone else. </a:t>
                      </a:r>
                    </a:p>
                  </a:txBody>
                  <a:tcPr marL="91425" marR="91425" marT="91425" marB="91425"/>
                </a:tc>
                <a:tc>
                  <a:txBody>
                    <a:bodyPr/>
                    <a:lstStyle/>
                    <a:p>
                      <a:pPr rtl="0">
                        <a:spcBef>
                          <a:spcPts val="0"/>
                        </a:spcBef>
                        <a:buNone/>
                      </a:pPr>
                      <a:r>
                        <a:rPr lang="en"/>
                        <a:t>Induce the attacker into thinking that they’ve compromised the wrong network. </a:t>
                      </a:r>
                    </a:p>
                  </a:txBody>
                  <a:tcPr marL="91425" marR="91425" marT="91425" marB="91425"/>
                </a:tc>
              </a:tr>
            </a:tbl>
          </a:graphicData>
        </a:graphic>
      </p:graphicFrame>
      <p:sp>
        <p:nvSpPr>
          <p:cNvPr id="253" name="Shape 253"/>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lvl="0" rtl="0">
              <a:spcBef>
                <a:spcPts val="0"/>
              </a:spcBef>
              <a:buNone/>
            </a:pPr>
            <a:r>
              <a:rPr lang="en"/>
              <a:t>Example Cyber Deception Effects for Attacker and Defender</a:t>
            </a: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lvl="0" rtl="0">
              <a:spcBef>
                <a:spcPts val="0"/>
              </a:spcBef>
              <a:buNone/>
            </a:pPr>
            <a:r>
              <a:rPr lang="en"/>
              <a:t>Levels of Deception</a:t>
            </a:r>
          </a:p>
        </p:txBody>
      </p:sp>
      <p:sp>
        <p:nvSpPr>
          <p:cNvPr id="235" name="Shape 235"/>
          <p:cNvSpPr txBox="1">
            <a:spLocks noGrp="1"/>
          </p:cNvSpPr>
          <p:nvPr>
            <p:ph type="body" idx="1"/>
          </p:nvPr>
        </p:nvSpPr>
        <p:spPr>
          <a:xfrm>
            <a:off x="4971300" y="1646250"/>
            <a:ext cx="3893100" cy="1232699"/>
          </a:xfrm>
          <a:prstGeom prst="rect">
            <a:avLst/>
          </a:prstGeom>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2000" b="1" i="1"/>
              <a:t>Strategic:</a:t>
            </a:r>
            <a:r>
              <a:rPr lang="en" sz="2000"/>
              <a:t> Disguises basic objectives, intentions, strategies, and capabilities.</a:t>
            </a:r>
          </a:p>
        </p:txBody>
      </p:sp>
      <p:pic>
        <p:nvPicPr>
          <p:cNvPr id="236" name="Shape 236"/>
          <p:cNvPicPr preferRelativeResize="0"/>
          <p:nvPr/>
        </p:nvPicPr>
        <p:blipFill>
          <a:blip r:embed="rId3">
            <a:alphaModFix/>
          </a:blip>
          <a:stretch>
            <a:fillRect/>
          </a:stretch>
        </p:blipFill>
        <p:spPr>
          <a:xfrm>
            <a:off x="152400" y="2288587"/>
            <a:ext cx="4552950" cy="3590924"/>
          </a:xfrm>
          <a:prstGeom prst="rect">
            <a:avLst/>
          </a:prstGeom>
          <a:noFill/>
          <a:ln>
            <a:noFill/>
          </a:ln>
        </p:spPr>
      </p:pic>
      <p:sp>
        <p:nvSpPr>
          <p:cNvPr id="237" name="Shape 237"/>
          <p:cNvSpPr txBox="1">
            <a:spLocks noGrp="1"/>
          </p:cNvSpPr>
          <p:nvPr>
            <p:ph type="body" idx="4294967295"/>
          </p:nvPr>
        </p:nvSpPr>
        <p:spPr>
          <a:xfrm>
            <a:off x="4971300" y="3116612"/>
            <a:ext cx="3893100" cy="1470899"/>
          </a:xfrm>
          <a:prstGeom prst="rect">
            <a:avLst/>
          </a:prstGeom>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2000" b="1" i="1"/>
              <a:t>Operational:</a:t>
            </a:r>
            <a:r>
              <a:rPr lang="en" sz="2000"/>
              <a:t> Confuses an adversary regarding a specific operation or action you are preparing to conduct.</a:t>
            </a:r>
          </a:p>
        </p:txBody>
      </p:sp>
      <p:sp>
        <p:nvSpPr>
          <p:cNvPr id="238" name="Shape 238"/>
          <p:cNvSpPr txBox="1">
            <a:spLocks noGrp="1"/>
          </p:cNvSpPr>
          <p:nvPr>
            <p:ph type="body" idx="4294967295"/>
          </p:nvPr>
        </p:nvSpPr>
        <p:spPr>
          <a:xfrm>
            <a:off x="4971300" y="4815575"/>
            <a:ext cx="3893100" cy="1470899"/>
          </a:xfrm>
          <a:prstGeom prst="rect">
            <a:avLst/>
          </a:prstGeom>
          <a:ln w="9525" cap="flat">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2000" b="1" i="1"/>
              <a:t>Tactical:</a:t>
            </a:r>
            <a:r>
              <a:rPr lang="en" sz="2000"/>
              <a:t> Mislead others while they are actively involved in competition with you, your interests, or your forces.</a:t>
            </a:r>
          </a:p>
        </p:txBody>
      </p:sp>
      <p:sp>
        <p:nvSpPr>
          <p:cNvPr id="239" name="Shape 239"/>
          <p:cNvSpPr txBox="1"/>
          <p:nvPr/>
        </p:nvSpPr>
        <p:spPr>
          <a:xfrm>
            <a:off x="4591050" y="6440075"/>
            <a:ext cx="4552800" cy="284400"/>
          </a:xfrm>
          <a:prstGeom prst="rect">
            <a:avLst/>
          </a:prstGeom>
          <a:noFill/>
          <a:ln>
            <a:noFill/>
          </a:ln>
        </p:spPr>
        <p:txBody>
          <a:bodyPr lIns="91425" tIns="91425" rIns="91425" bIns="91425" anchor="t" anchorCtr="0">
            <a:noAutofit/>
          </a:bodyPr>
          <a:lstStyle/>
          <a:p>
            <a:pPr lvl="0" rtl="0">
              <a:spcBef>
                <a:spcPts val="0"/>
              </a:spcBef>
              <a:buNone/>
            </a:pPr>
            <a:r>
              <a:rPr lang="en" sz="1000"/>
              <a:t>JW Caddel, Deception 101 - Primer on Deception, Strategic Studies Institute. At http://www.strategicstudiesinstitute.army.mil/pdffiles/pub589.pdf</a:t>
            </a:r>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Deception Maxims</a:t>
            </a:r>
          </a:p>
        </p:txBody>
      </p:sp>
      <p:sp>
        <p:nvSpPr>
          <p:cNvPr id="101" name="Shape 10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marR="0" lvl="0" indent="-381000" algn="l" rtl="0">
              <a:lnSpc>
                <a:spcPct val="115000"/>
              </a:lnSpc>
              <a:spcBef>
                <a:spcPts val="0"/>
              </a:spcBef>
              <a:spcAft>
                <a:spcPts val="0"/>
              </a:spcAft>
              <a:buClr>
                <a:schemeClr val="dk1"/>
              </a:buClr>
              <a:buSzPct val="100000"/>
              <a:buFont typeface="Arial"/>
              <a:buChar char="●"/>
            </a:pPr>
            <a:r>
              <a:rPr lang="en" sz="2400" dirty="0" smtClean="0"/>
              <a:t>Multiple </a:t>
            </a:r>
            <a:r>
              <a:rPr lang="en" sz="2400" dirty="0"/>
              <a:t>Forms of Surprise </a:t>
            </a:r>
          </a:p>
          <a:p>
            <a:pPr marL="457200" marR="0" lvl="0" indent="-381000" algn="l" rtl="0">
              <a:lnSpc>
                <a:spcPct val="115000"/>
              </a:lnSpc>
              <a:spcBef>
                <a:spcPts val="0"/>
              </a:spcBef>
              <a:spcAft>
                <a:spcPts val="0"/>
              </a:spcAft>
              <a:buClr>
                <a:schemeClr val="dk1"/>
              </a:buClr>
              <a:buSzPct val="100000"/>
              <a:buFont typeface="Arial"/>
              <a:buChar char="●"/>
            </a:pPr>
            <a:r>
              <a:rPr lang="en" sz="2400" dirty="0"/>
              <a:t>“Jones’ Dilemma” </a:t>
            </a:r>
          </a:p>
          <a:p>
            <a:pPr marL="457200" lvl="0" indent="-381000" rtl="0">
              <a:lnSpc>
                <a:spcPct val="115000"/>
              </a:lnSpc>
              <a:spcBef>
                <a:spcPts val="0"/>
              </a:spcBef>
              <a:buClr>
                <a:schemeClr val="dk1"/>
              </a:buClr>
              <a:buSzPct val="100000"/>
              <a:buFont typeface="Arial"/>
              <a:buChar char="●"/>
            </a:pPr>
            <a:r>
              <a:rPr lang="en" sz="2400" dirty="0"/>
              <a:t>Choice of Types of Deception</a:t>
            </a:r>
          </a:p>
          <a:p>
            <a:pPr marL="457200" lvl="0" indent="-381000" rtl="0">
              <a:lnSpc>
                <a:spcPct val="115000"/>
              </a:lnSpc>
              <a:spcBef>
                <a:spcPts val="0"/>
              </a:spcBef>
              <a:buClr>
                <a:schemeClr val="dk1"/>
              </a:buClr>
              <a:buSzPct val="100000"/>
              <a:buFont typeface="Arial"/>
              <a:buChar char="●"/>
            </a:pPr>
            <a:r>
              <a:rPr lang="en" sz="2400" dirty="0"/>
              <a:t>“Axelrod’s Contribution”</a:t>
            </a:r>
          </a:p>
          <a:p>
            <a:pPr marL="457200" indent="-381000">
              <a:lnSpc>
                <a:spcPct val="115000"/>
              </a:lnSpc>
              <a:buFont typeface="Arial"/>
              <a:buChar char="●"/>
            </a:pPr>
            <a:r>
              <a:rPr lang="en" sz="2400" dirty="0" smtClean="0"/>
              <a:t>“The Monkey’s Paw”</a:t>
            </a:r>
          </a:p>
          <a:p>
            <a:pPr marL="457200" indent="-381000">
              <a:lnSpc>
                <a:spcPct val="115000"/>
              </a:lnSpc>
              <a:buFont typeface="Arial"/>
              <a:buChar char="●"/>
            </a:pPr>
            <a:r>
              <a:rPr lang="en" sz="2400" dirty="0" smtClean="0"/>
              <a:t>Don’t Make it too Easy</a:t>
            </a:r>
          </a:p>
          <a:p>
            <a:pPr marL="457200" lvl="0" indent="-381000">
              <a:lnSpc>
                <a:spcPct val="115000"/>
              </a:lnSpc>
              <a:buFont typeface="Arial"/>
              <a:buChar char="●"/>
            </a:pPr>
            <a:r>
              <a:rPr lang="en" sz="2400" dirty="0" smtClean="0">
                <a:solidFill>
                  <a:schemeClr val="tx1"/>
                </a:solidFill>
              </a:rPr>
              <a:t>“Magruder’s Principle”</a:t>
            </a:r>
          </a:p>
          <a:p>
            <a:pPr marL="457200" lvl="0" indent="-381000">
              <a:lnSpc>
                <a:spcPct val="115000"/>
              </a:lnSpc>
              <a:buFont typeface="Arial"/>
              <a:buChar char="●"/>
            </a:pPr>
            <a:r>
              <a:rPr lang="en" sz="2400" dirty="0" smtClean="0">
                <a:solidFill>
                  <a:schemeClr val="tx1"/>
                </a:solidFill>
              </a:rPr>
              <a:t>Limits of Human Information Processing</a:t>
            </a:r>
          </a:p>
          <a:p>
            <a:pPr marL="457200" lvl="0" indent="-381000" rtl="0">
              <a:lnSpc>
                <a:spcPct val="115000"/>
              </a:lnSpc>
              <a:spcBef>
                <a:spcPts val="0"/>
              </a:spcBef>
              <a:buClr>
                <a:schemeClr val="dk1"/>
              </a:buClr>
              <a:buSzPct val="100000"/>
              <a:buFont typeface="Arial"/>
              <a:buChar char="●"/>
            </a:pPr>
            <a:r>
              <a:rPr lang="en" sz="2400" dirty="0" smtClean="0">
                <a:solidFill>
                  <a:schemeClr val="tx1"/>
                </a:solidFill>
              </a:rPr>
              <a:t>Carefully </a:t>
            </a:r>
            <a:r>
              <a:rPr lang="en" sz="2400" dirty="0">
                <a:solidFill>
                  <a:schemeClr val="tx1"/>
                </a:solidFill>
              </a:rPr>
              <a:t>Sequence deception activities to tell story</a:t>
            </a:r>
          </a:p>
          <a:p>
            <a:pPr marL="457200" lvl="0" indent="-381000" rtl="0">
              <a:lnSpc>
                <a:spcPct val="115000"/>
              </a:lnSpc>
              <a:spcBef>
                <a:spcPts val="0"/>
              </a:spcBef>
              <a:buClr>
                <a:schemeClr val="dk1"/>
              </a:buClr>
              <a:buSzPct val="100000"/>
              <a:buFont typeface="Arial"/>
              <a:buChar char="●"/>
            </a:pPr>
            <a:r>
              <a:rPr lang="en" sz="2400" dirty="0">
                <a:solidFill>
                  <a:schemeClr val="tx1"/>
                </a:solidFill>
              </a:rPr>
              <a:t>Collect Feedback</a:t>
            </a:r>
          </a:p>
          <a:p>
            <a:pPr>
              <a:spcBef>
                <a:spcPts val="0"/>
              </a:spcBef>
              <a:buNone/>
            </a:pPr>
            <a:endParaRPr sz="2400" dirty="0"/>
          </a:p>
        </p:txBody>
      </p:sp>
      <p:sp>
        <p:nvSpPr>
          <p:cNvPr id="102" name="Shape 102"/>
          <p:cNvSpPr txBox="1"/>
          <p:nvPr/>
        </p:nvSpPr>
        <p:spPr>
          <a:xfrm>
            <a:off x="6144000" y="6567900"/>
            <a:ext cx="3000000" cy="274800"/>
          </a:xfrm>
          <a:prstGeom prst="rect">
            <a:avLst/>
          </a:prstGeom>
          <a:noFill/>
          <a:ln>
            <a:noFill/>
          </a:ln>
        </p:spPr>
        <p:txBody>
          <a:bodyPr lIns="91425" tIns="91425" rIns="91425" bIns="91425" anchor="ctr" anchorCtr="0">
            <a:noAutofit/>
          </a:bodyPr>
          <a:lstStyle/>
          <a:p>
            <a:pPr lvl="0" algn="r" rtl="0">
              <a:spcBef>
                <a:spcPts val="0"/>
              </a:spcBef>
              <a:buNone/>
            </a:pPr>
            <a:r>
              <a:rPr lang="en" sz="600">
                <a:solidFill>
                  <a:schemeClr val="dk1"/>
                </a:solidFill>
              </a:rPr>
              <a:t>JP 3-13.4 (2006)</a:t>
            </a: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Multiple forms of surprise</a:t>
            </a:r>
          </a:p>
        </p:txBody>
      </p:sp>
      <p:sp>
        <p:nvSpPr>
          <p:cNvPr id="137" name="Shape 137"/>
          <p:cNvSpPr txBox="1">
            <a:spLocks noGrp="1"/>
          </p:cNvSpPr>
          <p:nvPr>
            <p:ph type="body" idx="1"/>
          </p:nvPr>
        </p:nvSpPr>
        <p:spPr>
          <a:xfrm>
            <a:off x="4186475" y="1600200"/>
            <a:ext cx="4500300" cy="4967700"/>
          </a:xfrm>
          <a:prstGeom prst="rect">
            <a:avLst/>
          </a:prstGeom>
        </p:spPr>
        <p:txBody>
          <a:bodyPr lIns="91425" tIns="91425" rIns="91425" bIns="91425" anchor="t" anchorCtr="0">
            <a:noAutofit/>
          </a:bodyPr>
          <a:lstStyle/>
          <a:p>
            <a:pPr lvl="0" rtl="0">
              <a:spcBef>
                <a:spcPts val="0"/>
              </a:spcBef>
              <a:buNone/>
            </a:pPr>
            <a:r>
              <a:rPr lang="en"/>
              <a:t>Surprise can be achieved in multiple categories: (traditionally) size, activity, location, unit, time, equipment, intent and style. </a:t>
            </a:r>
          </a:p>
          <a:p>
            <a:pPr rtl="0">
              <a:spcBef>
                <a:spcPts val="0"/>
              </a:spcBef>
              <a:buNone/>
            </a:pPr>
            <a:endParaRPr/>
          </a:p>
          <a:p>
            <a:pPr lvl="0">
              <a:spcBef>
                <a:spcPts val="0"/>
              </a:spcBef>
              <a:buNone/>
            </a:pPr>
            <a:endParaRPr/>
          </a:p>
        </p:txBody>
      </p:sp>
      <p:pic>
        <p:nvPicPr>
          <p:cNvPr id="138" name="Shape 138"/>
          <p:cNvPicPr preferRelativeResize="0"/>
          <p:nvPr/>
        </p:nvPicPr>
        <p:blipFill>
          <a:blip r:embed="rId3">
            <a:alphaModFix/>
          </a:blip>
          <a:stretch>
            <a:fillRect/>
          </a:stretch>
        </p:blipFill>
        <p:spPr>
          <a:xfrm>
            <a:off x="652675" y="1600199"/>
            <a:ext cx="2986624" cy="487212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Jones’ Dilemma</a:t>
            </a:r>
          </a:p>
        </p:txBody>
      </p:sp>
      <p:sp>
        <p:nvSpPr>
          <p:cNvPr id="144" name="Shape 144"/>
          <p:cNvSpPr txBox="1">
            <a:spLocks noGrp="1"/>
          </p:cNvSpPr>
          <p:nvPr>
            <p:ph type="body" idx="1"/>
          </p:nvPr>
        </p:nvSpPr>
        <p:spPr>
          <a:xfrm>
            <a:off x="5261600" y="1600200"/>
            <a:ext cx="3425100" cy="1755600"/>
          </a:xfrm>
          <a:prstGeom prst="rect">
            <a:avLst/>
          </a:prstGeom>
        </p:spPr>
        <p:txBody>
          <a:bodyPr lIns="91425" tIns="91425" rIns="91425" bIns="91425" anchor="t" anchorCtr="0">
            <a:noAutofit/>
          </a:bodyPr>
          <a:lstStyle/>
          <a:p>
            <a:pPr lvl="0" rtl="0">
              <a:spcBef>
                <a:spcPts val="0"/>
              </a:spcBef>
              <a:buNone/>
            </a:pPr>
            <a:r>
              <a:rPr lang="en"/>
              <a:t>Deception becomes more difficult as the number of sources available to confirm the real increases. </a:t>
            </a:r>
          </a:p>
          <a:p>
            <a:pPr lvl="0" rtl="0">
              <a:spcBef>
                <a:spcPts val="0"/>
              </a:spcBef>
              <a:buNone/>
            </a:pPr>
            <a:endParaRPr/>
          </a:p>
        </p:txBody>
      </p:sp>
      <p:pic>
        <p:nvPicPr>
          <p:cNvPr id="145" name="Shape 145"/>
          <p:cNvPicPr preferRelativeResize="0"/>
          <p:nvPr/>
        </p:nvPicPr>
        <p:blipFill>
          <a:blip r:embed="rId3">
            <a:alphaModFix/>
          </a:blip>
          <a:stretch>
            <a:fillRect/>
          </a:stretch>
        </p:blipFill>
        <p:spPr>
          <a:xfrm>
            <a:off x="541625" y="1600200"/>
            <a:ext cx="4129675" cy="48179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sz="3000"/>
              <a:t>A Choice Among Types of Deception</a:t>
            </a:r>
          </a:p>
        </p:txBody>
      </p:sp>
      <p:sp>
        <p:nvSpPr>
          <p:cNvPr id="151" name="Shape 151"/>
          <p:cNvSpPr txBox="1">
            <a:spLocks noGrp="1"/>
          </p:cNvSpPr>
          <p:nvPr>
            <p:ph type="body" idx="1"/>
          </p:nvPr>
        </p:nvSpPr>
        <p:spPr>
          <a:xfrm>
            <a:off x="457200" y="1600200"/>
            <a:ext cx="8229600" cy="3254099"/>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Ambiguity Deception (A-type) - Increases doubt by providing multiple possible truths (noise). Too many possible truths can end the target’s suspension of disbelief. </a:t>
            </a:r>
          </a:p>
          <a:p>
            <a:pPr lvl="0" rtl="0">
              <a:spcBef>
                <a:spcPts val="0"/>
              </a:spcBef>
              <a:buNone/>
            </a:pPr>
            <a:endParaRPr sz="1000"/>
          </a:p>
          <a:p>
            <a:pPr marL="457200" lvl="0" indent="-381000" rtl="0">
              <a:spcBef>
                <a:spcPts val="0"/>
              </a:spcBef>
              <a:buClr>
                <a:schemeClr val="dk1"/>
              </a:buClr>
              <a:buSzPct val="100000"/>
              <a:buFont typeface="Arial"/>
              <a:buChar char="●"/>
            </a:pPr>
            <a:r>
              <a:rPr lang="en" sz="2400"/>
              <a:t>Misdirection Deception (M-type) - Decreases doubt by focusing the target on a particular falsehood.</a:t>
            </a:r>
          </a:p>
        </p:txBody>
      </p:sp>
      <p:pic>
        <p:nvPicPr>
          <p:cNvPr id="152" name="Shape 152"/>
          <p:cNvPicPr preferRelativeResize="0"/>
          <p:nvPr/>
        </p:nvPicPr>
        <p:blipFill>
          <a:blip r:embed="rId3">
            <a:alphaModFix/>
          </a:blip>
          <a:stretch>
            <a:fillRect/>
          </a:stretch>
        </p:blipFill>
        <p:spPr>
          <a:xfrm>
            <a:off x="1791850" y="4487475"/>
            <a:ext cx="5277875" cy="21918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sz="3000"/>
              <a:t>Axelrod’s Contribution: Husband Deception Assets</a:t>
            </a:r>
          </a:p>
        </p:txBody>
      </p:sp>
      <p:pic>
        <p:nvPicPr>
          <p:cNvPr id="158" name="Shape 158"/>
          <p:cNvPicPr preferRelativeResize="0"/>
          <p:nvPr/>
        </p:nvPicPr>
        <p:blipFill>
          <a:blip r:embed="rId3">
            <a:alphaModFix/>
          </a:blip>
          <a:stretch>
            <a:fillRect/>
          </a:stretch>
        </p:blipFill>
        <p:spPr>
          <a:xfrm>
            <a:off x="2150250" y="1866900"/>
            <a:ext cx="4991099" cy="49910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The Monkey’s Paw</a:t>
            </a:r>
          </a:p>
        </p:txBody>
      </p:sp>
      <p:sp>
        <p:nvSpPr>
          <p:cNvPr id="192" name="Shape 192"/>
          <p:cNvSpPr txBox="1">
            <a:spLocks noGrp="1"/>
          </p:cNvSpPr>
          <p:nvPr>
            <p:ph type="body" idx="1"/>
          </p:nvPr>
        </p:nvSpPr>
        <p:spPr>
          <a:xfrm>
            <a:off x="4610000" y="1600200"/>
            <a:ext cx="4076699" cy="4967700"/>
          </a:xfrm>
          <a:prstGeom prst="rect">
            <a:avLst/>
          </a:prstGeom>
        </p:spPr>
        <p:txBody>
          <a:bodyPr lIns="91425" tIns="91425" rIns="91425" bIns="91425" anchor="t" anchorCtr="0">
            <a:noAutofit/>
          </a:bodyPr>
          <a:lstStyle/>
          <a:p>
            <a:pPr>
              <a:spcBef>
                <a:spcPts val="0"/>
              </a:spcBef>
              <a:buNone/>
            </a:pPr>
            <a:r>
              <a:rPr lang="en"/>
              <a:t>Watch for unanticipated reactions to deception events, particularly by friendly forces. </a:t>
            </a:r>
          </a:p>
        </p:txBody>
      </p:sp>
      <p:pic>
        <p:nvPicPr>
          <p:cNvPr id="193" name="Shape 193"/>
          <p:cNvPicPr preferRelativeResize="0"/>
          <p:nvPr/>
        </p:nvPicPr>
        <p:blipFill>
          <a:blip r:embed="rId3">
            <a:alphaModFix/>
          </a:blip>
          <a:stretch>
            <a:fillRect/>
          </a:stretch>
        </p:blipFill>
        <p:spPr>
          <a:xfrm>
            <a:off x="690575" y="1487100"/>
            <a:ext cx="3279000" cy="49677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Information Fratricide</a:t>
            </a:r>
          </a:p>
        </p:txBody>
      </p:sp>
      <p:sp>
        <p:nvSpPr>
          <p:cNvPr id="199" name="Shape 199"/>
          <p:cNvSpPr txBox="1">
            <a:spLocks noGrp="1"/>
          </p:cNvSpPr>
          <p:nvPr>
            <p:ph type="body" idx="1"/>
          </p:nvPr>
        </p:nvSpPr>
        <p:spPr>
          <a:xfrm>
            <a:off x="3695700" y="1600200"/>
            <a:ext cx="4990799" cy="4967700"/>
          </a:xfrm>
          <a:prstGeom prst="rect">
            <a:avLst/>
          </a:prstGeom>
        </p:spPr>
        <p:txBody>
          <a:bodyPr lIns="91425" tIns="91425" rIns="91425" bIns="91425" anchor="t" anchorCtr="0">
            <a:noAutofit/>
          </a:bodyPr>
          <a:lstStyle/>
          <a:p>
            <a:pPr>
              <a:spcBef>
                <a:spcPts val="0"/>
              </a:spcBef>
              <a:buNone/>
            </a:pPr>
            <a:r>
              <a:rPr lang="en"/>
              <a:t>“Information fratricide is the result of employing information operations elements in a way that causes effects in the information environment that impede the conduct of friendly operations or adversely affect friendly forces ”</a:t>
            </a:r>
          </a:p>
        </p:txBody>
      </p:sp>
      <p:pic>
        <p:nvPicPr>
          <p:cNvPr id="200" name="Shape 200"/>
          <p:cNvPicPr preferRelativeResize="0"/>
          <p:nvPr/>
        </p:nvPicPr>
        <p:blipFill>
          <a:blip r:embed="rId3">
            <a:alphaModFix/>
          </a:blip>
          <a:stretch>
            <a:fillRect/>
          </a:stretch>
        </p:blipFill>
        <p:spPr>
          <a:xfrm>
            <a:off x="457200" y="1828800"/>
            <a:ext cx="2571750" cy="4079799"/>
          </a:xfrm>
          <a:prstGeom prst="rect">
            <a:avLst/>
          </a:prstGeom>
          <a:noFill/>
          <a:ln>
            <a:noFill/>
          </a:ln>
        </p:spPr>
      </p:pic>
      <p:sp>
        <p:nvSpPr>
          <p:cNvPr id="201" name="Shape 201"/>
          <p:cNvSpPr txBox="1"/>
          <p:nvPr/>
        </p:nvSpPr>
        <p:spPr>
          <a:xfrm>
            <a:off x="590550" y="5962650"/>
            <a:ext cx="2247900" cy="647700"/>
          </a:xfrm>
          <a:prstGeom prst="rect">
            <a:avLst/>
          </a:prstGeom>
          <a:noFill/>
          <a:ln>
            <a:noFill/>
          </a:ln>
        </p:spPr>
        <p:txBody>
          <a:bodyPr lIns="91425" tIns="91425" rIns="91425" bIns="91425" anchor="t" anchorCtr="0">
            <a:noAutofit/>
          </a:bodyPr>
          <a:lstStyle/>
          <a:p>
            <a:pPr algn="ctr">
              <a:spcBef>
                <a:spcPts val="0"/>
              </a:spcBef>
              <a:buNone/>
            </a:pPr>
            <a:r>
              <a:rPr lang="en"/>
              <a:t>Wideband Configurable </a:t>
            </a:r>
            <a:br>
              <a:rPr lang="en"/>
            </a:br>
            <a:r>
              <a:rPr lang="en"/>
              <a:t>Jammer System</a:t>
            </a:r>
          </a:p>
        </p:txBody>
      </p:sp>
      <p:sp>
        <p:nvSpPr>
          <p:cNvPr id="202" name="Shape 202"/>
          <p:cNvSpPr txBox="1"/>
          <p:nvPr/>
        </p:nvSpPr>
        <p:spPr>
          <a:xfrm>
            <a:off x="342900" y="6458100"/>
            <a:ext cx="8801100" cy="399900"/>
          </a:xfrm>
          <a:prstGeom prst="rect">
            <a:avLst/>
          </a:prstGeom>
          <a:noFill/>
          <a:ln>
            <a:noFill/>
          </a:ln>
        </p:spPr>
        <p:txBody>
          <a:bodyPr lIns="91425" tIns="91425" rIns="91425" bIns="91425" anchor="ctr" anchorCtr="0">
            <a:noAutofit/>
          </a:bodyPr>
          <a:lstStyle/>
          <a:p>
            <a:pPr algn="r" rtl="0">
              <a:spcBef>
                <a:spcPts val="0"/>
              </a:spcBef>
              <a:buNone/>
            </a:pPr>
            <a:r>
              <a:rPr lang="en"/>
              <a:t>http://www.peostri.army.mil/PRODUCTS/WCCJ/images/2010_WCCJ.gif</a:t>
            </a:r>
          </a:p>
          <a:p>
            <a:pPr lvl="0" algn="r" rtl="0">
              <a:spcBef>
                <a:spcPts val="0"/>
              </a:spcBef>
              <a:buNone/>
            </a:pPr>
            <a:r>
              <a:rPr lang="en"/>
              <a:t>http://www.globalsecurity.org/military/library/policy/army/fm/3-07-22/ch3-iv.htm</a:t>
            </a: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Don’t Make it too Easy</a:t>
            </a:r>
          </a:p>
        </p:txBody>
      </p:sp>
      <p:sp>
        <p:nvSpPr>
          <p:cNvPr id="208" name="Shape 208"/>
          <p:cNvSpPr txBox="1">
            <a:spLocks noGrp="1"/>
          </p:cNvSpPr>
          <p:nvPr>
            <p:ph type="body" idx="1"/>
          </p:nvPr>
        </p:nvSpPr>
        <p:spPr>
          <a:xfrm>
            <a:off x="4430825" y="1600200"/>
            <a:ext cx="4256099" cy="4967700"/>
          </a:xfrm>
          <a:prstGeom prst="rect">
            <a:avLst/>
          </a:prstGeom>
        </p:spPr>
        <p:txBody>
          <a:bodyPr lIns="91425" tIns="91425" rIns="91425" bIns="91425" anchor="t" anchorCtr="0">
            <a:noAutofit/>
          </a:bodyPr>
          <a:lstStyle/>
          <a:p>
            <a:pPr marL="0" lvl="0" indent="0" rtl="0">
              <a:lnSpc>
                <a:spcPct val="115000"/>
              </a:lnSpc>
              <a:spcBef>
                <a:spcPts val="0"/>
              </a:spcBef>
              <a:buNone/>
            </a:pPr>
            <a:r>
              <a:rPr lang="en"/>
              <a:t>Carefully design planned placement of deceptive material. Make the target “work” for it. Don’t boldly announce what you are doing.</a:t>
            </a:r>
          </a:p>
          <a:p>
            <a:pPr lvl="0" rtl="0">
              <a:spcBef>
                <a:spcPts val="0"/>
              </a:spcBef>
              <a:buClr>
                <a:schemeClr val="dk1"/>
              </a:buClr>
              <a:buFont typeface="Arial"/>
              <a:buNone/>
            </a:pPr>
            <a:endParaRPr sz="1100"/>
          </a:p>
          <a:p>
            <a:pPr>
              <a:spcBef>
                <a:spcPts val="0"/>
              </a:spcBef>
              <a:buNone/>
            </a:pPr>
            <a:endParaRPr/>
          </a:p>
        </p:txBody>
      </p:sp>
      <p:pic>
        <p:nvPicPr>
          <p:cNvPr id="209" name="Shape 209"/>
          <p:cNvPicPr preferRelativeResize="0"/>
          <p:nvPr/>
        </p:nvPicPr>
        <p:blipFill>
          <a:blip r:embed="rId3">
            <a:alphaModFix/>
          </a:blip>
          <a:stretch>
            <a:fillRect/>
          </a:stretch>
        </p:blipFill>
        <p:spPr>
          <a:xfrm>
            <a:off x="667875" y="1600200"/>
            <a:ext cx="3599449" cy="51437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Magruder’s Principle</a:t>
            </a:r>
          </a:p>
        </p:txBody>
      </p:sp>
      <p:sp>
        <p:nvSpPr>
          <p:cNvPr id="108" name="Shape 108"/>
          <p:cNvSpPr txBox="1">
            <a:spLocks noGrp="1"/>
          </p:cNvSpPr>
          <p:nvPr>
            <p:ph type="body" idx="1"/>
          </p:nvPr>
        </p:nvSpPr>
        <p:spPr>
          <a:xfrm>
            <a:off x="4512275" y="1959525"/>
            <a:ext cx="4072499" cy="4967700"/>
          </a:xfrm>
          <a:prstGeom prst="rect">
            <a:avLst/>
          </a:prstGeom>
        </p:spPr>
        <p:txBody>
          <a:bodyPr lIns="91425" tIns="91425" rIns="91425" bIns="91425" anchor="t" anchorCtr="0">
            <a:noAutofit/>
          </a:bodyPr>
          <a:lstStyle/>
          <a:p>
            <a:pPr lvl="0" rtl="0">
              <a:spcBef>
                <a:spcPts val="0"/>
              </a:spcBef>
              <a:buNone/>
            </a:pPr>
            <a:r>
              <a:rPr lang="en"/>
              <a:t>Confirmation Bias: A deception is most likely to be believed if it reinforces the target’s pre-existing beliefs rather than forcing the target to change their beliefs. </a:t>
            </a:r>
          </a:p>
        </p:txBody>
      </p:sp>
      <p:pic>
        <p:nvPicPr>
          <p:cNvPr id="109" name="Shape 109"/>
          <p:cNvPicPr preferRelativeResize="0"/>
          <p:nvPr/>
        </p:nvPicPr>
        <p:blipFill>
          <a:blip r:embed="rId3">
            <a:alphaModFix/>
          </a:blip>
          <a:stretch>
            <a:fillRect/>
          </a:stretch>
        </p:blipFill>
        <p:spPr>
          <a:xfrm>
            <a:off x="639400" y="1959512"/>
            <a:ext cx="3397000" cy="42490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endParaRPr/>
          </a:p>
        </p:txBody>
      </p:sp>
      <p:sp>
        <p:nvSpPr>
          <p:cNvPr id="115" name="Shape 11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116" name="Shape 116"/>
          <p:cNvPicPr preferRelativeResize="0"/>
          <p:nvPr/>
        </p:nvPicPr>
        <p:blipFill>
          <a:blip r:embed="rId3">
            <a:alphaModFix/>
          </a:blip>
          <a:stretch>
            <a:fillRect/>
          </a:stretch>
        </p:blipFill>
        <p:spPr>
          <a:xfrm>
            <a:off x="0" y="-76200"/>
            <a:ext cx="9144000" cy="7008023"/>
          </a:xfrm>
          <a:prstGeom prst="rect">
            <a:avLst/>
          </a:prstGeom>
          <a:noFill/>
          <a:ln>
            <a:noFill/>
          </a:ln>
        </p:spPr>
      </p:pic>
      <p:sp>
        <p:nvSpPr>
          <p:cNvPr id="117" name="Shape 117"/>
          <p:cNvSpPr txBox="1"/>
          <p:nvPr/>
        </p:nvSpPr>
        <p:spPr>
          <a:xfrm>
            <a:off x="4828700" y="6441725"/>
            <a:ext cx="4315200" cy="239400"/>
          </a:xfrm>
          <a:prstGeom prst="rect">
            <a:avLst/>
          </a:prstGeom>
          <a:noFill/>
          <a:ln>
            <a:noFill/>
          </a:ln>
        </p:spPr>
        <p:txBody>
          <a:bodyPr lIns="91425" tIns="91425" rIns="91425" bIns="91425" anchor="t" anchorCtr="0">
            <a:noAutofit/>
          </a:bodyPr>
          <a:lstStyle/>
          <a:p>
            <a:pPr algn="r">
              <a:spcBef>
                <a:spcPts val="0"/>
              </a:spcBef>
              <a:buNone/>
            </a:pPr>
            <a:r>
              <a:rPr lang="en">
                <a:solidFill>
                  <a:schemeClr val="lt1"/>
                </a:solidFill>
              </a:rPr>
              <a:t>http://en.wikipedia.org/wiki/Operation_Overlord</a:t>
            </a: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sz="3000"/>
              <a:t>Limits of Human Information Processing</a:t>
            </a:r>
          </a:p>
        </p:txBody>
      </p:sp>
      <p:sp>
        <p:nvSpPr>
          <p:cNvPr id="123" name="Shape 123"/>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368300" rtl="0">
              <a:spcBef>
                <a:spcPts val="0"/>
              </a:spcBef>
              <a:buClr>
                <a:schemeClr val="dk1"/>
              </a:buClr>
              <a:buSzPct val="100000"/>
              <a:buFont typeface="Arial"/>
              <a:buChar char="●"/>
            </a:pPr>
            <a:r>
              <a:rPr lang="en" sz="2200"/>
              <a:t>The Law of Small Numbers - People will draw conclusions based on an insufficient number of datapoints. </a:t>
            </a:r>
          </a:p>
          <a:p>
            <a:pPr lvl="0" rtl="0">
              <a:spcBef>
                <a:spcPts val="0"/>
              </a:spcBef>
              <a:buNone/>
            </a:pPr>
            <a:endParaRPr sz="2200"/>
          </a:p>
          <a:p>
            <a:pPr marL="457200" lvl="0" indent="-368300" rtl="0">
              <a:spcBef>
                <a:spcPts val="0"/>
              </a:spcBef>
              <a:buClr>
                <a:schemeClr val="dk1"/>
              </a:buClr>
              <a:buSzPct val="100000"/>
              <a:buFont typeface="Arial"/>
              <a:buChar char="●"/>
            </a:pPr>
            <a:r>
              <a:rPr lang="en" sz="2200"/>
              <a:t>Susceptibility to Conditioning - If every time the boy cries wolf, there is no wolf, people will start assuming that every cry is a false alarm. </a:t>
            </a:r>
          </a:p>
          <a:p>
            <a:pPr lvl="0" rtl="0">
              <a:spcBef>
                <a:spcPts val="0"/>
              </a:spcBef>
              <a:buNone/>
            </a:pPr>
            <a:endParaRPr sz="2200"/>
          </a:p>
          <a:p>
            <a:pPr marL="457200" lvl="0" indent="-368300" rtl="0">
              <a:spcBef>
                <a:spcPts val="0"/>
              </a:spcBef>
              <a:buClr>
                <a:schemeClr val="dk1"/>
              </a:buClr>
              <a:buSzPct val="100000"/>
              <a:buFont typeface="Arial"/>
              <a:buChar char="●"/>
            </a:pPr>
            <a:r>
              <a:rPr lang="en" sz="2200"/>
              <a:t>Unlikely Events - People assume that unlikely things are impossible.</a:t>
            </a:r>
          </a:p>
          <a:p>
            <a:pPr lvl="0" rtl="0">
              <a:spcBef>
                <a:spcPts val="0"/>
              </a:spcBef>
              <a:buNone/>
            </a:pPr>
            <a:endParaRPr sz="2200"/>
          </a:p>
          <a:p>
            <a:pPr marL="457200" lvl="0" indent="-368300" rtl="0">
              <a:spcBef>
                <a:spcPts val="0"/>
              </a:spcBef>
              <a:buClr>
                <a:schemeClr val="dk1"/>
              </a:buClr>
              <a:buSzPct val="100000"/>
              <a:buFont typeface="Arial"/>
              <a:buChar char="●"/>
            </a:pPr>
            <a:r>
              <a:rPr lang="en" sz="2200"/>
              <a:t>Sensor Aperture - Deceptions need only be as effective as demanded by the bandwidth of the tool that is used to observe them.</a:t>
            </a:r>
          </a:p>
        </p:txBody>
      </p:sp>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endParaRPr/>
          </a:p>
        </p:txBody>
      </p:sp>
      <p:sp>
        <p:nvSpPr>
          <p:cNvPr id="129" name="Shape 12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130" name="Shape 130"/>
          <p:cNvPicPr preferRelativeResize="0"/>
          <p:nvPr/>
        </p:nvPicPr>
        <p:blipFill>
          <a:blip r:embed="rId3">
            <a:alphaModFix/>
          </a:blip>
          <a:stretch>
            <a:fillRect/>
          </a:stretch>
        </p:blipFill>
        <p:spPr>
          <a:xfrm>
            <a:off x="-376275" y="0"/>
            <a:ext cx="9896541" cy="6858000"/>
          </a:xfrm>
          <a:prstGeom prst="rect">
            <a:avLst/>
          </a:prstGeom>
          <a:noFill/>
          <a:ln>
            <a:noFill/>
          </a:ln>
        </p:spPr>
      </p:pic>
      <p:sp>
        <p:nvSpPr>
          <p:cNvPr id="131" name="Shape 131"/>
          <p:cNvSpPr txBox="1"/>
          <p:nvPr/>
        </p:nvSpPr>
        <p:spPr>
          <a:xfrm>
            <a:off x="329700" y="6416925"/>
            <a:ext cx="4167599" cy="303299"/>
          </a:xfrm>
          <a:prstGeom prst="rect">
            <a:avLst/>
          </a:prstGeom>
          <a:noFill/>
          <a:ln>
            <a:noFill/>
          </a:ln>
        </p:spPr>
        <p:txBody>
          <a:bodyPr lIns="91425" tIns="91425" rIns="91425" bIns="91425" anchor="t" anchorCtr="0">
            <a:noAutofit/>
          </a:bodyPr>
          <a:lstStyle/>
          <a:p>
            <a:pPr>
              <a:spcBef>
                <a:spcPts val="0"/>
              </a:spcBef>
              <a:buNone/>
            </a:pPr>
            <a:r>
              <a:rPr lang="en">
                <a:solidFill>
                  <a:schemeClr val="lt1"/>
                </a:solidFill>
              </a:rPr>
              <a:t>http://en.wikipedia.org/wiki/Yom_Kippur_War</a:t>
            </a: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57200" y="-258762"/>
            <a:ext cx="8229600" cy="1143000"/>
          </a:xfrm>
          <a:prstGeom prst="rect">
            <a:avLst/>
          </a:prstGeom>
        </p:spPr>
        <p:txBody>
          <a:bodyPr lIns="91425" tIns="91425" rIns="91425" bIns="91425" anchor="b" anchorCtr="0">
            <a:noAutofit/>
          </a:bodyPr>
          <a:lstStyle/>
          <a:p>
            <a:pPr>
              <a:spcBef>
                <a:spcPts val="0"/>
              </a:spcBef>
              <a:buNone/>
            </a:pPr>
            <a:r>
              <a:rPr lang="en" sz="3000"/>
              <a:t>Carefully Sequence Deception Events</a:t>
            </a:r>
          </a:p>
        </p:txBody>
      </p:sp>
      <p:sp>
        <p:nvSpPr>
          <p:cNvPr id="164" name="Shape 164"/>
          <p:cNvSpPr txBox="1">
            <a:spLocks noGrp="1"/>
          </p:cNvSpPr>
          <p:nvPr>
            <p:ph type="body" idx="1"/>
          </p:nvPr>
        </p:nvSpPr>
        <p:spPr>
          <a:xfrm>
            <a:off x="3477975" y="1313000"/>
            <a:ext cx="5535300" cy="4967700"/>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Set up a set of deception events that tell a story to the target about what is going on.</a:t>
            </a:r>
          </a:p>
          <a:p>
            <a:pPr marL="457200" lvl="0" indent="-381000" rtl="0">
              <a:spcBef>
                <a:spcPts val="0"/>
              </a:spcBef>
              <a:buClr>
                <a:schemeClr val="dk1"/>
              </a:buClr>
              <a:buSzPct val="100000"/>
              <a:buFont typeface="Arial"/>
              <a:buChar char="●"/>
            </a:pPr>
            <a:r>
              <a:rPr lang="en" sz="2400"/>
              <a:t>The riskiest or most incredible parts of the deception should be left to the end. </a:t>
            </a:r>
          </a:p>
          <a:p>
            <a:pPr marL="914400" lvl="1" indent="-381000" rtl="0">
              <a:spcBef>
                <a:spcPts val="0"/>
              </a:spcBef>
              <a:buClr>
                <a:schemeClr val="dk1"/>
              </a:buClr>
              <a:buSzPct val="80000"/>
              <a:buFont typeface="Courier New"/>
              <a:buChar char="o"/>
            </a:pPr>
            <a:r>
              <a:rPr lang="en"/>
              <a:t>The earlier parts of the deception prepare the target to accept the later parts.</a:t>
            </a:r>
          </a:p>
          <a:p>
            <a:pPr marL="914400" lvl="1" indent="-381000" rtl="0">
              <a:spcBef>
                <a:spcPts val="0"/>
              </a:spcBef>
              <a:buClr>
                <a:schemeClr val="dk1"/>
              </a:buClr>
              <a:buSzPct val="80000"/>
              <a:buFont typeface="Courier New"/>
              <a:buChar char="o"/>
            </a:pPr>
            <a:r>
              <a:rPr lang="en"/>
              <a:t>If the target disbelieves the deception near the end, there is less time left to react. </a:t>
            </a:r>
          </a:p>
        </p:txBody>
      </p:sp>
      <p:pic>
        <p:nvPicPr>
          <p:cNvPr id="165" name="Shape 165"/>
          <p:cNvPicPr preferRelativeResize="0"/>
          <p:nvPr/>
        </p:nvPicPr>
        <p:blipFill>
          <a:blip r:embed="rId3">
            <a:alphaModFix/>
          </a:blip>
          <a:stretch>
            <a:fillRect/>
          </a:stretch>
        </p:blipFill>
        <p:spPr>
          <a:xfrm>
            <a:off x="209150" y="1758050"/>
            <a:ext cx="3337200" cy="37836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endParaRPr/>
          </a:p>
        </p:txBody>
      </p:sp>
      <p:sp>
        <p:nvSpPr>
          <p:cNvPr id="171" name="Shape 17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172" name="Shape 172"/>
          <p:cNvPicPr preferRelativeResize="0"/>
          <p:nvPr/>
        </p:nvPicPr>
        <p:blipFill>
          <a:blip r:embed="rId3">
            <a:alphaModFix/>
          </a:blip>
          <a:stretch>
            <a:fillRect/>
          </a:stretch>
        </p:blipFill>
        <p:spPr>
          <a:xfrm>
            <a:off x="-838200" y="0"/>
            <a:ext cx="10323871" cy="68580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Feedback</a:t>
            </a:r>
          </a:p>
        </p:txBody>
      </p:sp>
      <p:sp>
        <p:nvSpPr>
          <p:cNvPr id="178" name="Shape 178"/>
          <p:cNvSpPr txBox="1">
            <a:spLocks noGrp="1"/>
          </p:cNvSpPr>
          <p:nvPr>
            <p:ph type="body" idx="1"/>
          </p:nvPr>
        </p:nvSpPr>
        <p:spPr>
          <a:xfrm>
            <a:off x="602700" y="1417650"/>
            <a:ext cx="8084100" cy="1579800"/>
          </a:xfrm>
          <a:prstGeom prst="rect">
            <a:avLst/>
          </a:prstGeom>
        </p:spPr>
        <p:txBody>
          <a:bodyPr lIns="91425" tIns="91425" rIns="91425" bIns="91425" anchor="t" anchorCtr="0">
            <a:noAutofit/>
          </a:bodyPr>
          <a:lstStyle/>
          <a:p>
            <a:pPr>
              <a:spcBef>
                <a:spcPts val="0"/>
              </a:spcBef>
              <a:buNone/>
            </a:pPr>
            <a:r>
              <a:rPr lang="en"/>
              <a:t>Are the deceptive events being witnessed by the target? Does the target believe them? </a:t>
            </a:r>
          </a:p>
        </p:txBody>
      </p:sp>
      <p:pic>
        <p:nvPicPr>
          <p:cNvPr id="179" name="Shape 179"/>
          <p:cNvPicPr preferRelativeResize="0"/>
          <p:nvPr/>
        </p:nvPicPr>
        <p:blipFill>
          <a:blip r:embed="rId3">
            <a:alphaModFix/>
          </a:blip>
          <a:stretch>
            <a:fillRect/>
          </a:stretch>
        </p:blipFill>
        <p:spPr>
          <a:xfrm>
            <a:off x="1285875" y="2917237"/>
            <a:ext cx="6572250" cy="34194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endParaRPr/>
          </a:p>
        </p:txBody>
      </p:sp>
      <p:sp>
        <p:nvSpPr>
          <p:cNvPr id="185" name="Shape 18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186" name="Shape 186"/>
          <p:cNvPicPr preferRelativeResize="0"/>
          <p:nvPr/>
        </p:nvPicPr>
        <p:blipFill>
          <a:blip r:embed="rId3">
            <a:alphaModFix/>
          </a:blip>
          <a:stretch>
            <a:fillRect/>
          </a:stretch>
        </p:blipFill>
        <p:spPr>
          <a:xfrm>
            <a:off x="0" y="228600"/>
            <a:ext cx="9143998" cy="643256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Principles of Military Deception</a:t>
            </a:r>
          </a:p>
        </p:txBody>
      </p:sp>
      <p:sp>
        <p:nvSpPr>
          <p:cNvPr id="215" name="Shape 21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1"/>
              </a:buClr>
              <a:buSzPct val="100000"/>
              <a:buFont typeface="Arial"/>
              <a:buChar char="●"/>
            </a:pPr>
            <a:r>
              <a:rPr lang="en" sz="2400" b="1"/>
              <a:t>Focus</a:t>
            </a:r>
            <a:r>
              <a:rPr lang="en" sz="2400"/>
              <a:t> - the deception must target the adversary decision maker capable of taking the desired actions</a:t>
            </a:r>
          </a:p>
          <a:p>
            <a:pPr marL="457200" lvl="0" indent="-381000" rtl="0">
              <a:lnSpc>
                <a:spcPct val="115000"/>
              </a:lnSpc>
              <a:spcBef>
                <a:spcPts val="0"/>
              </a:spcBef>
              <a:buClr>
                <a:schemeClr val="dk1"/>
              </a:buClr>
              <a:buSzPct val="100000"/>
              <a:buFont typeface="Arial"/>
              <a:buChar char="●"/>
            </a:pPr>
            <a:r>
              <a:rPr lang="en" sz="2400" b="1"/>
              <a:t>Objective</a:t>
            </a:r>
            <a:r>
              <a:rPr lang="en" sz="2400"/>
              <a:t> - to cause an adversary to take (or not to take) specific actions, not just to believe certain things</a:t>
            </a:r>
          </a:p>
          <a:p>
            <a:pPr marL="457200" lvl="0" indent="-381000" rtl="0">
              <a:lnSpc>
                <a:spcPct val="115000"/>
              </a:lnSpc>
              <a:spcBef>
                <a:spcPts val="0"/>
              </a:spcBef>
              <a:buClr>
                <a:schemeClr val="dk1"/>
              </a:buClr>
              <a:buSzPct val="100000"/>
              <a:buFont typeface="Arial"/>
              <a:buChar char="●"/>
            </a:pPr>
            <a:r>
              <a:rPr lang="en" sz="2400" b="1"/>
              <a:t>Centralized Planning and Control</a:t>
            </a:r>
            <a:r>
              <a:rPr lang="en" sz="2400"/>
              <a:t> - military deception operations should be centrally planned and directed</a:t>
            </a:r>
          </a:p>
          <a:p>
            <a:pPr marL="457200" lvl="0" indent="-381000" rtl="0">
              <a:lnSpc>
                <a:spcPct val="115000"/>
              </a:lnSpc>
              <a:spcBef>
                <a:spcPts val="0"/>
              </a:spcBef>
              <a:buClr>
                <a:schemeClr val="dk1"/>
              </a:buClr>
              <a:buSzPct val="100000"/>
              <a:buFont typeface="Arial"/>
              <a:buChar char="●"/>
            </a:pPr>
            <a:r>
              <a:rPr lang="en" sz="2400" b="1"/>
              <a:t>Security </a:t>
            </a:r>
            <a:r>
              <a:rPr lang="en" sz="2400"/>
              <a:t>- deny knowledge of a force’s intent to deceive and the execution of that intent to adversaries</a:t>
            </a:r>
          </a:p>
          <a:p>
            <a:pPr marL="457200" lvl="0" indent="-381000" rtl="0">
              <a:lnSpc>
                <a:spcPct val="115000"/>
              </a:lnSpc>
              <a:spcBef>
                <a:spcPts val="0"/>
              </a:spcBef>
              <a:buClr>
                <a:schemeClr val="dk1"/>
              </a:buClr>
              <a:buSzPct val="100000"/>
              <a:buFont typeface="Arial"/>
              <a:buChar char="●"/>
            </a:pPr>
            <a:r>
              <a:rPr lang="en" sz="2400" b="1"/>
              <a:t>Timeliness</a:t>
            </a:r>
            <a:r>
              <a:rPr lang="en" sz="2400"/>
              <a:t> - a deception operation requires careful timing</a:t>
            </a:r>
          </a:p>
          <a:p>
            <a:pPr marL="457200" lvl="0" indent="-381000" rtl="0">
              <a:lnSpc>
                <a:spcPct val="115000"/>
              </a:lnSpc>
              <a:spcBef>
                <a:spcPts val="0"/>
              </a:spcBef>
              <a:buClr>
                <a:schemeClr val="dk1"/>
              </a:buClr>
              <a:buSzPct val="100000"/>
              <a:buFont typeface="Arial"/>
              <a:buChar char="●"/>
            </a:pPr>
            <a:r>
              <a:rPr lang="en" sz="2400" b="1"/>
              <a:t>Integration</a:t>
            </a:r>
            <a:r>
              <a:rPr lang="en" sz="2400"/>
              <a:t> - fully integrate each deception with the operation that it is supporting</a:t>
            </a:r>
          </a:p>
          <a:p>
            <a:pPr lvl="0">
              <a:spcBef>
                <a:spcPts val="0"/>
              </a:spcBef>
              <a:buNone/>
            </a:pPr>
            <a:endParaRPr sz="2400"/>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Deception Objectives</a:t>
            </a:r>
          </a:p>
        </p:txBody>
      </p:sp>
      <p:sp>
        <p:nvSpPr>
          <p:cNvPr id="221" name="Shape 221"/>
          <p:cNvSpPr txBox="1">
            <a:spLocks noGrp="1"/>
          </p:cNvSpPr>
          <p:nvPr>
            <p:ph type="body" idx="1"/>
          </p:nvPr>
        </p:nvSpPr>
        <p:spPr>
          <a:xfrm>
            <a:off x="457200" y="1447800"/>
            <a:ext cx="8164200" cy="3143399"/>
          </a:xfrm>
          <a:prstGeom prst="rect">
            <a:avLst/>
          </a:prstGeom>
        </p:spPr>
        <p:txBody>
          <a:bodyPr lIns="91425" tIns="91425" rIns="91425" bIns="91425" anchor="t" anchorCtr="0">
            <a:noAutofit/>
          </a:bodyPr>
          <a:lstStyle/>
          <a:p>
            <a:pPr marL="457200" lvl="0" indent="-406400" rtl="0">
              <a:spcBef>
                <a:spcPts val="0"/>
              </a:spcBef>
              <a:spcAft>
                <a:spcPts val="1000"/>
              </a:spcAft>
              <a:buClr>
                <a:schemeClr val="dk1"/>
              </a:buClr>
              <a:buSzPct val="100000"/>
              <a:buFont typeface="Arial"/>
              <a:buChar char="●"/>
            </a:pPr>
            <a:r>
              <a:rPr lang="en" sz="2800"/>
              <a:t>Cause adversary to </a:t>
            </a:r>
            <a:r>
              <a:rPr lang="en" sz="2800" b="1"/>
              <a:t>take action </a:t>
            </a:r>
            <a:r>
              <a:rPr lang="en" sz="2800"/>
              <a:t>that is advantageous to you</a:t>
            </a:r>
          </a:p>
          <a:p>
            <a:pPr marL="457200" lvl="0" indent="-406400" rtl="0">
              <a:spcBef>
                <a:spcPts val="0"/>
              </a:spcBef>
              <a:spcAft>
                <a:spcPts val="1000"/>
              </a:spcAft>
              <a:buClr>
                <a:schemeClr val="dk1"/>
              </a:buClr>
              <a:buSzPct val="100000"/>
              <a:buFont typeface="Arial"/>
              <a:buChar char="●"/>
            </a:pPr>
            <a:r>
              <a:rPr lang="en" sz="2800" b="1"/>
              <a:t>Paralyze action </a:t>
            </a:r>
            <a:r>
              <a:rPr lang="en" sz="2800"/>
              <a:t>so he wastes time or assets</a:t>
            </a:r>
          </a:p>
          <a:p>
            <a:pPr marL="457200" lvl="0" indent="-406400" rtl="0">
              <a:spcBef>
                <a:spcPts val="0"/>
              </a:spcBef>
              <a:spcAft>
                <a:spcPts val="1000"/>
              </a:spcAft>
              <a:buClr>
                <a:schemeClr val="dk1"/>
              </a:buClr>
              <a:buSzPct val="100000"/>
              <a:buFont typeface="Arial"/>
              <a:buChar char="●"/>
            </a:pPr>
            <a:r>
              <a:rPr lang="en" sz="2800"/>
              <a:t>Cause adversary to </a:t>
            </a:r>
            <a:r>
              <a:rPr lang="en" sz="2800" b="1"/>
              <a:t>reveal strengths</a:t>
            </a:r>
            <a:r>
              <a:rPr lang="en" sz="2800"/>
              <a:t> and intentions</a:t>
            </a:r>
          </a:p>
          <a:p>
            <a:pPr marL="457200" lvl="0" indent="-406400" rtl="0">
              <a:spcBef>
                <a:spcPts val="0"/>
              </a:spcBef>
              <a:spcAft>
                <a:spcPts val="1000"/>
              </a:spcAft>
              <a:buClr>
                <a:schemeClr val="dk1"/>
              </a:buClr>
              <a:buSzPct val="100000"/>
              <a:buFont typeface="Arial"/>
              <a:buChar char="●"/>
            </a:pPr>
            <a:r>
              <a:rPr lang="en" sz="2800"/>
              <a:t>Cause adversary to </a:t>
            </a:r>
            <a:r>
              <a:rPr lang="en" sz="2800" b="1"/>
              <a:t>reveal weaknesses </a:t>
            </a:r>
            <a:r>
              <a:rPr lang="en" sz="2800"/>
              <a:t>in their preparations</a:t>
            </a:r>
          </a:p>
          <a:p>
            <a:pPr marL="457200" lvl="0" indent="-406400">
              <a:spcBef>
                <a:spcPts val="0"/>
              </a:spcBef>
              <a:spcAft>
                <a:spcPts val="1000"/>
              </a:spcAft>
              <a:buClr>
                <a:schemeClr val="dk1"/>
              </a:buClr>
              <a:buSzPct val="100000"/>
              <a:buFont typeface="Arial"/>
              <a:buChar char="●"/>
            </a:pPr>
            <a:r>
              <a:rPr lang="en" sz="2800" b="1"/>
              <a:t>Condition the adversary </a:t>
            </a:r>
            <a:r>
              <a:rPr lang="en" sz="2800"/>
              <a:t>to a particular pattern of behavior (“cry wolf”) </a:t>
            </a:r>
          </a:p>
        </p:txBody>
      </p:sp>
      <p:sp>
        <p:nvSpPr>
          <p:cNvPr id="222" name="Shape 222"/>
          <p:cNvSpPr txBox="1"/>
          <p:nvPr/>
        </p:nvSpPr>
        <p:spPr>
          <a:xfrm>
            <a:off x="5699400" y="6597000"/>
            <a:ext cx="3444600" cy="260999"/>
          </a:xfrm>
          <a:prstGeom prst="rect">
            <a:avLst/>
          </a:prstGeom>
          <a:noFill/>
          <a:ln>
            <a:noFill/>
          </a:ln>
        </p:spPr>
        <p:txBody>
          <a:bodyPr lIns="91425" tIns="91425" rIns="91425" bIns="91425" anchor="t" anchorCtr="0">
            <a:noAutofit/>
          </a:bodyPr>
          <a:lstStyle/>
          <a:p>
            <a:pPr>
              <a:spcBef>
                <a:spcPts val="0"/>
              </a:spcBef>
              <a:buNone/>
            </a:pPr>
            <a:r>
              <a:rPr lang="en" sz="1000"/>
              <a:t>Joint Publication 3-13.4 Military Deception</a:t>
            </a: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endParaRPr/>
          </a:p>
        </p:txBody>
      </p:sp>
      <p:sp>
        <p:nvSpPr>
          <p:cNvPr id="228" name="Shape 22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229" name="Shape 229"/>
          <p:cNvPicPr preferRelativeResize="0"/>
          <p:nvPr/>
        </p:nvPicPr>
        <p:blipFill>
          <a:blip r:embed="rId3">
            <a:alphaModFix/>
          </a:blip>
          <a:stretch>
            <a:fillRect/>
          </a:stretch>
        </p:blipFill>
        <p:spPr>
          <a:xfrm>
            <a:off x="0" y="750504"/>
            <a:ext cx="9143998" cy="535699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txBox="1">
            <a:spLocks noGrp="1"/>
          </p:cNvSpPr>
          <p:nvPr>
            <p:ph type="title"/>
          </p:nvPr>
        </p:nvSpPr>
        <p:spPr>
          <a:xfrm>
            <a:off x="457200" y="46037"/>
            <a:ext cx="8229600" cy="1143000"/>
          </a:xfrm>
          <a:prstGeom prst="rect">
            <a:avLst/>
          </a:prstGeom>
        </p:spPr>
        <p:txBody>
          <a:bodyPr lIns="91425" tIns="91425" rIns="91425" bIns="91425" anchor="b" anchorCtr="0">
            <a:noAutofit/>
          </a:bodyPr>
          <a:lstStyle/>
          <a:p>
            <a:pPr>
              <a:spcBef>
                <a:spcPts val="0"/>
              </a:spcBef>
              <a:buNone/>
            </a:pPr>
            <a:r>
              <a:rPr lang="en"/>
              <a:t>Centralized Planning</a:t>
            </a:r>
          </a:p>
        </p:txBody>
      </p:sp>
      <p:sp>
        <p:nvSpPr>
          <p:cNvPr id="259" name="Shape 25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pic>
        <p:nvPicPr>
          <p:cNvPr id="260" name="Shape 260"/>
          <p:cNvPicPr preferRelativeResize="0"/>
          <p:nvPr/>
        </p:nvPicPr>
        <p:blipFill>
          <a:blip r:embed="rId3">
            <a:alphaModFix/>
          </a:blip>
          <a:stretch>
            <a:fillRect/>
          </a:stretch>
        </p:blipFill>
        <p:spPr>
          <a:xfrm>
            <a:off x="1172794" y="1336875"/>
            <a:ext cx="6798418" cy="5231024"/>
          </a:xfrm>
          <a:prstGeom prst="rect">
            <a:avLst/>
          </a:prstGeom>
          <a:noFill/>
          <a:ln>
            <a:noFill/>
          </a:ln>
        </p:spPr>
      </p:pic>
      <p:sp>
        <p:nvSpPr>
          <p:cNvPr id="261" name="Shape 261"/>
          <p:cNvSpPr txBox="1"/>
          <p:nvPr/>
        </p:nvSpPr>
        <p:spPr>
          <a:xfrm>
            <a:off x="979800" y="6567900"/>
            <a:ext cx="8164200" cy="274800"/>
          </a:xfrm>
          <a:prstGeom prst="rect">
            <a:avLst/>
          </a:prstGeom>
          <a:noFill/>
          <a:ln>
            <a:noFill/>
          </a:ln>
        </p:spPr>
        <p:txBody>
          <a:bodyPr lIns="91425" tIns="91425" rIns="91425" bIns="91425" anchor="ctr" anchorCtr="0">
            <a:noAutofit/>
          </a:bodyPr>
          <a:lstStyle/>
          <a:p>
            <a:pPr lvl="0" algn="r" rtl="0">
              <a:spcBef>
                <a:spcPts val="0"/>
              </a:spcBef>
              <a:buNone/>
            </a:pPr>
            <a:r>
              <a:rPr lang="en"/>
              <a:t>Joint Publication 3-13.4: Military Deception</a:t>
            </a:r>
          </a:p>
        </p:txBody>
      </p:sp>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Step 1: Deception Mission Analysis</a:t>
            </a:r>
          </a:p>
        </p:txBody>
      </p:sp>
      <p:sp>
        <p:nvSpPr>
          <p:cNvPr id="267" name="Shape 267"/>
          <p:cNvSpPr txBox="1">
            <a:spLocks noGrp="1"/>
          </p:cNvSpPr>
          <p:nvPr>
            <p:ph type="body" idx="1"/>
          </p:nvPr>
        </p:nvSpPr>
        <p:spPr>
          <a:xfrm>
            <a:off x="457200" y="1600200"/>
            <a:ext cx="48558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Why deception?</a:t>
            </a:r>
          </a:p>
          <a:p>
            <a:pPr lvl="0" rtl="0">
              <a:spcBef>
                <a:spcPts val="0"/>
              </a:spcBef>
              <a:buNone/>
            </a:pPr>
            <a:endParaRPr sz="800"/>
          </a:p>
          <a:p>
            <a:pPr marL="457200" lvl="0" indent="-419100" rtl="0">
              <a:spcBef>
                <a:spcPts val="0"/>
              </a:spcBef>
              <a:buClr>
                <a:schemeClr val="dk1"/>
              </a:buClr>
              <a:buSzPct val="100000"/>
              <a:buFont typeface="Arial"/>
              <a:buChar char="●"/>
            </a:pPr>
            <a:r>
              <a:rPr lang="en"/>
              <a:t>Capabilities/assets?</a:t>
            </a:r>
          </a:p>
          <a:p>
            <a:pPr lvl="0" rtl="0">
              <a:spcBef>
                <a:spcPts val="0"/>
              </a:spcBef>
              <a:buNone/>
            </a:pPr>
            <a:endParaRPr sz="800"/>
          </a:p>
          <a:p>
            <a:pPr marL="457200" lvl="0" indent="-419100" rtl="0">
              <a:spcBef>
                <a:spcPts val="0"/>
              </a:spcBef>
              <a:buClr>
                <a:schemeClr val="dk1"/>
              </a:buClr>
              <a:buSzPct val="100000"/>
              <a:buFont typeface="Arial"/>
              <a:buChar char="●"/>
            </a:pPr>
            <a:r>
              <a:rPr lang="en"/>
              <a:t>Constraints/limitations?</a:t>
            </a:r>
          </a:p>
          <a:p>
            <a:pPr lvl="0" rtl="0">
              <a:spcBef>
                <a:spcPts val="0"/>
              </a:spcBef>
              <a:buNone/>
            </a:pPr>
            <a:endParaRPr sz="800"/>
          </a:p>
          <a:p>
            <a:pPr marL="457200" lvl="0" indent="-419100" rtl="0">
              <a:spcBef>
                <a:spcPts val="0"/>
              </a:spcBef>
              <a:buClr>
                <a:schemeClr val="dk1"/>
              </a:buClr>
              <a:buSzPct val="100000"/>
              <a:buFont typeface="Arial"/>
              <a:buChar char="●"/>
            </a:pPr>
            <a:r>
              <a:rPr lang="en"/>
              <a:t>Assumptions?</a:t>
            </a:r>
          </a:p>
          <a:p>
            <a:pPr lvl="0" rtl="0">
              <a:spcBef>
                <a:spcPts val="0"/>
              </a:spcBef>
              <a:buNone/>
            </a:pPr>
            <a:endParaRPr sz="800"/>
          </a:p>
          <a:p>
            <a:pPr marL="457200" lvl="0" indent="-419100" rtl="0">
              <a:spcBef>
                <a:spcPts val="0"/>
              </a:spcBef>
              <a:buClr>
                <a:schemeClr val="dk1"/>
              </a:buClr>
              <a:buSzPct val="100000"/>
              <a:buFont typeface="Arial"/>
              <a:buChar char="●"/>
            </a:pPr>
            <a:r>
              <a:rPr lang="en"/>
              <a:t>Risk assessment?</a:t>
            </a:r>
          </a:p>
          <a:p>
            <a:pPr marL="457200" lvl="0" indent="0">
              <a:spcBef>
                <a:spcPts val="0"/>
              </a:spcBef>
              <a:buNone/>
            </a:pPr>
            <a:endParaRPr/>
          </a:p>
        </p:txBody>
      </p:sp>
      <p:pic>
        <p:nvPicPr>
          <p:cNvPr id="268" name="Shape 268"/>
          <p:cNvPicPr preferRelativeResize="0"/>
          <p:nvPr/>
        </p:nvPicPr>
        <p:blipFill rotWithShape="1">
          <a:blip r:embed="rId3">
            <a:alphaModFix/>
          </a:blip>
          <a:srcRect l="23481" r="22870"/>
          <a:stretch/>
        </p:blipFill>
        <p:spPr>
          <a:xfrm>
            <a:off x="5210750" y="1925400"/>
            <a:ext cx="3476050" cy="43172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Cyberspace Planes</a:t>
            </a:r>
          </a:p>
        </p:txBody>
      </p:sp>
      <p:pic>
        <p:nvPicPr>
          <p:cNvPr id="274" name="Shape 274"/>
          <p:cNvPicPr preferRelativeResize="0"/>
          <p:nvPr/>
        </p:nvPicPr>
        <p:blipFill>
          <a:blip r:embed="rId3">
            <a:alphaModFix/>
          </a:blip>
          <a:stretch>
            <a:fillRect/>
          </a:stretch>
        </p:blipFill>
        <p:spPr>
          <a:xfrm>
            <a:off x="668052" y="1818944"/>
            <a:ext cx="7807874" cy="462465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Shape 279"/>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Representative Techniques</a:t>
            </a:r>
          </a:p>
        </p:txBody>
      </p:sp>
      <p:sp>
        <p:nvSpPr>
          <p:cNvPr id="280" name="Shape 280"/>
          <p:cNvSpPr txBox="1">
            <a:spLocks noGrp="1"/>
          </p:cNvSpPr>
          <p:nvPr>
            <p:ph type="body" idx="1"/>
          </p:nvPr>
        </p:nvSpPr>
        <p:spPr>
          <a:xfrm>
            <a:off x="4589375" y="1600200"/>
            <a:ext cx="5164200" cy="4967700"/>
          </a:xfrm>
          <a:prstGeom prst="rect">
            <a:avLst/>
          </a:prstGeom>
        </p:spPr>
        <p:txBody>
          <a:bodyPr lIns="91425" tIns="91425" rIns="91425" bIns="91425" anchor="t" anchorCtr="0">
            <a:noAutofit/>
          </a:bodyPr>
          <a:lstStyle/>
          <a:p>
            <a:pPr marL="457200" lvl="0" indent="-330200" rtl="0">
              <a:lnSpc>
                <a:spcPct val="115000"/>
              </a:lnSpc>
              <a:spcBef>
                <a:spcPts val="0"/>
              </a:spcBef>
              <a:buClr>
                <a:schemeClr val="dk1"/>
              </a:buClr>
              <a:buSzPct val="100000"/>
              <a:buFont typeface="Arial"/>
              <a:buChar char="●"/>
            </a:pPr>
            <a:r>
              <a:rPr lang="en" sz="1600"/>
              <a:t>modify log files</a:t>
            </a:r>
          </a:p>
          <a:p>
            <a:pPr marL="457200" lvl="0" indent="-330200" rtl="0">
              <a:lnSpc>
                <a:spcPct val="115000"/>
              </a:lnSpc>
              <a:spcBef>
                <a:spcPts val="0"/>
              </a:spcBef>
              <a:buClr>
                <a:schemeClr val="dk1"/>
              </a:buClr>
              <a:buSzPct val="100000"/>
              <a:buFont typeface="Arial"/>
              <a:buChar char="●"/>
            </a:pPr>
            <a:r>
              <a:rPr lang="en" sz="1600"/>
              <a:t>phishing</a:t>
            </a:r>
          </a:p>
          <a:p>
            <a:pPr marL="457200" lvl="0" indent="-330200" rtl="0">
              <a:lnSpc>
                <a:spcPct val="115000"/>
              </a:lnSpc>
              <a:spcBef>
                <a:spcPts val="0"/>
              </a:spcBef>
              <a:buClr>
                <a:schemeClr val="dk1"/>
              </a:buClr>
              <a:buSzPct val="100000"/>
              <a:buFont typeface="Arial"/>
              <a:buChar char="●"/>
            </a:pPr>
            <a:r>
              <a:rPr lang="en" sz="1600"/>
              <a:t>deception in malware</a:t>
            </a:r>
          </a:p>
          <a:p>
            <a:pPr marL="457200" lvl="0" indent="-330200" rtl="0">
              <a:lnSpc>
                <a:spcPct val="115000"/>
              </a:lnSpc>
              <a:spcBef>
                <a:spcPts val="0"/>
              </a:spcBef>
              <a:buClr>
                <a:schemeClr val="dk1"/>
              </a:buClr>
              <a:buSzPct val="100000"/>
              <a:buFont typeface="Arial"/>
              <a:buChar char="●"/>
            </a:pPr>
            <a:r>
              <a:rPr lang="en" sz="1600"/>
              <a:t>spam</a:t>
            </a:r>
          </a:p>
          <a:p>
            <a:pPr marL="457200" lvl="0" indent="-330200" rtl="0">
              <a:lnSpc>
                <a:spcPct val="115000"/>
              </a:lnSpc>
              <a:spcBef>
                <a:spcPts val="0"/>
              </a:spcBef>
              <a:buClr>
                <a:schemeClr val="dk1"/>
              </a:buClr>
              <a:buSzPct val="100000"/>
              <a:buFont typeface="Arial"/>
              <a:buChar char="●"/>
            </a:pPr>
            <a:r>
              <a:rPr lang="en" sz="1600"/>
              <a:t>rooting a box</a:t>
            </a:r>
          </a:p>
          <a:p>
            <a:pPr marL="457200" lvl="0" indent="-330200" rtl="0">
              <a:lnSpc>
                <a:spcPct val="115000"/>
              </a:lnSpc>
              <a:spcBef>
                <a:spcPts val="0"/>
              </a:spcBef>
              <a:buClr>
                <a:schemeClr val="dk1"/>
              </a:buClr>
              <a:buSzPct val="100000"/>
              <a:buFont typeface="Arial"/>
              <a:buChar char="●"/>
            </a:pPr>
            <a:r>
              <a:rPr lang="en" sz="1600"/>
              <a:t>thumb drive in parking lot</a:t>
            </a:r>
          </a:p>
          <a:p>
            <a:pPr marL="457200" lvl="0" indent="-330200" rtl="0">
              <a:lnSpc>
                <a:spcPct val="115000"/>
              </a:lnSpc>
              <a:spcBef>
                <a:spcPts val="0"/>
              </a:spcBef>
              <a:buClr>
                <a:schemeClr val="dk1"/>
              </a:buClr>
              <a:buSzPct val="100000"/>
              <a:buFont typeface="Arial"/>
              <a:buChar char="●"/>
            </a:pPr>
            <a:r>
              <a:rPr lang="en" sz="1600"/>
              <a:t>darknets</a:t>
            </a:r>
          </a:p>
          <a:p>
            <a:pPr marL="457200" lvl="0" indent="-330200" rtl="0">
              <a:lnSpc>
                <a:spcPct val="115000"/>
              </a:lnSpc>
              <a:spcBef>
                <a:spcPts val="0"/>
              </a:spcBef>
              <a:buClr>
                <a:schemeClr val="dk1"/>
              </a:buClr>
              <a:buSzPct val="100000"/>
              <a:buFont typeface="Arial"/>
              <a:buChar char="●"/>
            </a:pPr>
            <a:r>
              <a:rPr lang="en" sz="1600"/>
              <a:t>social engineering</a:t>
            </a:r>
          </a:p>
          <a:p>
            <a:pPr marL="457200" lvl="0" indent="-330200" rtl="0">
              <a:lnSpc>
                <a:spcPct val="115000"/>
              </a:lnSpc>
              <a:spcBef>
                <a:spcPts val="0"/>
              </a:spcBef>
              <a:buClr>
                <a:schemeClr val="dk1"/>
              </a:buClr>
              <a:buSzPct val="100000"/>
              <a:buFont typeface="Arial"/>
              <a:buChar char="●"/>
            </a:pPr>
            <a:r>
              <a:rPr lang="en" sz="1600"/>
              <a:t>decoy website</a:t>
            </a:r>
          </a:p>
          <a:p>
            <a:pPr marL="457200" lvl="0" indent="-330200" rtl="0">
              <a:lnSpc>
                <a:spcPct val="115000"/>
              </a:lnSpc>
              <a:spcBef>
                <a:spcPts val="0"/>
              </a:spcBef>
              <a:buClr>
                <a:schemeClr val="dk1"/>
              </a:buClr>
              <a:buSzPct val="100000"/>
              <a:buFont typeface="Arial"/>
              <a:buChar char="●"/>
            </a:pPr>
            <a:r>
              <a:rPr lang="en" sz="1600"/>
              <a:t>honeypots/nets</a:t>
            </a:r>
          </a:p>
          <a:p>
            <a:pPr marL="457200" lvl="0" indent="-330200" rtl="0">
              <a:lnSpc>
                <a:spcPct val="115000"/>
              </a:lnSpc>
              <a:spcBef>
                <a:spcPts val="0"/>
              </a:spcBef>
              <a:buClr>
                <a:schemeClr val="dk1"/>
              </a:buClr>
              <a:buSzPct val="100000"/>
              <a:buFont typeface="Arial"/>
              <a:buChar char="●"/>
            </a:pPr>
            <a:r>
              <a:rPr lang="en" sz="1600"/>
              <a:t>fake water treatment plant pseudo flaws</a:t>
            </a:r>
          </a:p>
          <a:p>
            <a:pPr marL="457200" lvl="0" indent="-330200" rtl="0">
              <a:lnSpc>
                <a:spcPct val="115000"/>
              </a:lnSpc>
              <a:spcBef>
                <a:spcPts val="0"/>
              </a:spcBef>
              <a:buClr>
                <a:schemeClr val="dk1"/>
              </a:buClr>
              <a:buSzPct val="100000"/>
              <a:buFont typeface="Arial"/>
              <a:buChar char="●"/>
            </a:pPr>
            <a:r>
              <a:rPr lang="en" sz="1600"/>
              <a:t>variants of watering hole attacks</a:t>
            </a:r>
          </a:p>
          <a:p>
            <a:pPr marL="457200" lvl="0" indent="-330200" rtl="0">
              <a:lnSpc>
                <a:spcPct val="115000"/>
              </a:lnSpc>
              <a:spcBef>
                <a:spcPts val="0"/>
              </a:spcBef>
              <a:buClr>
                <a:schemeClr val="dk1"/>
              </a:buClr>
              <a:buSzPct val="100000"/>
              <a:buFont typeface="Arial"/>
              <a:buChar char="●"/>
            </a:pPr>
            <a:r>
              <a:rPr lang="en" sz="1600"/>
              <a:t>blue box</a:t>
            </a:r>
          </a:p>
          <a:p>
            <a:pPr marL="457200" lvl="0" indent="-330200" rtl="0">
              <a:lnSpc>
                <a:spcPct val="115000"/>
              </a:lnSpc>
              <a:spcBef>
                <a:spcPts val="0"/>
              </a:spcBef>
              <a:buClr>
                <a:schemeClr val="dk1"/>
              </a:buClr>
              <a:buSzPct val="100000"/>
              <a:buFont typeface="Arial"/>
              <a:buChar char="●"/>
            </a:pPr>
            <a:r>
              <a:rPr lang="en" sz="1600"/>
              <a:t>forged certificates</a:t>
            </a:r>
          </a:p>
          <a:p>
            <a:pPr marL="457200" lvl="0" indent="-330200" rtl="0">
              <a:lnSpc>
                <a:spcPct val="115000"/>
              </a:lnSpc>
              <a:spcBef>
                <a:spcPts val="0"/>
              </a:spcBef>
              <a:buClr>
                <a:schemeClr val="dk1"/>
              </a:buClr>
              <a:buSzPct val="100000"/>
              <a:buFont typeface="Arial"/>
              <a:buChar char="●"/>
            </a:pPr>
            <a:r>
              <a:rPr lang="en" sz="1600"/>
              <a:t>wifi sniffing toaster / pineapple</a:t>
            </a:r>
          </a:p>
          <a:p>
            <a:pPr marL="457200" lvl="0" indent="-330200" rtl="0">
              <a:lnSpc>
                <a:spcPct val="115000"/>
              </a:lnSpc>
              <a:spcBef>
                <a:spcPts val="0"/>
              </a:spcBef>
              <a:buClr>
                <a:schemeClr val="dk1"/>
              </a:buClr>
              <a:buSzPct val="100000"/>
              <a:buFont typeface="Arial"/>
              <a:buChar char="●"/>
            </a:pPr>
            <a:r>
              <a:rPr lang="en" sz="1600"/>
              <a:t>poisoned docs</a:t>
            </a:r>
          </a:p>
          <a:p>
            <a:pPr marL="457200" lvl="0" indent="-330200" rtl="0">
              <a:lnSpc>
                <a:spcPct val="115000"/>
              </a:lnSpc>
              <a:spcBef>
                <a:spcPts val="0"/>
              </a:spcBef>
              <a:buClr>
                <a:schemeClr val="dk1"/>
              </a:buClr>
              <a:buSzPct val="100000"/>
              <a:buFont typeface="Arial"/>
              <a:buChar char="●"/>
            </a:pPr>
            <a:r>
              <a:rPr lang="en" sz="1600"/>
              <a:t>trojan horse</a:t>
            </a:r>
          </a:p>
          <a:p>
            <a:pPr marL="457200" lvl="0" indent="-330200" rtl="0">
              <a:lnSpc>
                <a:spcPct val="115000"/>
              </a:lnSpc>
              <a:spcBef>
                <a:spcPts val="0"/>
              </a:spcBef>
              <a:buClr>
                <a:schemeClr val="dk1"/>
              </a:buClr>
              <a:buSzPct val="100000"/>
              <a:buFont typeface="Arial"/>
              <a:buChar char="●"/>
            </a:pPr>
            <a:r>
              <a:rPr lang="en" sz="1600"/>
              <a:t>fake docs</a:t>
            </a:r>
          </a:p>
        </p:txBody>
      </p:sp>
      <p:pic>
        <p:nvPicPr>
          <p:cNvPr id="281" name="Shape 281"/>
          <p:cNvPicPr preferRelativeResize="0"/>
          <p:nvPr/>
        </p:nvPicPr>
        <p:blipFill>
          <a:blip r:embed="rId3">
            <a:alphaModFix/>
          </a:blip>
          <a:stretch>
            <a:fillRect/>
          </a:stretch>
        </p:blipFill>
        <p:spPr>
          <a:xfrm>
            <a:off x="150950" y="2081375"/>
            <a:ext cx="4327274" cy="35555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aphicFrame>
        <p:nvGraphicFramePr>
          <p:cNvPr id="286" name="Shape 286"/>
          <p:cNvGraphicFramePr/>
          <p:nvPr/>
        </p:nvGraphicFramePr>
        <p:xfrm>
          <a:off x="457200" y="215925"/>
          <a:ext cx="8555700" cy="6405990"/>
        </p:xfrm>
        <a:graphic>
          <a:graphicData uri="http://schemas.openxmlformats.org/drawingml/2006/table">
            <a:tbl>
              <a:tblPr>
                <a:noFill/>
                <a:tableStyleId>{F833F7A8-1654-4DA7-92F5-D59A9D584CD9}</a:tableStyleId>
              </a:tblPr>
              <a:tblGrid>
                <a:gridCol w="1849475"/>
                <a:gridCol w="3157525"/>
                <a:gridCol w="3548700"/>
              </a:tblGrid>
              <a:tr h="428700">
                <a:tc>
                  <a:txBody>
                    <a:bodyPr/>
                    <a:lstStyle/>
                    <a:p>
                      <a:pPr>
                        <a:spcBef>
                          <a:spcPts val="0"/>
                        </a:spcBef>
                        <a:buNone/>
                      </a:pPr>
                      <a:endParaRPr/>
                    </a:p>
                  </a:txBody>
                  <a:tcPr marL="91425" marR="91425" marT="91425" marB="91425"/>
                </a:tc>
                <a:tc>
                  <a:txBody>
                    <a:bodyPr/>
                    <a:lstStyle/>
                    <a:p>
                      <a:pPr>
                        <a:spcBef>
                          <a:spcPts val="0"/>
                        </a:spcBef>
                        <a:buNone/>
                      </a:pPr>
                      <a:r>
                        <a:rPr lang="en" sz="1800" b="1"/>
                        <a:t>Attacker</a:t>
                      </a:r>
                    </a:p>
                  </a:txBody>
                  <a:tcPr marL="91425" marR="91425" marT="91425" marB="91425"/>
                </a:tc>
                <a:tc>
                  <a:txBody>
                    <a:bodyPr/>
                    <a:lstStyle/>
                    <a:p>
                      <a:pPr>
                        <a:spcBef>
                          <a:spcPts val="0"/>
                        </a:spcBef>
                        <a:buNone/>
                      </a:pPr>
                      <a:r>
                        <a:rPr lang="en" sz="1800" b="1"/>
                        <a:t>Defender</a:t>
                      </a:r>
                    </a:p>
                  </a:txBody>
                  <a:tcPr marL="91425" marR="91425" marT="91425" marB="91425"/>
                </a:tc>
              </a:tr>
              <a:tr h="701475">
                <a:tc>
                  <a:txBody>
                    <a:bodyPr/>
                    <a:lstStyle/>
                    <a:p>
                      <a:pPr algn="r">
                        <a:spcBef>
                          <a:spcPts val="0"/>
                        </a:spcBef>
                        <a:buNone/>
                      </a:pPr>
                      <a:r>
                        <a:rPr lang="en" b="1"/>
                        <a:t>Supervisory Plane</a:t>
                      </a:r>
                    </a:p>
                  </a:txBody>
                  <a:tcPr marL="91425" marR="91425" marT="91425" marB="91425"/>
                </a:tc>
                <a:tc>
                  <a:txBody>
                    <a:bodyPr/>
                    <a:lstStyle/>
                    <a:p>
                      <a:pPr rtl="0">
                        <a:spcBef>
                          <a:spcPts val="0"/>
                        </a:spcBef>
                        <a:buNone/>
                      </a:pPr>
                      <a:r>
                        <a:rPr lang="en"/>
                        <a:t>Phishing / Spam</a:t>
                      </a:r>
                    </a:p>
                    <a:p>
                      <a:pPr rtl="0">
                        <a:spcBef>
                          <a:spcPts val="0"/>
                        </a:spcBef>
                        <a:buNone/>
                      </a:pPr>
                      <a:r>
                        <a:rPr lang="en"/>
                        <a:t>Social Engineering</a:t>
                      </a:r>
                    </a:p>
                    <a:p>
                      <a:pPr>
                        <a:spcBef>
                          <a:spcPts val="0"/>
                        </a:spcBef>
                        <a:buNone/>
                      </a:pPr>
                      <a:r>
                        <a:rPr lang="en"/>
                        <a:t>Watering Hole Attacks</a:t>
                      </a:r>
                    </a:p>
                  </a:txBody>
                  <a:tcPr marL="91425" marR="91425" marT="91425" marB="91425"/>
                </a:tc>
                <a:tc>
                  <a:txBody>
                    <a:bodyPr/>
                    <a:lstStyle/>
                    <a:p>
                      <a:pPr>
                        <a:spcBef>
                          <a:spcPts val="0"/>
                        </a:spcBef>
                        <a:buNone/>
                      </a:pPr>
                      <a:r>
                        <a:rPr lang="en"/>
                        <a:t>Reverse Social Engineering</a:t>
                      </a:r>
                    </a:p>
                  </a:txBody>
                  <a:tcPr marL="91425" marR="91425" marT="91425" marB="91425"/>
                </a:tc>
              </a:tr>
              <a:tr h="862125">
                <a:tc>
                  <a:txBody>
                    <a:bodyPr/>
                    <a:lstStyle/>
                    <a:p>
                      <a:pPr algn="r">
                        <a:spcBef>
                          <a:spcPts val="0"/>
                        </a:spcBef>
                        <a:buNone/>
                      </a:pPr>
                      <a:r>
                        <a:rPr lang="en" b="1"/>
                        <a:t>Cyber Persona Plane</a:t>
                      </a:r>
                    </a:p>
                  </a:txBody>
                  <a:tcPr marL="91425" marR="91425" marT="91425" marB="91425"/>
                </a:tc>
                <a:tc>
                  <a:txBody>
                    <a:bodyPr/>
                    <a:lstStyle/>
                    <a:p>
                      <a:pPr lvl="0" rtl="0">
                        <a:spcBef>
                          <a:spcPts val="0"/>
                        </a:spcBef>
                        <a:buClr>
                          <a:schemeClr val="dk1"/>
                        </a:buClr>
                        <a:buSzPct val="78571"/>
                        <a:buFont typeface="Arial"/>
                        <a:buNone/>
                      </a:pPr>
                      <a:r>
                        <a:rPr lang="en">
                          <a:solidFill>
                            <a:schemeClr val="dk1"/>
                          </a:solidFill>
                        </a:rPr>
                        <a:t>Fake Social Network Avatar</a:t>
                      </a:r>
                    </a:p>
                    <a:p>
                      <a:pPr lvl="0" rtl="0">
                        <a:spcBef>
                          <a:spcPts val="0"/>
                        </a:spcBef>
                        <a:buClr>
                          <a:schemeClr val="dk1"/>
                        </a:buClr>
                        <a:buSzPct val="78571"/>
                        <a:buFont typeface="Arial"/>
                        <a:buNone/>
                      </a:pPr>
                      <a:r>
                        <a:rPr lang="en">
                          <a:solidFill>
                            <a:schemeClr val="dk1"/>
                          </a:solidFill>
                        </a:rPr>
                        <a:t>Fake User Accounts</a:t>
                      </a:r>
                    </a:p>
                    <a:p>
                      <a:pPr lvl="0" rtl="0">
                        <a:spcBef>
                          <a:spcPts val="0"/>
                        </a:spcBef>
                        <a:buClr>
                          <a:schemeClr val="dk1"/>
                        </a:buClr>
                        <a:buSzPct val="78571"/>
                        <a:buFont typeface="Arial"/>
                        <a:buNone/>
                      </a:pPr>
                      <a:r>
                        <a:rPr lang="en">
                          <a:solidFill>
                            <a:schemeClr val="dk1"/>
                          </a:solidFill>
                        </a:rPr>
                        <a:t>Privilege Escalation</a:t>
                      </a:r>
                    </a:p>
                    <a:p>
                      <a:pPr lvl="0">
                        <a:spcBef>
                          <a:spcPts val="0"/>
                        </a:spcBef>
                        <a:buClr>
                          <a:schemeClr val="dk1"/>
                        </a:buClr>
                        <a:buSzPct val="78571"/>
                        <a:buFont typeface="Arial"/>
                        <a:buNone/>
                      </a:pPr>
                      <a:r>
                        <a:rPr lang="en">
                          <a:solidFill>
                            <a:schemeClr val="dk1"/>
                          </a:solidFill>
                        </a:rPr>
                        <a:t>Time of Day Spoofing</a:t>
                      </a:r>
                    </a:p>
                  </a:txBody>
                  <a:tcPr marL="91425" marR="91425" marT="91425" marB="91425"/>
                </a:tc>
                <a:tc>
                  <a:txBody>
                    <a:bodyPr/>
                    <a:lstStyle/>
                    <a:p>
                      <a:pPr rtl="0">
                        <a:spcBef>
                          <a:spcPts val="0"/>
                        </a:spcBef>
                        <a:buNone/>
                      </a:pPr>
                      <a:r>
                        <a:rPr lang="en"/>
                        <a:t>Fake Social Network Avatar</a:t>
                      </a:r>
                    </a:p>
                    <a:p>
                      <a:pPr>
                        <a:spcBef>
                          <a:spcPts val="0"/>
                        </a:spcBef>
                        <a:buNone/>
                      </a:pPr>
                      <a:r>
                        <a:rPr lang="en"/>
                        <a:t>Fake User accounts</a:t>
                      </a:r>
                    </a:p>
                  </a:txBody>
                  <a:tcPr marL="91425" marR="91425" marT="91425" marB="91425"/>
                </a:tc>
              </a:tr>
              <a:tr h="1802350">
                <a:tc>
                  <a:txBody>
                    <a:bodyPr/>
                    <a:lstStyle/>
                    <a:p>
                      <a:pPr algn="r" rtl="0">
                        <a:spcBef>
                          <a:spcPts val="0"/>
                        </a:spcBef>
                        <a:buNone/>
                      </a:pPr>
                      <a:r>
                        <a:rPr lang="en" b="1"/>
                        <a:t>Logical Plane </a:t>
                      </a:r>
                    </a:p>
                    <a:p>
                      <a:pPr algn="r">
                        <a:spcBef>
                          <a:spcPts val="0"/>
                        </a:spcBef>
                        <a:buNone/>
                      </a:pPr>
                      <a:r>
                        <a:rPr lang="en" b="1"/>
                        <a:t>(OSI 2-7)</a:t>
                      </a:r>
                    </a:p>
                  </a:txBody>
                  <a:tcPr marL="91425" marR="91425" marT="91425" marB="91425"/>
                </a:tc>
                <a:tc>
                  <a:txBody>
                    <a:bodyPr/>
                    <a:lstStyle/>
                    <a:p>
                      <a:pPr rtl="0">
                        <a:spcBef>
                          <a:spcPts val="0"/>
                        </a:spcBef>
                        <a:buNone/>
                      </a:pPr>
                      <a:r>
                        <a:rPr lang="en"/>
                        <a:t>Trojan Horse</a:t>
                      </a:r>
                    </a:p>
                    <a:p>
                      <a:pPr rtl="0">
                        <a:spcBef>
                          <a:spcPts val="0"/>
                        </a:spcBef>
                        <a:buNone/>
                      </a:pPr>
                      <a:r>
                        <a:rPr lang="en"/>
                        <a:t>Modify Logs</a:t>
                      </a:r>
                    </a:p>
                    <a:p>
                      <a:pPr rtl="0">
                        <a:spcBef>
                          <a:spcPts val="0"/>
                        </a:spcBef>
                        <a:buNone/>
                      </a:pPr>
                      <a:r>
                        <a:rPr lang="en"/>
                        <a:t>Decoy Website</a:t>
                      </a:r>
                    </a:p>
                    <a:p>
                      <a:pPr rtl="0">
                        <a:spcBef>
                          <a:spcPts val="0"/>
                        </a:spcBef>
                        <a:buNone/>
                      </a:pPr>
                      <a:r>
                        <a:rPr lang="en"/>
                        <a:t>Human Readable Shellcode</a:t>
                      </a:r>
                    </a:p>
                    <a:p>
                      <a:pPr rtl="0">
                        <a:spcBef>
                          <a:spcPts val="0"/>
                        </a:spcBef>
                        <a:buNone/>
                      </a:pPr>
                      <a:r>
                        <a:rPr lang="en"/>
                        <a:t>Anti-reversing</a:t>
                      </a:r>
                    </a:p>
                    <a:p>
                      <a:pPr rtl="0">
                        <a:spcBef>
                          <a:spcPts val="0"/>
                        </a:spcBef>
                        <a:buNone/>
                      </a:pPr>
                      <a:r>
                        <a:rPr lang="en"/>
                        <a:t>Code obfuscation</a:t>
                      </a:r>
                    </a:p>
                    <a:p>
                      <a:pPr rtl="0">
                        <a:spcBef>
                          <a:spcPts val="0"/>
                        </a:spcBef>
                        <a:buNone/>
                      </a:pPr>
                      <a:r>
                        <a:rPr lang="en"/>
                        <a:t>Forged certificates</a:t>
                      </a:r>
                    </a:p>
                    <a:p>
                      <a:pPr rtl="0">
                        <a:spcBef>
                          <a:spcPts val="0"/>
                        </a:spcBef>
                        <a:buNone/>
                      </a:pPr>
                      <a:r>
                        <a:rPr lang="en"/>
                        <a:t>Compiler Spoofing</a:t>
                      </a:r>
                    </a:p>
                    <a:p>
                      <a:pPr>
                        <a:spcBef>
                          <a:spcPts val="0"/>
                        </a:spcBef>
                        <a:buNone/>
                      </a:pPr>
                      <a:endParaRPr/>
                    </a:p>
                  </a:txBody>
                  <a:tcPr marL="91425" marR="91425" marT="91425" marB="91425"/>
                </a:tc>
                <a:tc>
                  <a:txBody>
                    <a:bodyPr/>
                    <a:lstStyle/>
                    <a:p>
                      <a:pPr rtl="0">
                        <a:spcBef>
                          <a:spcPts val="0"/>
                        </a:spcBef>
                        <a:buNone/>
                      </a:pPr>
                      <a:r>
                        <a:rPr lang="en"/>
                        <a:t>Fake HTML Comments</a:t>
                      </a:r>
                    </a:p>
                    <a:p>
                      <a:pPr rtl="0">
                        <a:spcBef>
                          <a:spcPts val="0"/>
                        </a:spcBef>
                        <a:buNone/>
                      </a:pPr>
                      <a:r>
                        <a:rPr lang="en"/>
                        <a:t>Fake DNS Records</a:t>
                      </a:r>
                    </a:p>
                    <a:p>
                      <a:pPr rtl="0">
                        <a:spcBef>
                          <a:spcPts val="0"/>
                        </a:spcBef>
                        <a:buNone/>
                      </a:pPr>
                      <a:r>
                        <a:rPr lang="en"/>
                        <a:t>Invisible Links</a:t>
                      </a:r>
                    </a:p>
                    <a:p>
                      <a:pPr rtl="0">
                        <a:spcBef>
                          <a:spcPts val="0"/>
                        </a:spcBef>
                        <a:buNone/>
                      </a:pPr>
                      <a:r>
                        <a:rPr lang="en"/>
                        <a:t>Fake robots.txt directories</a:t>
                      </a:r>
                    </a:p>
                    <a:p>
                      <a:pPr rtl="0">
                        <a:spcBef>
                          <a:spcPts val="0"/>
                        </a:spcBef>
                        <a:buNone/>
                      </a:pPr>
                      <a:r>
                        <a:rPr lang="en"/>
                        <a:t>Honeypots/Honeynets</a:t>
                      </a:r>
                    </a:p>
                    <a:p>
                      <a:pPr rtl="0">
                        <a:spcBef>
                          <a:spcPts val="0"/>
                        </a:spcBef>
                        <a:buNone/>
                      </a:pPr>
                      <a:r>
                        <a:rPr lang="en"/>
                        <a:t>Fake Water Treatment Plant</a:t>
                      </a:r>
                    </a:p>
                    <a:p>
                      <a:pPr rtl="0">
                        <a:spcBef>
                          <a:spcPts val="0"/>
                        </a:spcBef>
                        <a:buNone/>
                      </a:pPr>
                      <a:r>
                        <a:rPr lang="en"/>
                        <a:t>Darknets</a:t>
                      </a:r>
                    </a:p>
                    <a:p>
                      <a:pPr rtl="0">
                        <a:spcBef>
                          <a:spcPts val="0"/>
                        </a:spcBef>
                        <a:buNone/>
                      </a:pPr>
                      <a:r>
                        <a:rPr lang="en"/>
                        <a:t>DB Server Canaries</a:t>
                      </a:r>
                    </a:p>
                    <a:p>
                      <a:pPr rtl="0">
                        <a:spcBef>
                          <a:spcPts val="0"/>
                        </a:spcBef>
                        <a:buNone/>
                      </a:pPr>
                      <a:r>
                        <a:rPr lang="en"/>
                        <a:t>Decoy / Beacon / Poisoned Files</a:t>
                      </a:r>
                    </a:p>
                    <a:p>
                      <a:pPr>
                        <a:spcBef>
                          <a:spcPts val="0"/>
                        </a:spcBef>
                        <a:buNone/>
                      </a:pPr>
                      <a:r>
                        <a:rPr lang="en"/>
                        <a:t>Pseudo Flaws</a:t>
                      </a:r>
                    </a:p>
                  </a:txBody>
                  <a:tcPr marL="91425" marR="91425" marT="91425" marB="91425"/>
                </a:tc>
              </a:tr>
              <a:tr h="886575">
                <a:tc>
                  <a:txBody>
                    <a:bodyPr/>
                    <a:lstStyle/>
                    <a:p>
                      <a:pPr algn="r" rtl="0">
                        <a:spcBef>
                          <a:spcPts val="0"/>
                        </a:spcBef>
                        <a:buNone/>
                      </a:pPr>
                      <a:r>
                        <a:rPr lang="en" b="1"/>
                        <a:t>Physical Plane </a:t>
                      </a:r>
                    </a:p>
                    <a:p>
                      <a:pPr algn="r">
                        <a:spcBef>
                          <a:spcPts val="0"/>
                        </a:spcBef>
                        <a:buNone/>
                      </a:pPr>
                      <a:r>
                        <a:rPr lang="en" b="1"/>
                        <a:t>(OSI 1)</a:t>
                      </a:r>
                    </a:p>
                  </a:txBody>
                  <a:tcPr marL="91425" marR="91425" marT="91425" marB="91425"/>
                </a:tc>
                <a:tc>
                  <a:txBody>
                    <a:bodyPr/>
                    <a:lstStyle/>
                    <a:p>
                      <a:pPr rtl="0">
                        <a:spcBef>
                          <a:spcPts val="0"/>
                        </a:spcBef>
                        <a:buNone/>
                      </a:pPr>
                      <a:r>
                        <a:rPr lang="en"/>
                        <a:t>Fake Wireless Hotspot</a:t>
                      </a:r>
                    </a:p>
                    <a:p>
                      <a:pPr rtl="0">
                        <a:spcBef>
                          <a:spcPts val="0"/>
                        </a:spcBef>
                        <a:buNone/>
                      </a:pPr>
                      <a:r>
                        <a:rPr lang="en"/>
                        <a:t>Spoofed Transmissions</a:t>
                      </a:r>
                    </a:p>
                    <a:p>
                      <a:pPr>
                        <a:spcBef>
                          <a:spcPts val="0"/>
                        </a:spcBef>
                        <a:buNone/>
                      </a:pPr>
                      <a:r>
                        <a:rPr lang="en"/>
                        <a:t>Blue Box</a:t>
                      </a:r>
                    </a:p>
                  </a:txBody>
                  <a:tcPr marL="91425" marR="91425" marT="91425" marB="91425"/>
                </a:tc>
                <a:tc>
                  <a:txBody>
                    <a:bodyPr/>
                    <a:lstStyle/>
                    <a:p>
                      <a:pPr rtl="0">
                        <a:spcBef>
                          <a:spcPts val="0"/>
                        </a:spcBef>
                        <a:buNone/>
                      </a:pPr>
                      <a:r>
                        <a:rPr lang="en"/>
                        <a:t>Fake Insecure Hotspot</a:t>
                      </a:r>
                    </a:p>
                    <a:p>
                      <a:pPr rtl="0">
                        <a:spcBef>
                          <a:spcPts val="0"/>
                        </a:spcBef>
                        <a:buNone/>
                      </a:pPr>
                      <a:r>
                        <a:rPr lang="en"/>
                        <a:t>Spoofed Transmissions</a:t>
                      </a:r>
                    </a:p>
                    <a:p>
                      <a:pPr>
                        <a:spcBef>
                          <a:spcPts val="0"/>
                        </a:spcBef>
                        <a:buNone/>
                      </a:pPr>
                      <a:endParaRPr/>
                    </a:p>
                  </a:txBody>
                  <a:tcPr marL="91425" marR="91425" marT="91425" marB="91425"/>
                </a:tc>
              </a:tr>
              <a:tr h="886575">
                <a:tc>
                  <a:txBody>
                    <a:bodyPr/>
                    <a:lstStyle/>
                    <a:p>
                      <a:pPr algn="r">
                        <a:spcBef>
                          <a:spcPts val="0"/>
                        </a:spcBef>
                        <a:buNone/>
                      </a:pPr>
                      <a:r>
                        <a:rPr lang="en" b="1"/>
                        <a:t>Geographic Plane</a:t>
                      </a:r>
                    </a:p>
                  </a:txBody>
                  <a:tcPr marL="91425" marR="91425" marT="91425" marB="91425"/>
                </a:tc>
                <a:tc>
                  <a:txBody>
                    <a:bodyPr/>
                    <a:lstStyle/>
                    <a:p>
                      <a:pPr rtl="0">
                        <a:spcBef>
                          <a:spcPts val="0"/>
                        </a:spcBef>
                        <a:buNone/>
                      </a:pPr>
                      <a:r>
                        <a:rPr lang="en"/>
                        <a:t>Disguised PwnPlug</a:t>
                      </a:r>
                    </a:p>
                    <a:p>
                      <a:pPr rtl="0">
                        <a:spcBef>
                          <a:spcPts val="0"/>
                        </a:spcBef>
                        <a:buNone/>
                      </a:pPr>
                      <a:r>
                        <a:rPr lang="en"/>
                        <a:t>Thumb drive in parking lot</a:t>
                      </a:r>
                    </a:p>
                    <a:p>
                      <a:pPr>
                        <a:spcBef>
                          <a:spcPts val="0"/>
                        </a:spcBef>
                        <a:buNone/>
                      </a:pPr>
                      <a:r>
                        <a:rPr lang="en"/>
                        <a:t>Mailing DVD to target</a:t>
                      </a:r>
                    </a:p>
                  </a:txBody>
                  <a:tcPr marL="91425" marR="91425" marT="91425" marB="91425"/>
                </a:tc>
                <a:tc>
                  <a:txBody>
                    <a:bodyPr/>
                    <a:lstStyle/>
                    <a:p>
                      <a:pPr>
                        <a:spcBef>
                          <a:spcPts val="0"/>
                        </a:spcBef>
                        <a:buNone/>
                      </a:pPr>
                      <a:r>
                        <a:rPr lang="en"/>
                        <a:t>Printer Microdots</a:t>
                      </a:r>
                    </a:p>
                  </a:txBody>
                  <a:tcPr marL="91425" marR="91425" marT="91425" marB="91425"/>
                </a:tc>
              </a:tr>
            </a:tbl>
          </a:graphicData>
        </a:graphic>
      </p:graphicFrame>
    </p:spTree>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457200" y="122237"/>
            <a:ext cx="8229600" cy="1143000"/>
          </a:xfrm>
          <a:prstGeom prst="rect">
            <a:avLst/>
          </a:prstGeom>
        </p:spPr>
        <p:txBody>
          <a:bodyPr lIns="91425" tIns="91425" rIns="91425" bIns="91425" anchor="b" anchorCtr="0">
            <a:noAutofit/>
          </a:bodyPr>
          <a:lstStyle/>
          <a:p>
            <a:pPr>
              <a:spcBef>
                <a:spcPts val="0"/>
              </a:spcBef>
              <a:buNone/>
            </a:pPr>
            <a:r>
              <a:rPr lang="en"/>
              <a:t>Pillars of Information Operations</a:t>
            </a:r>
          </a:p>
        </p:txBody>
      </p:sp>
      <p:sp>
        <p:nvSpPr>
          <p:cNvPr id="292" name="Shape 292"/>
          <p:cNvSpPr txBox="1">
            <a:spLocks noGrp="1"/>
          </p:cNvSpPr>
          <p:nvPr>
            <p:ph type="body" idx="1"/>
          </p:nvPr>
        </p:nvSpPr>
        <p:spPr>
          <a:xfrm>
            <a:off x="3695950" y="1447800"/>
            <a:ext cx="5471399"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Electronic Warfare</a:t>
            </a:r>
          </a:p>
          <a:p>
            <a:pPr marL="457200" lvl="0" indent="-419100" rtl="0">
              <a:spcBef>
                <a:spcPts val="0"/>
              </a:spcBef>
              <a:buClr>
                <a:schemeClr val="dk1"/>
              </a:buClr>
              <a:buSzPct val="100000"/>
              <a:buFont typeface="Arial"/>
              <a:buChar char="●"/>
            </a:pPr>
            <a:r>
              <a:rPr lang="en"/>
              <a:t>Computer Network Operations</a:t>
            </a:r>
          </a:p>
          <a:p>
            <a:pPr marL="457200" lvl="0" indent="-419100" rtl="0">
              <a:spcBef>
                <a:spcPts val="0"/>
              </a:spcBef>
              <a:buClr>
                <a:schemeClr val="dk1"/>
              </a:buClr>
              <a:buSzPct val="100000"/>
              <a:buFont typeface="Arial"/>
              <a:buChar char="●"/>
            </a:pPr>
            <a:r>
              <a:rPr lang="en"/>
              <a:t>Military Information Support Operations (MISO)</a:t>
            </a:r>
          </a:p>
          <a:p>
            <a:pPr marL="914400" lvl="1" indent="-381000" rtl="0">
              <a:spcBef>
                <a:spcPts val="0"/>
              </a:spcBef>
              <a:buClr>
                <a:schemeClr val="dk1"/>
              </a:buClr>
              <a:buSzPct val="80000"/>
              <a:buFont typeface="Courier New"/>
              <a:buChar char="o"/>
            </a:pPr>
            <a:r>
              <a:rPr lang="en"/>
              <a:t>(formerly Psychological Operations / PSYOPS)</a:t>
            </a:r>
          </a:p>
          <a:p>
            <a:pPr marL="457200" lvl="0" indent="-419100" rtl="0">
              <a:spcBef>
                <a:spcPts val="0"/>
              </a:spcBef>
              <a:buClr>
                <a:schemeClr val="dk1"/>
              </a:buClr>
              <a:buSzPct val="100000"/>
              <a:buFont typeface="Arial"/>
              <a:buChar char="●"/>
            </a:pPr>
            <a:r>
              <a:rPr lang="en"/>
              <a:t>Military Deception </a:t>
            </a:r>
            <a:br>
              <a:rPr lang="en"/>
            </a:br>
            <a:r>
              <a:rPr lang="en"/>
              <a:t>(or MILDEC)</a:t>
            </a:r>
          </a:p>
          <a:p>
            <a:pPr marL="457200" lvl="0" indent="-419100" rtl="0">
              <a:spcBef>
                <a:spcPts val="0"/>
              </a:spcBef>
              <a:buClr>
                <a:schemeClr val="dk1"/>
              </a:buClr>
              <a:buSzPct val="100000"/>
              <a:buFont typeface="Arial"/>
              <a:buChar char="●"/>
            </a:pPr>
            <a:r>
              <a:rPr lang="en"/>
              <a:t>Operations Security </a:t>
            </a:r>
            <a:br>
              <a:rPr lang="en"/>
            </a:br>
            <a:r>
              <a:rPr lang="en"/>
              <a:t>(or OPSEC)</a:t>
            </a:r>
          </a:p>
          <a:p>
            <a:pPr lvl="0">
              <a:spcBef>
                <a:spcPts val="0"/>
              </a:spcBef>
              <a:buNone/>
            </a:pPr>
            <a:endParaRPr/>
          </a:p>
        </p:txBody>
      </p:sp>
      <p:pic>
        <p:nvPicPr>
          <p:cNvPr id="293" name="Shape 293"/>
          <p:cNvPicPr preferRelativeResize="0"/>
          <p:nvPr/>
        </p:nvPicPr>
        <p:blipFill>
          <a:blip r:embed="rId3">
            <a:alphaModFix/>
          </a:blip>
          <a:stretch>
            <a:fillRect/>
          </a:stretch>
        </p:blipFill>
        <p:spPr>
          <a:xfrm>
            <a:off x="385050" y="1576125"/>
            <a:ext cx="3085825" cy="4832075"/>
          </a:xfrm>
          <a:prstGeom prst="rect">
            <a:avLst/>
          </a:prstGeom>
          <a:noFill/>
          <a:ln>
            <a:noFill/>
          </a:ln>
        </p:spPr>
      </p:pic>
      <p:sp>
        <p:nvSpPr>
          <p:cNvPr id="294" name="Shape 294"/>
          <p:cNvSpPr txBox="1"/>
          <p:nvPr/>
        </p:nvSpPr>
        <p:spPr>
          <a:xfrm>
            <a:off x="1059050" y="6413100"/>
            <a:ext cx="8095499" cy="604800"/>
          </a:xfrm>
          <a:prstGeom prst="rect">
            <a:avLst/>
          </a:prstGeom>
          <a:noFill/>
          <a:ln>
            <a:noFill/>
          </a:ln>
        </p:spPr>
        <p:txBody>
          <a:bodyPr lIns="91425" tIns="91425" rIns="91425" bIns="91425" anchor="ctr" anchorCtr="0">
            <a:noAutofit/>
          </a:bodyPr>
          <a:lstStyle/>
          <a:p>
            <a:pPr lvl="0" algn="r" rtl="0">
              <a:spcBef>
                <a:spcPts val="0"/>
              </a:spcBef>
              <a:buNone/>
            </a:pPr>
            <a:r>
              <a:rPr lang="en" sz="600"/>
              <a:t>http://www.publicdomainpictures.net/view-image.php?image=26597</a:t>
            </a:r>
          </a:p>
        </p:txBody>
      </p:sp>
    </p:spTree>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Secure Your Deception!</a:t>
            </a:r>
          </a:p>
        </p:txBody>
      </p:sp>
      <p:pic>
        <p:nvPicPr>
          <p:cNvPr id="300" name="Shape 300"/>
          <p:cNvPicPr preferRelativeResize="0"/>
          <p:nvPr/>
        </p:nvPicPr>
        <p:blipFill>
          <a:blip r:embed="rId3">
            <a:alphaModFix/>
          </a:blip>
          <a:stretch>
            <a:fillRect/>
          </a:stretch>
        </p:blipFill>
        <p:spPr>
          <a:xfrm>
            <a:off x="750400" y="1547974"/>
            <a:ext cx="7817999" cy="52077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457200" y="-30162"/>
            <a:ext cx="8229600" cy="1143000"/>
          </a:xfrm>
          <a:prstGeom prst="rect">
            <a:avLst/>
          </a:prstGeom>
        </p:spPr>
        <p:txBody>
          <a:bodyPr lIns="91425" tIns="91425" rIns="91425" bIns="91425" anchor="b" anchorCtr="0">
            <a:noAutofit/>
          </a:bodyPr>
          <a:lstStyle/>
          <a:p>
            <a:pPr>
              <a:spcBef>
                <a:spcPts val="0"/>
              </a:spcBef>
              <a:buNone/>
            </a:pPr>
            <a:r>
              <a:rPr lang="en"/>
              <a:t>Timeliness - Attacker Methodology</a:t>
            </a:r>
          </a:p>
        </p:txBody>
      </p:sp>
      <p:pic>
        <p:nvPicPr>
          <p:cNvPr id="306" name="Shape 306"/>
          <p:cNvPicPr preferRelativeResize="0"/>
          <p:nvPr/>
        </p:nvPicPr>
        <p:blipFill>
          <a:blip r:embed="rId3">
            <a:alphaModFix/>
          </a:blip>
          <a:stretch>
            <a:fillRect/>
          </a:stretch>
        </p:blipFill>
        <p:spPr>
          <a:xfrm>
            <a:off x="904425" y="1420725"/>
            <a:ext cx="7244350" cy="4825549"/>
          </a:xfrm>
          <a:prstGeom prst="rect">
            <a:avLst/>
          </a:prstGeom>
          <a:noFill/>
          <a:ln>
            <a:noFill/>
          </a:ln>
        </p:spPr>
      </p:pic>
      <p:sp>
        <p:nvSpPr>
          <p:cNvPr id="307" name="Shape 307"/>
          <p:cNvSpPr txBox="1"/>
          <p:nvPr/>
        </p:nvSpPr>
        <p:spPr>
          <a:xfrm>
            <a:off x="457200" y="6554150"/>
            <a:ext cx="8686800" cy="336599"/>
          </a:xfrm>
          <a:prstGeom prst="rect">
            <a:avLst/>
          </a:prstGeom>
          <a:noFill/>
          <a:ln>
            <a:noFill/>
          </a:ln>
        </p:spPr>
        <p:txBody>
          <a:bodyPr lIns="91425" tIns="91425" rIns="91425" bIns="91425" anchor="ctr" anchorCtr="0">
            <a:noAutofit/>
          </a:bodyPr>
          <a:lstStyle/>
          <a:p>
            <a:pPr lvl="0" algn="r" rtl="0">
              <a:spcBef>
                <a:spcPts val="0"/>
              </a:spcBef>
              <a:buNone/>
            </a:pPr>
            <a:r>
              <a:rPr lang="en" sz="600"/>
              <a:t>NoVA Infosec, “Cyber Kill Chain 101.” May 2013</a:t>
            </a:r>
          </a:p>
        </p:txBody>
      </p:sp>
    </p:spTree>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Integration</a:t>
            </a:r>
          </a:p>
        </p:txBody>
      </p:sp>
      <p:sp>
        <p:nvSpPr>
          <p:cNvPr id="313" name="Shape 313"/>
          <p:cNvSpPr txBox="1">
            <a:spLocks noGrp="1"/>
          </p:cNvSpPr>
          <p:nvPr>
            <p:ph type="body" idx="1"/>
          </p:nvPr>
        </p:nvSpPr>
        <p:spPr>
          <a:xfrm>
            <a:off x="4247450" y="1600200"/>
            <a:ext cx="4515600" cy="4967700"/>
          </a:xfrm>
          <a:prstGeom prst="rect">
            <a:avLst/>
          </a:prstGeom>
        </p:spPr>
        <p:txBody>
          <a:bodyPr lIns="91425" tIns="91425" rIns="91425" bIns="91425" anchor="t" anchorCtr="0">
            <a:noAutofit/>
          </a:bodyPr>
          <a:lstStyle/>
          <a:p>
            <a:pPr marL="457200" lvl="0" indent="-381000" rtl="0">
              <a:spcBef>
                <a:spcPts val="0"/>
              </a:spcBef>
              <a:buClr>
                <a:schemeClr val="dk1"/>
              </a:buClr>
              <a:buSzPct val="100000"/>
              <a:buFont typeface="Arial"/>
              <a:buChar char="●"/>
            </a:pPr>
            <a:r>
              <a:rPr lang="en" sz="2400"/>
              <a:t>Fully integrate deception with the operation that it is supporting</a:t>
            </a:r>
          </a:p>
          <a:p>
            <a:pPr lvl="0" rtl="0">
              <a:spcBef>
                <a:spcPts val="0"/>
              </a:spcBef>
              <a:buNone/>
            </a:pPr>
            <a:endParaRPr sz="2400"/>
          </a:p>
          <a:p>
            <a:pPr marL="457200" lvl="0" indent="-381000" rtl="0">
              <a:spcBef>
                <a:spcPts val="0"/>
              </a:spcBef>
              <a:buClr>
                <a:schemeClr val="dk1"/>
              </a:buClr>
              <a:buSzPct val="100000"/>
              <a:buFont typeface="Arial"/>
              <a:buChar char="●"/>
            </a:pPr>
            <a:r>
              <a:rPr lang="en" sz="2400"/>
              <a:t>Deception plan </a:t>
            </a:r>
            <a:r>
              <a:rPr lang="en" sz="2400" b="1"/>
              <a:t>must</a:t>
            </a:r>
            <a:r>
              <a:rPr lang="en" sz="2400"/>
              <a:t>:</a:t>
            </a:r>
          </a:p>
          <a:p>
            <a:pPr marL="914400" lvl="1" indent="-381000" rtl="0">
              <a:spcBef>
                <a:spcPts val="1000"/>
              </a:spcBef>
              <a:buClr>
                <a:schemeClr val="dk1"/>
              </a:buClr>
              <a:buSzPct val="80000"/>
              <a:buFont typeface="Courier New"/>
              <a:buChar char="o"/>
            </a:pPr>
            <a:r>
              <a:rPr lang="en"/>
              <a:t>S</a:t>
            </a:r>
            <a:r>
              <a:rPr lang="en" sz="2400"/>
              <a:t>upport </a:t>
            </a:r>
            <a:r>
              <a:rPr lang="en" sz="2400" b="1"/>
              <a:t>overall goal </a:t>
            </a:r>
            <a:r>
              <a:rPr lang="en" sz="2400"/>
              <a:t>and objectives of operation</a:t>
            </a:r>
          </a:p>
          <a:p>
            <a:pPr marL="914400" lvl="1" indent="-381000" rtl="0">
              <a:spcBef>
                <a:spcPts val="1000"/>
              </a:spcBef>
              <a:buClr>
                <a:schemeClr val="dk1"/>
              </a:buClr>
              <a:buSzPct val="80000"/>
              <a:buFont typeface="Courier New"/>
              <a:buChar char="o"/>
            </a:pPr>
            <a:r>
              <a:rPr lang="en" b="1"/>
              <a:t>B</a:t>
            </a:r>
            <a:r>
              <a:rPr lang="en" sz="2400" b="1"/>
              <a:t>e practical </a:t>
            </a:r>
            <a:r>
              <a:rPr lang="en" sz="2400"/>
              <a:t>within the context of the larger effort</a:t>
            </a:r>
          </a:p>
        </p:txBody>
      </p:sp>
      <p:pic>
        <p:nvPicPr>
          <p:cNvPr id="314" name="Shape 314"/>
          <p:cNvPicPr preferRelativeResize="0"/>
          <p:nvPr/>
        </p:nvPicPr>
        <p:blipFill>
          <a:blip r:embed="rId3">
            <a:alphaModFix/>
          </a:blip>
          <a:stretch>
            <a:fillRect/>
          </a:stretch>
        </p:blipFill>
        <p:spPr>
          <a:xfrm>
            <a:off x="155225" y="2286000"/>
            <a:ext cx="4092224" cy="3233608"/>
          </a:xfrm>
          <a:prstGeom prst="rect">
            <a:avLst/>
          </a:prstGeom>
          <a:noFill/>
          <a:ln w="19050" cap="flat">
            <a:solidFill>
              <a:srgbClr val="000000"/>
            </a:solidFill>
            <a:prstDash val="solid"/>
            <a:round/>
            <a:headEnd type="none" w="med" len="med"/>
            <a:tailEnd type="none" w="med" len="med"/>
          </a:ln>
        </p:spPr>
      </p:pic>
      <p:sp>
        <p:nvSpPr>
          <p:cNvPr id="315" name="Shape 315"/>
          <p:cNvSpPr txBox="1"/>
          <p:nvPr/>
        </p:nvSpPr>
        <p:spPr>
          <a:xfrm>
            <a:off x="155225" y="6519325"/>
            <a:ext cx="2822099" cy="268200"/>
          </a:xfrm>
          <a:prstGeom prst="rect">
            <a:avLst/>
          </a:prstGeom>
          <a:noFill/>
          <a:ln>
            <a:noFill/>
          </a:ln>
        </p:spPr>
        <p:txBody>
          <a:bodyPr lIns="91425" tIns="91425" rIns="91425" bIns="91425" anchor="t" anchorCtr="0">
            <a:noAutofit/>
          </a:bodyPr>
          <a:lstStyle/>
          <a:p>
            <a:pPr>
              <a:spcBef>
                <a:spcPts val="0"/>
              </a:spcBef>
              <a:buNone/>
            </a:pPr>
            <a:r>
              <a:rPr lang="en"/>
              <a:t>Image: www.cywarrior.com</a:t>
            </a:r>
          </a:p>
        </p:txBody>
      </p:sp>
    </p:spTree>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Counterdeception</a:t>
            </a:r>
          </a:p>
        </p:txBody>
      </p:sp>
      <p:sp>
        <p:nvSpPr>
          <p:cNvPr id="321" name="Shape 321"/>
          <p:cNvSpPr txBox="1">
            <a:spLocks noGrp="1"/>
          </p:cNvSpPr>
          <p:nvPr>
            <p:ph type="body" idx="1"/>
          </p:nvPr>
        </p:nvSpPr>
        <p:spPr>
          <a:xfrm>
            <a:off x="457200" y="1600200"/>
            <a:ext cx="8229600" cy="1364099"/>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a:t>“The detection of deception”</a:t>
            </a:r>
          </a:p>
          <a:p>
            <a:pPr marL="457200" lvl="0" indent="-419100">
              <a:spcBef>
                <a:spcPts val="0"/>
              </a:spcBef>
              <a:buClr>
                <a:schemeClr val="dk1"/>
              </a:buClr>
              <a:buSzPct val="100000"/>
              <a:buFont typeface="Arial"/>
              <a:buChar char="●"/>
            </a:pPr>
            <a:r>
              <a:rPr lang="en"/>
              <a:t>How do YOU know what is real?</a:t>
            </a:r>
          </a:p>
        </p:txBody>
      </p:sp>
      <p:pic>
        <p:nvPicPr>
          <p:cNvPr id="322" name="Shape 322"/>
          <p:cNvPicPr preferRelativeResize="0"/>
          <p:nvPr/>
        </p:nvPicPr>
        <p:blipFill>
          <a:blip r:embed="rId3">
            <a:alphaModFix/>
          </a:blip>
          <a:stretch>
            <a:fillRect/>
          </a:stretch>
        </p:blipFill>
        <p:spPr>
          <a:xfrm>
            <a:off x="1469987" y="3146850"/>
            <a:ext cx="6204019" cy="3237399"/>
          </a:xfrm>
          <a:prstGeom prst="rect">
            <a:avLst/>
          </a:prstGeom>
          <a:noFill/>
          <a:ln>
            <a:noFill/>
          </a:ln>
        </p:spPr>
      </p:pic>
      <p:sp>
        <p:nvSpPr>
          <p:cNvPr id="323" name="Shape 323"/>
          <p:cNvSpPr txBox="1"/>
          <p:nvPr/>
        </p:nvSpPr>
        <p:spPr>
          <a:xfrm>
            <a:off x="3931425" y="6531425"/>
            <a:ext cx="5099400" cy="238499"/>
          </a:xfrm>
          <a:prstGeom prst="rect">
            <a:avLst/>
          </a:prstGeom>
          <a:noFill/>
          <a:ln>
            <a:noFill/>
          </a:ln>
        </p:spPr>
        <p:txBody>
          <a:bodyPr lIns="91425" tIns="91425" rIns="91425" bIns="91425" anchor="t" anchorCtr="0">
            <a:noAutofit/>
          </a:bodyPr>
          <a:lstStyle/>
          <a:p>
            <a:pPr>
              <a:spcBef>
                <a:spcPts val="0"/>
              </a:spcBef>
              <a:buNone/>
            </a:pPr>
            <a:r>
              <a:rPr lang="en" sz="1000"/>
              <a:t>image: http://www.mkltesthead.com/2012/01/my-testing-process-meandering-walk.html</a:t>
            </a:r>
          </a:p>
        </p:txBody>
      </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Shape 32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Conclusions</a:t>
            </a:r>
          </a:p>
        </p:txBody>
      </p:sp>
      <p:sp>
        <p:nvSpPr>
          <p:cNvPr id="329" name="Shape 32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 dirty="0"/>
              <a:t>Deception is underutilized by the defender</a:t>
            </a:r>
          </a:p>
          <a:p>
            <a:pPr marL="457200" lvl="0" indent="-419100" rtl="0">
              <a:spcBef>
                <a:spcPts val="0"/>
              </a:spcBef>
              <a:buClr>
                <a:schemeClr val="dk1"/>
              </a:buClr>
              <a:buSzPct val="100000"/>
              <a:buFont typeface="Arial"/>
              <a:buChar char="●"/>
            </a:pPr>
            <a:r>
              <a:rPr lang="en" dirty="0"/>
              <a:t>Lawyers must be involved early and often</a:t>
            </a:r>
          </a:p>
          <a:p>
            <a:pPr marL="457200" lvl="0" indent="-419100" rtl="0">
              <a:spcBef>
                <a:spcPts val="0"/>
              </a:spcBef>
              <a:buClr>
                <a:schemeClr val="dk1"/>
              </a:buClr>
              <a:buSzPct val="100000"/>
              <a:buFont typeface="Arial"/>
              <a:buChar char="●"/>
            </a:pPr>
            <a:r>
              <a:rPr lang="en" dirty="0" smtClean="0"/>
              <a:t>Thinking </a:t>
            </a:r>
            <a:r>
              <a:rPr lang="en" dirty="0"/>
              <a:t>in terms of the five planes will help elicit new ideas</a:t>
            </a:r>
          </a:p>
          <a:p>
            <a:pPr marL="457200" lvl="0" indent="-419100" rtl="0">
              <a:spcBef>
                <a:spcPts val="0"/>
              </a:spcBef>
              <a:buClr>
                <a:schemeClr val="dk1"/>
              </a:buClr>
              <a:buSzPct val="100000"/>
              <a:buFont typeface="Arial"/>
              <a:buChar char="●"/>
            </a:pPr>
            <a:r>
              <a:rPr lang="en" dirty="0"/>
              <a:t>Beware deceiving yourself, your co-workers (or the SEC) by accident</a:t>
            </a:r>
          </a:p>
          <a:p>
            <a:pPr marL="457200" lvl="0" indent="-419100">
              <a:spcBef>
                <a:spcPts val="0"/>
              </a:spcBef>
              <a:buClr>
                <a:schemeClr val="dk1"/>
              </a:buClr>
              <a:buSzPct val="100000"/>
              <a:buFont typeface="Arial"/>
              <a:buChar char="●"/>
            </a:pPr>
            <a:r>
              <a:rPr lang="en" dirty="0"/>
              <a:t>Look for Misplaced Trust</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457200" y="46037"/>
            <a:ext cx="8229600" cy="1143000"/>
          </a:xfrm>
          <a:prstGeom prst="rect">
            <a:avLst/>
          </a:prstGeom>
        </p:spPr>
        <p:txBody>
          <a:bodyPr lIns="91425" tIns="91425" rIns="91425" bIns="91425" anchor="b" anchorCtr="0">
            <a:noAutofit/>
          </a:bodyPr>
          <a:lstStyle/>
          <a:p>
            <a:pPr>
              <a:spcBef>
                <a:spcPts val="0"/>
              </a:spcBef>
              <a:buNone/>
            </a:pPr>
            <a:r>
              <a:rPr lang="en"/>
              <a:t>Where to Go for More Information...</a:t>
            </a:r>
          </a:p>
        </p:txBody>
      </p:sp>
      <p:sp>
        <p:nvSpPr>
          <p:cNvPr id="335" name="Shape 335"/>
          <p:cNvSpPr txBox="1">
            <a:spLocks noGrp="1"/>
          </p:cNvSpPr>
          <p:nvPr>
            <p:ph type="body" idx="1"/>
          </p:nvPr>
        </p:nvSpPr>
        <p:spPr>
          <a:xfrm>
            <a:off x="457200" y="1219200"/>
            <a:ext cx="8229600" cy="4967700"/>
          </a:xfrm>
          <a:prstGeom prst="rect">
            <a:avLst/>
          </a:prstGeom>
        </p:spPr>
        <p:txBody>
          <a:bodyPr lIns="91425" tIns="91425" rIns="91425" bIns="91425" anchor="t" anchorCtr="0">
            <a:noAutofit/>
          </a:bodyPr>
          <a:lstStyle/>
          <a:p>
            <a:pPr marL="457200" lvl="0" indent="-317500" rtl="0">
              <a:lnSpc>
                <a:spcPct val="115000"/>
              </a:lnSpc>
              <a:spcBef>
                <a:spcPts val="0"/>
              </a:spcBef>
              <a:buClr>
                <a:schemeClr val="dk1"/>
              </a:buClr>
              <a:buSzPct val="100000"/>
              <a:buFont typeface="Arial"/>
              <a:buChar char="●"/>
            </a:pPr>
            <a:r>
              <a:rPr lang="en" sz="1400"/>
              <a:t>Talks</a:t>
            </a:r>
          </a:p>
          <a:p>
            <a:pPr marL="914400" lvl="1" indent="-317500" rtl="0">
              <a:lnSpc>
                <a:spcPct val="115000"/>
              </a:lnSpc>
              <a:spcBef>
                <a:spcPts val="0"/>
              </a:spcBef>
              <a:buClr>
                <a:schemeClr val="dk1"/>
              </a:buClr>
              <a:buSzPct val="100000"/>
              <a:buFont typeface="Courier New"/>
              <a:buChar char="o"/>
            </a:pPr>
            <a:r>
              <a:rPr lang="en" sz="1400"/>
              <a:t>BH USA 2014 The Devil Does Not Exist by Mateski and Devost</a:t>
            </a:r>
          </a:p>
          <a:p>
            <a:pPr marL="914400" lvl="1" indent="-317500" rtl="0">
              <a:lnSpc>
                <a:spcPct val="115000"/>
              </a:lnSpc>
              <a:spcBef>
                <a:spcPts val="0"/>
              </a:spcBef>
              <a:buClr>
                <a:schemeClr val="dk1"/>
              </a:buClr>
              <a:buSzPct val="100000"/>
              <a:buFont typeface="Courier New"/>
              <a:buChar char="o"/>
            </a:pPr>
            <a:r>
              <a:rPr lang="en" sz="1400"/>
              <a:t>BH USA 2014 The Library of Sparta by Conti, Raymond and Cook</a:t>
            </a:r>
          </a:p>
          <a:p>
            <a:pPr marL="914400" lvl="1" indent="-317500" rtl="0">
              <a:lnSpc>
                <a:spcPct val="115000"/>
              </a:lnSpc>
              <a:spcBef>
                <a:spcPts val="0"/>
              </a:spcBef>
              <a:buClr>
                <a:schemeClr val="dk1"/>
              </a:buClr>
              <a:buSzPct val="100000"/>
              <a:buFont typeface="Courier New"/>
              <a:buChar char="o"/>
            </a:pPr>
            <a:r>
              <a:rPr lang="en" sz="1400"/>
              <a:t>Lessons of the Kobayashi Maru by Caroland and Conti, ShmooCon 2012</a:t>
            </a:r>
          </a:p>
          <a:p>
            <a:pPr marL="457200" lvl="0" indent="-317500" rtl="0">
              <a:lnSpc>
                <a:spcPct val="115000"/>
              </a:lnSpc>
              <a:spcBef>
                <a:spcPts val="0"/>
              </a:spcBef>
              <a:buClr>
                <a:schemeClr val="dk1"/>
              </a:buClr>
              <a:buSzPct val="100000"/>
              <a:buFont typeface="Arial"/>
              <a:buChar char="●"/>
            </a:pPr>
            <a:r>
              <a:rPr lang="en" sz="1400"/>
              <a:t>Academic Papers</a:t>
            </a:r>
          </a:p>
          <a:p>
            <a:pPr marL="914400" lvl="1" indent="-317500" rtl="0">
              <a:lnSpc>
                <a:spcPct val="115000"/>
              </a:lnSpc>
              <a:spcBef>
                <a:spcPts val="0"/>
              </a:spcBef>
              <a:buClr>
                <a:schemeClr val="dk1"/>
              </a:buClr>
              <a:buSzPct val="100000"/>
              <a:buFont typeface="Courier New"/>
              <a:buChar char="o"/>
            </a:pPr>
            <a:r>
              <a:rPr lang="en" sz="1400"/>
              <a:t>2014 CyCon Key Terrain in Cyberspace by Raymond, Conti, Cross, and Nowatkowski</a:t>
            </a:r>
          </a:p>
          <a:p>
            <a:pPr marL="914400" lvl="1" indent="-317500" rtl="0">
              <a:lnSpc>
                <a:spcPct val="115000"/>
              </a:lnSpc>
              <a:spcBef>
                <a:spcPts val="0"/>
              </a:spcBef>
              <a:buClr>
                <a:schemeClr val="dk1"/>
              </a:buClr>
              <a:buSzPct val="100000"/>
              <a:buFont typeface="Courier New"/>
              <a:buChar char="o"/>
            </a:pPr>
            <a:r>
              <a:rPr lang="en" sz="1400"/>
              <a:t>2014 CyCon Deceiving Sophisticated Attackers</a:t>
            </a:r>
          </a:p>
          <a:p>
            <a:pPr marL="914400" lvl="1" indent="-317500" rtl="0">
              <a:lnSpc>
                <a:spcPct val="115000"/>
              </a:lnSpc>
              <a:spcBef>
                <a:spcPts val="0"/>
              </a:spcBef>
              <a:buClr>
                <a:schemeClr val="dk1"/>
              </a:buClr>
              <a:buSzPct val="100000"/>
              <a:buFont typeface="Courier New"/>
              <a:buChar char="o"/>
            </a:pPr>
            <a:r>
              <a:rPr lang="en" sz="1400"/>
              <a:t>Attacking Information Visualization System Usability by Conti, Ahamad, and Stasko</a:t>
            </a:r>
          </a:p>
          <a:p>
            <a:pPr marL="914400" lvl="1" indent="-317500" rtl="0">
              <a:lnSpc>
                <a:spcPct val="115000"/>
              </a:lnSpc>
              <a:spcBef>
                <a:spcPts val="0"/>
              </a:spcBef>
              <a:buClr>
                <a:schemeClr val="dk1"/>
              </a:buClr>
              <a:buSzPct val="100000"/>
              <a:buFont typeface="Courier New"/>
              <a:buChar char="o"/>
            </a:pPr>
            <a:r>
              <a:rPr lang="en" sz="1400"/>
              <a:t>Malicious Interface Design by Conti and Sobiesk</a:t>
            </a:r>
          </a:p>
          <a:p>
            <a:pPr marL="914400" lvl="1" indent="-317500" rtl="0">
              <a:lnSpc>
                <a:spcPct val="115000"/>
              </a:lnSpc>
              <a:spcBef>
                <a:spcPts val="0"/>
              </a:spcBef>
              <a:buClr>
                <a:schemeClr val="dk1"/>
              </a:buClr>
              <a:buSzPct val="100000"/>
              <a:buFont typeface="Courier New"/>
              <a:buChar char="o"/>
            </a:pPr>
            <a:r>
              <a:rPr lang="en" sz="1400"/>
              <a:t>Training Students to Steal by Dimkov, Pieters, and Hartel</a:t>
            </a:r>
          </a:p>
          <a:p>
            <a:pPr marL="457200" lvl="0" indent="-317500" rtl="0">
              <a:lnSpc>
                <a:spcPct val="115000"/>
              </a:lnSpc>
              <a:spcBef>
                <a:spcPts val="0"/>
              </a:spcBef>
              <a:buClr>
                <a:schemeClr val="dk1"/>
              </a:buClr>
              <a:buSzPct val="100000"/>
              <a:buFont typeface="Arial"/>
              <a:buChar char="●"/>
            </a:pPr>
            <a:r>
              <a:rPr lang="en" sz="1400"/>
              <a:t>Books</a:t>
            </a:r>
          </a:p>
          <a:p>
            <a:pPr marL="914400" lvl="1" indent="-317500" rtl="0">
              <a:lnSpc>
                <a:spcPct val="115000"/>
              </a:lnSpc>
              <a:spcBef>
                <a:spcPts val="0"/>
              </a:spcBef>
              <a:buClr>
                <a:schemeClr val="dk1"/>
              </a:buClr>
              <a:buSzPct val="100000"/>
              <a:buFont typeface="Courier New"/>
              <a:buChar char="o"/>
            </a:pPr>
            <a:r>
              <a:rPr lang="en" sz="1400"/>
              <a:t>The Art of Deception by Mitnick</a:t>
            </a:r>
          </a:p>
          <a:p>
            <a:pPr marL="914400" lvl="1" indent="-317500" rtl="0">
              <a:lnSpc>
                <a:spcPct val="115000"/>
              </a:lnSpc>
              <a:spcBef>
                <a:spcPts val="0"/>
              </a:spcBef>
              <a:buClr>
                <a:schemeClr val="dk1"/>
              </a:buClr>
              <a:buSzPct val="100000"/>
              <a:buFont typeface="Courier New"/>
              <a:buChar char="o"/>
            </a:pPr>
            <a:r>
              <a:rPr lang="en" sz="1400"/>
              <a:t>Deception in War by Jon Latimer</a:t>
            </a:r>
          </a:p>
          <a:p>
            <a:pPr marL="914400" lvl="1" indent="-317500" rtl="0">
              <a:lnSpc>
                <a:spcPct val="115000"/>
              </a:lnSpc>
              <a:spcBef>
                <a:spcPts val="0"/>
              </a:spcBef>
              <a:buClr>
                <a:schemeClr val="dk1"/>
              </a:buClr>
              <a:buSzPct val="100000"/>
              <a:buFont typeface="Courier New"/>
              <a:buChar char="o"/>
            </a:pPr>
            <a:r>
              <a:rPr lang="en" sz="1400"/>
              <a:t>Reverse Deception by Bodmer, Kilger, Carpenter, and Jones</a:t>
            </a:r>
          </a:p>
          <a:p>
            <a:pPr marL="457200" lvl="0" indent="-317500" rtl="0">
              <a:lnSpc>
                <a:spcPct val="115000"/>
              </a:lnSpc>
              <a:spcBef>
                <a:spcPts val="0"/>
              </a:spcBef>
              <a:buClr>
                <a:schemeClr val="dk1"/>
              </a:buClr>
              <a:buSzPct val="100000"/>
              <a:buFont typeface="Arial"/>
              <a:buChar char="●"/>
            </a:pPr>
            <a:r>
              <a:rPr lang="en" sz="1400"/>
              <a:t>Articles</a:t>
            </a:r>
          </a:p>
          <a:p>
            <a:pPr marL="914400" lvl="1" indent="-317500" rtl="0">
              <a:lnSpc>
                <a:spcPct val="115000"/>
              </a:lnSpc>
              <a:spcBef>
                <a:spcPts val="0"/>
              </a:spcBef>
              <a:buClr>
                <a:schemeClr val="dk1"/>
              </a:buClr>
              <a:buSzPct val="100000"/>
              <a:buFont typeface="Courier New"/>
              <a:buChar char="o"/>
            </a:pPr>
            <a:r>
              <a:rPr lang="en" sz="1400"/>
              <a:t>Why Cyber War Will Not and Should Not Have Its Grand Strategist by Libicki</a:t>
            </a:r>
          </a:p>
          <a:p>
            <a:pPr marL="457200" lvl="0" indent="-317500" rtl="0">
              <a:lnSpc>
                <a:spcPct val="115000"/>
              </a:lnSpc>
              <a:spcBef>
                <a:spcPts val="0"/>
              </a:spcBef>
              <a:buClr>
                <a:schemeClr val="dk1"/>
              </a:buClr>
              <a:buSzPct val="100000"/>
              <a:buFont typeface="Arial"/>
              <a:buChar char="●"/>
            </a:pPr>
            <a:r>
              <a:rPr lang="en" sz="1400"/>
              <a:t>White Papers</a:t>
            </a:r>
          </a:p>
          <a:p>
            <a:pPr marL="914400" lvl="1" indent="-317500" rtl="0">
              <a:lnSpc>
                <a:spcPct val="115000"/>
              </a:lnSpc>
              <a:spcBef>
                <a:spcPts val="0"/>
              </a:spcBef>
              <a:buClr>
                <a:schemeClr val="dk1"/>
              </a:buClr>
              <a:buSzPct val="100000"/>
              <a:buFont typeface="Courier New"/>
              <a:buChar char="o"/>
            </a:pPr>
            <a:r>
              <a:rPr lang="en" sz="1400"/>
              <a:t>Defending Your Organization Against Penetration Testing Teams by O’Connor</a:t>
            </a:r>
          </a:p>
          <a:p>
            <a:pPr marL="457200" lvl="0" indent="-317500" rtl="0">
              <a:lnSpc>
                <a:spcPct val="115000"/>
              </a:lnSpc>
              <a:spcBef>
                <a:spcPts val="0"/>
              </a:spcBef>
              <a:buClr>
                <a:schemeClr val="dk1"/>
              </a:buClr>
              <a:buSzPct val="100000"/>
              <a:buFont typeface="Arial"/>
              <a:buChar char="●"/>
            </a:pPr>
            <a:r>
              <a:rPr lang="en" sz="1400"/>
              <a:t>Military Doctrine</a:t>
            </a:r>
          </a:p>
          <a:p>
            <a:pPr marL="914400" lvl="1" indent="-317500" rtl="0">
              <a:lnSpc>
                <a:spcPct val="115000"/>
              </a:lnSpc>
              <a:spcBef>
                <a:spcPts val="0"/>
              </a:spcBef>
              <a:buClr>
                <a:schemeClr val="dk1"/>
              </a:buClr>
              <a:buSzPct val="100000"/>
              <a:buFont typeface="Courier New"/>
              <a:buChar char="o"/>
            </a:pPr>
            <a:r>
              <a:rPr lang="en" sz="1400"/>
              <a:t>Military Deception JP 3-13.4</a:t>
            </a:r>
          </a:p>
          <a:p>
            <a:pPr marL="914400" lvl="1" indent="-317500" rtl="0">
              <a:lnSpc>
                <a:spcPct val="115000"/>
              </a:lnSpc>
              <a:spcBef>
                <a:spcPts val="0"/>
              </a:spcBef>
              <a:buClr>
                <a:schemeClr val="dk1"/>
              </a:buClr>
              <a:buSzPct val="100000"/>
              <a:buFont typeface="Courier New"/>
              <a:buChar char="o"/>
            </a:pPr>
            <a:r>
              <a:rPr lang="en" sz="1400"/>
              <a:t>Battlefield Deception, FM 90-2</a:t>
            </a:r>
          </a:p>
          <a:p>
            <a:pPr marL="914400" lvl="1" indent="-317500" rtl="0">
              <a:lnSpc>
                <a:spcPct val="115000"/>
              </a:lnSpc>
              <a:spcBef>
                <a:spcPts val="0"/>
              </a:spcBef>
              <a:buClr>
                <a:schemeClr val="dk1"/>
              </a:buClr>
              <a:buSzPct val="100000"/>
              <a:buFont typeface="Courier New"/>
              <a:buChar char="o"/>
            </a:pPr>
            <a:r>
              <a:rPr lang="en" sz="1400"/>
              <a:t>36 Stratagems</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Questions???</a:t>
            </a:r>
          </a:p>
        </p:txBody>
      </p:sp>
      <p:pic>
        <p:nvPicPr>
          <p:cNvPr id="341" name="Shape 341"/>
          <p:cNvPicPr preferRelativeResize="0"/>
          <p:nvPr/>
        </p:nvPicPr>
        <p:blipFill>
          <a:blip r:embed="rId3">
            <a:alphaModFix/>
          </a:blip>
          <a:stretch>
            <a:fillRect/>
          </a:stretch>
        </p:blipFill>
        <p:spPr>
          <a:xfrm>
            <a:off x="189150" y="2197550"/>
            <a:ext cx="8819025" cy="2860225"/>
          </a:xfrm>
          <a:prstGeom prst="rect">
            <a:avLst/>
          </a:prstGeom>
          <a:noFill/>
          <a:ln>
            <a:noFill/>
          </a:ln>
        </p:spPr>
      </p:pic>
      <p:sp>
        <p:nvSpPr>
          <p:cNvPr id="342" name="Shape 342"/>
          <p:cNvSpPr txBox="1"/>
          <p:nvPr/>
        </p:nvSpPr>
        <p:spPr>
          <a:xfrm>
            <a:off x="6144000" y="6490500"/>
            <a:ext cx="3000000" cy="367500"/>
          </a:xfrm>
          <a:prstGeom prst="rect">
            <a:avLst/>
          </a:prstGeom>
          <a:noFill/>
          <a:ln>
            <a:noFill/>
          </a:ln>
        </p:spPr>
        <p:txBody>
          <a:bodyPr lIns="91425" tIns="91425" rIns="91425" bIns="91425" anchor="ctr" anchorCtr="0">
            <a:noAutofit/>
          </a:bodyPr>
          <a:lstStyle/>
          <a:p>
            <a:pPr lvl="0" algn="r" rtl="0">
              <a:spcBef>
                <a:spcPts val="0"/>
              </a:spcBef>
              <a:buNone/>
            </a:pPr>
            <a:r>
              <a:rPr lang="en"/>
              <a:t>https://xkcd.com/1100/</a:t>
            </a:r>
          </a:p>
        </p:txBody>
      </p:sp>
    </p:spTree>
  </p:cSld>
  <p:clrMapOvr>
    <a:masterClrMapping/>
  </p:clrMapOvr>
  <p:transition spd="slow">
    <p:cut/>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3867</Words>
  <Application>Microsoft Office PowerPoint</Application>
  <PresentationFormat>On-screen Show (4:3)</PresentationFormat>
  <Paragraphs>494</Paragraphs>
  <Slides>48</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Courier New</vt:lpstr>
      <vt:lpstr>Wingdings</vt:lpstr>
      <vt:lpstr>simple-light</vt:lpstr>
      <vt:lpstr>Deception for the Cyber Defender:  To Err is Human; to Deceive, Divine</vt:lpstr>
      <vt:lpstr>Disclaimer</vt:lpstr>
      <vt:lpstr>Our Background...</vt:lpstr>
      <vt:lpstr>Planning…*</vt:lpstr>
      <vt:lpstr>Gift That Keeps on Giving…</vt:lpstr>
      <vt:lpstr>Baby Gift Collection…</vt:lpstr>
      <vt:lpstr>Lie, Cheat, Steal...</vt:lpstr>
      <vt:lpstr>Definitions</vt:lpstr>
      <vt:lpstr>Why, So What, Who Cares...</vt:lpstr>
      <vt:lpstr>Attribution and Information Campaigns</vt:lpstr>
      <vt:lpstr>Useful Reference</vt:lpstr>
      <vt:lpstr>Considerations</vt:lpstr>
      <vt:lpstr>Focus - Target for Cyber Deception</vt:lpstr>
      <vt:lpstr>Effects</vt:lpstr>
      <vt:lpstr>Example Cyber Deception Effects for Attacker and Defender</vt:lpstr>
      <vt:lpstr>Levels of Deception</vt:lpstr>
      <vt:lpstr>Deception Maxims</vt:lpstr>
      <vt:lpstr>Multiple forms of surprise</vt:lpstr>
      <vt:lpstr>Jones’ Dilemma</vt:lpstr>
      <vt:lpstr>A Choice Among Types of Deception</vt:lpstr>
      <vt:lpstr>Axelrod’s Contribution: Husband Deception Assets</vt:lpstr>
      <vt:lpstr>The Monkey’s Paw</vt:lpstr>
      <vt:lpstr>Information Fratricide</vt:lpstr>
      <vt:lpstr>Don’t Make it too Easy</vt:lpstr>
      <vt:lpstr>Magruder’s Principle</vt:lpstr>
      <vt:lpstr>PowerPoint Presentation</vt:lpstr>
      <vt:lpstr>Limits of Human Information Processing</vt:lpstr>
      <vt:lpstr>PowerPoint Presentation</vt:lpstr>
      <vt:lpstr>Carefully Sequence Deception Events</vt:lpstr>
      <vt:lpstr>PowerPoint Presentation</vt:lpstr>
      <vt:lpstr>Feedback</vt:lpstr>
      <vt:lpstr>PowerPoint Presentation</vt:lpstr>
      <vt:lpstr>Principles of Military Deception</vt:lpstr>
      <vt:lpstr>Deception Objectives</vt:lpstr>
      <vt:lpstr>PowerPoint Presentation</vt:lpstr>
      <vt:lpstr>Centralized Planning</vt:lpstr>
      <vt:lpstr>Step 1: Deception Mission Analysis</vt:lpstr>
      <vt:lpstr>Cyberspace Planes</vt:lpstr>
      <vt:lpstr>Representative Techniques</vt:lpstr>
      <vt:lpstr>PowerPoint Presentation</vt:lpstr>
      <vt:lpstr>Pillars of Information Operations</vt:lpstr>
      <vt:lpstr>Secure Your Deception!</vt:lpstr>
      <vt:lpstr>Timeliness - Attacker Methodology</vt:lpstr>
      <vt:lpstr>Integration</vt:lpstr>
      <vt:lpstr>Counterdeception</vt:lpstr>
      <vt:lpstr>Conclusions</vt:lpstr>
      <vt:lpstr>Where to Go for More Information...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Deception for the Cyber Defender:  To Err is Human; to Deceive, Divine</dc:title>
  <cp:lastModifiedBy>Name</cp:lastModifiedBy>
  <cp:revision>16</cp:revision>
  <dcterms:modified xsi:type="dcterms:W3CDTF">2015-01-17T19:26:03Z</dcterms:modified>
</cp:coreProperties>
</file>