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1"/>
  </p:notesMasterIdLst>
  <p:sldIdLst>
    <p:sldId id="257" r:id="rId2"/>
    <p:sldId id="258" r:id="rId3"/>
    <p:sldId id="259" r:id="rId4"/>
    <p:sldId id="260" r:id="rId5"/>
    <p:sldId id="261" r:id="rId6"/>
    <p:sldId id="329" r:id="rId7"/>
    <p:sldId id="262" r:id="rId8"/>
    <p:sldId id="263" r:id="rId9"/>
    <p:sldId id="264" r:id="rId10"/>
    <p:sldId id="268" r:id="rId11"/>
    <p:sldId id="271" r:id="rId12"/>
    <p:sldId id="273" r:id="rId13"/>
    <p:sldId id="274" r:id="rId14"/>
    <p:sldId id="325" r:id="rId15"/>
    <p:sldId id="276" r:id="rId16"/>
    <p:sldId id="283" r:id="rId17"/>
    <p:sldId id="309" r:id="rId18"/>
    <p:sldId id="290" r:id="rId19"/>
    <p:sldId id="292" r:id="rId20"/>
    <p:sldId id="293" r:id="rId21"/>
    <p:sldId id="294" r:id="rId22"/>
    <p:sldId id="295" r:id="rId23"/>
    <p:sldId id="296" r:id="rId24"/>
    <p:sldId id="298" r:id="rId25"/>
    <p:sldId id="299" r:id="rId26"/>
    <p:sldId id="301" r:id="rId27"/>
    <p:sldId id="300" r:id="rId28"/>
    <p:sldId id="302" r:id="rId29"/>
    <p:sldId id="304" r:id="rId30"/>
    <p:sldId id="303" r:id="rId31"/>
    <p:sldId id="306" r:id="rId32"/>
    <p:sldId id="307" r:id="rId33"/>
    <p:sldId id="305" r:id="rId34"/>
    <p:sldId id="308" r:id="rId35"/>
    <p:sldId id="327" r:id="rId36"/>
    <p:sldId id="328" r:id="rId37"/>
    <p:sldId id="319" r:id="rId38"/>
    <p:sldId id="318" r:id="rId39"/>
    <p:sldId id="321" r:id="rId4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1B18677-95A7-447E-94DD-6F353FE3FD95}">
  <a:tblStyle styleId="{B1B18677-95A7-447E-94DD-6F353FE3FD9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35"/>
    <p:restoredTop sz="72356"/>
  </p:normalViewPr>
  <p:slideViewPr>
    <p:cSldViewPr snapToGrid="0" snapToObjects="1">
      <p:cViewPr varScale="1">
        <p:scale>
          <a:sx n="197" d="100"/>
          <a:sy n="197" d="100"/>
        </p:scale>
        <p:origin x="2520" y="192"/>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4b6e556f6b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4b6e556f6b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49c6808e10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49c6808e10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49c6808e10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49c6808e10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49c6808e10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49c6808e1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49c6808e10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49c6808e10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49c6808e10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49c6808e10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600"/>
              </a:spcBef>
              <a:spcAft>
                <a:spcPts val="1600"/>
              </a:spcAft>
              <a:buNone/>
            </a:pPr>
            <a:endParaRPr sz="12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4b7235ffd8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4b7235ffd8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49c6808e10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49c6808e10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4b6e556f6b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4b6e556f6b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4b7fd6ea72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4b7fd6ea72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4b676864e3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4b676864e3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49c6808e10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49c6808e10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600"/>
              </a:spcBef>
              <a:spcAft>
                <a:spcPts val="0"/>
              </a:spcAft>
              <a:buClr>
                <a:schemeClr val="dk1"/>
              </a:buClr>
              <a:buSzPts val="1100"/>
              <a:buFont typeface="Arial"/>
              <a:buNone/>
            </a:pPr>
            <a:endParaRPr dirty="0"/>
          </a:p>
          <a:p>
            <a:pPr marL="0" lvl="0" indent="0" algn="l" rtl="0">
              <a:spcBef>
                <a:spcPts val="160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49c6808e10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49c6808e10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4b676864e3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4b676864e3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4b7fd6ea72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4b7fd6ea72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49c6808e10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49c6808e10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3bae94fdb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33bae94fdb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4b7fd6ea72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4b7fd6ea72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4b7fd6ea72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4b7fd6ea72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4b9ddd2c02_0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4b9ddd2c02_0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4b9ddd2c02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4b9ddd2c02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4b9ddd2c02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4b9ddd2c02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4b7fd6ea72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4b7fd6ea72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4b9ddd2c02_0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4b9ddd2c02_0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49c6808e10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49c6808e10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4b9ddd2c02_0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4b9ddd2c02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49c6808e10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49c6808e10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4b9ddd2c02_0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4b9ddd2c02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4b6e556f6b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4b6e556f6b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spcBef>
                <a:spcPts val="1600"/>
              </a:spcBef>
              <a:buClr>
                <a:schemeClr val="dk1"/>
              </a:buClr>
              <a:buSzPts val="1100"/>
              <a:buNone/>
            </a:pPr>
            <a:endParaRPr lang="en-US" dirty="0">
              <a:solidFill>
                <a:schemeClr val="tx1"/>
              </a:solidFill>
            </a:endParaRPr>
          </a:p>
          <a:p>
            <a:pPr marL="0" lvl="0" indent="0" algn="l" rtl="0">
              <a:spcBef>
                <a:spcPts val="0"/>
              </a:spcBef>
              <a:spcAft>
                <a:spcPts val="0"/>
              </a:spcAft>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4b7fd6ea72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4b7fd6ea72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4b6e556f6b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4b6e556f6b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4b9ddd2c02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4b9ddd2c02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https://</a:t>
            </a:r>
            <a:r>
              <a:rPr lang="en-US" dirty="0" err="1"/>
              <a:t>sourceforge.net</a:t>
            </a:r>
            <a:r>
              <a:rPr lang="en-US" dirty="0"/>
              <a:t>/blog/</a:t>
            </a:r>
            <a:r>
              <a:rPr lang="en-US" dirty="0" err="1"/>
              <a:t>sourceforge</a:t>
            </a:r>
            <a:r>
              <a:rPr lang="en-US" dirty="0"/>
              <a:t>-attack-full-report/</a:t>
            </a:r>
          </a:p>
          <a:p>
            <a:pPr marL="158750" indent="0">
              <a:buNone/>
            </a:pPr>
            <a:r>
              <a:rPr lang="en-US" dirty="0"/>
              <a:t>https://</a:t>
            </a:r>
            <a:r>
              <a:rPr lang="en-US" dirty="0" err="1"/>
              <a:t>it.slashdot.org</a:t>
            </a:r>
            <a:r>
              <a:rPr lang="en-US" dirty="0"/>
              <a:t>/story/18/12/08/0355227/</a:t>
            </a:r>
            <a:r>
              <a:rPr lang="en-US" dirty="0" err="1"/>
              <a:t>linuxorgs</a:t>
            </a:r>
            <a:r>
              <a:rPr lang="en-US" dirty="0"/>
              <a:t>-</a:t>
            </a:r>
            <a:r>
              <a:rPr lang="en-US" dirty="0" err="1"/>
              <a:t>dns</a:t>
            </a:r>
            <a:r>
              <a:rPr lang="en-US" dirty="0"/>
              <a:t>-got-hijacked</a:t>
            </a:r>
          </a:p>
          <a:p>
            <a:pPr marL="158750" indent="0">
              <a:buNone/>
            </a:pPr>
            <a:r>
              <a:rPr lang="en-US" dirty="0"/>
              <a:t>https://</a:t>
            </a:r>
            <a:r>
              <a:rPr lang="en-US" dirty="0" err="1"/>
              <a:t>www.businessinsider.com</a:t>
            </a:r>
            <a:r>
              <a:rPr lang="en-US" dirty="0"/>
              <a:t>/mt-gox-ceo-mark-karpeles-hacked-i-was-about-to-die-2018-3?r=UK&amp;IR=T</a:t>
            </a:r>
          </a:p>
          <a:p>
            <a:pPr marL="158750" indent="0">
              <a:buNone/>
            </a:pPr>
            <a:r>
              <a:rPr lang="en-US" dirty="0"/>
              <a:t>https://</a:t>
            </a:r>
            <a:r>
              <a:rPr lang="en-US" dirty="0" err="1"/>
              <a:t>nakedsecurity.sophos.com</a:t>
            </a:r>
            <a:r>
              <a:rPr lang="en-US" dirty="0"/>
              <a:t>/2018/06/29/</a:t>
            </a:r>
            <a:r>
              <a:rPr lang="en-US" dirty="0" err="1"/>
              <a:t>linux</a:t>
            </a:r>
            <a:r>
              <a:rPr lang="en-US" dirty="0"/>
              <a:t>-distro-hacked-on-</a:t>
            </a:r>
            <a:r>
              <a:rPr lang="en-US" dirty="0" err="1"/>
              <a:t>github</a:t>
            </a:r>
            <a:r>
              <a:rPr lang="en-US" dirty="0"/>
              <a:t>-all-code-considered-compromised/</a:t>
            </a:r>
          </a:p>
          <a:p>
            <a:pPr marL="158750" indent="0">
              <a:buNone/>
            </a:pPr>
            <a:r>
              <a:rPr lang="en-US" dirty="0"/>
              <a:t>https://</a:t>
            </a:r>
            <a:r>
              <a:rPr lang="en-US" dirty="0" err="1"/>
              <a:t>www.bbc.com</a:t>
            </a:r>
            <a:r>
              <a:rPr lang="en-US" dirty="0"/>
              <a:t>/news/business-46881978</a:t>
            </a:r>
          </a:p>
          <a:p>
            <a:pPr marL="158750" indent="0">
              <a:buNone/>
            </a:pPr>
            <a:r>
              <a:rPr lang="en-US" dirty="0"/>
              <a:t>https://</a:t>
            </a:r>
            <a:r>
              <a:rPr lang="en-US" dirty="0" err="1"/>
              <a:t>www.thedailybeast.com</a:t>
            </a:r>
            <a:r>
              <a:rPr lang="en-US" dirty="0"/>
              <a:t>/</a:t>
            </a:r>
            <a:r>
              <a:rPr lang="en-US" dirty="0" err="1"/>
              <a:t>russians</a:t>
            </a:r>
            <a:r>
              <a:rPr lang="en-US" dirty="0"/>
              <a:t>-hacked-joint-chiefs-of-staff</a:t>
            </a:r>
          </a:p>
          <a:p>
            <a:pPr marL="158750" indent="0">
              <a:buNone/>
            </a:pPr>
            <a:r>
              <a:rPr lang="en-US" dirty="0"/>
              <a:t>https://</a:t>
            </a:r>
            <a:r>
              <a:rPr lang="en-US" dirty="0" err="1"/>
              <a:t>www.theverge.com</a:t>
            </a:r>
            <a:r>
              <a:rPr lang="en-US" dirty="0"/>
              <a:t>/2014/2/18/5421636/us-navy-hack-by-</a:t>
            </a:r>
            <a:r>
              <a:rPr lang="en-US" dirty="0" err="1"/>
              <a:t>iran</a:t>
            </a:r>
            <a:r>
              <a:rPr lang="en-US" dirty="0"/>
              <a:t>-lasted-for-four-months-say-officials</a:t>
            </a:r>
          </a:p>
          <a:p>
            <a:pPr marL="158750" indent="0">
              <a:buNone/>
            </a:pPr>
            <a:r>
              <a:rPr lang="en-US" dirty="0"/>
              <a:t>https://</a:t>
            </a:r>
            <a:r>
              <a:rPr lang="en-US" dirty="0" err="1"/>
              <a:t>it.slashdot.org</a:t>
            </a:r>
            <a:r>
              <a:rPr lang="en-US" dirty="0"/>
              <a:t>/story/18/06/15/2011251/</a:t>
            </a:r>
            <a:r>
              <a:rPr lang="en-US" dirty="0" err="1"/>
              <a:t>chinese</a:t>
            </a:r>
            <a:r>
              <a:rPr lang="en-US" dirty="0"/>
              <a:t>-cyber-espionage-group-hacked-government-data-center</a:t>
            </a:r>
          </a:p>
          <a:p>
            <a:pPr marL="158750" indent="0">
              <a:buNone/>
            </a:pPr>
            <a:r>
              <a:rPr lang="en-US" dirty="0"/>
              <a:t>https://</a:t>
            </a:r>
            <a:r>
              <a:rPr lang="en-US" dirty="0" err="1"/>
              <a:t>www.cnn.com</a:t>
            </a:r>
            <a:r>
              <a:rPr lang="en-US" dirty="0"/>
              <a:t>/2015/01/12/politics/</a:t>
            </a:r>
            <a:r>
              <a:rPr lang="en-US" dirty="0" err="1"/>
              <a:t>centcom</a:t>
            </a:r>
            <a:r>
              <a:rPr lang="en-US" dirty="0"/>
              <a:t>-twitter-hacked-suspended/</a:t>
            </a:r>
            <a:r>
              <a:rPr lang="en-US" dirty="0" err="1"/>
              <a:t>index.html</a:t>
            </a:r>
            <a:endParaRPr lang="en-US" dirty="0"/>
          </a:p>
          <a:p>
            <a:pPr marL="158750" indent="0">
              <a:buNone/>
            </a:pPr>
            <a:r>
              <a:rPr lang="en-US" dirty="0"/>
              <a:t>https://</a:t>
            </a:r>
            <a:r>
              <a:rPr lang="en-US" dirty="0" err="1"/>
              <a:t>www.businessinsider.com</a:t>
            </a:r>
            <a:r>
              <a:rPr lang="en-US" dirty="0"/>
              <a:t>/nasdaq-attacked-by-hackers-2014-7</a:t>
            </a:r>
          </a:p>
          <a:p>
            <a:pPr marL="158750" indent="0">
              <a:buNone/>
            </a:pPr>
            <a:r>
              <a:rPr lang="en-US" dirty="0"/>
              <a:t>https://</a:t>
            </a:r>
            <a:r>
              <a:rPr lang="en-US" dirty="0" err="1"/>
              <a:t>en.wikipedia.org</a:t>
            </a:r>
            <a:r>
              <a:rPr lang="en-US" dirty="0"/>
              <a:t>/wiki/2016_Democratic_National_Committee_email_leak</a:t>
            </a:r>
          </a:p>
          <a:p>
            <a:pPr marL="158750" indent="0">
              <a:buNone/>
            </a:pPr>
            <a:r>
              <a:rPr lang="en-US" dirty="0"/>
              <a:t>https://</a:t>
            </a:r>
            <a:r>
              <a:rPr lang="en-US" dirty="0" err="1"/>
              <a:t>www.cnn.com</a:t>
            </a:r>
            <a:r>
              <a:rPr lang="en-US" dirty="0"/>
              <a:t>/2015/04/07/politics/how-</a:t>
            </a:r>
            <a:r>
              <a:rPr lang="en-US" dirty="0" err="1"/>
              <a:t>russians</a:t>
            </a:r>
            <a:r>
              <a:rPr lang="en-US" dirty="0"/>
              <a:t>-hacked-the-</a:t>
            </a:r>
            <a:r>
              <a:rPr lang="en-US" dirty="0" err="1"/>
              <a:t>wh</a:t>
            </a:r>
            <a:r>
              <a:rPr lang="en-US" dirty="0"/>
              <a:t>/</a:t>
            </a:r>
            <a:r>
              <a:rPr lang="en-US" dirty="0" err="1"/>
              <a:t>index.html</a:t>
            </a:r>
            <a:endParaRPr lang="en-US" dirty="0"/>
          </a:p>
          <a:p>
            <a:pPr marL="158750" indent="0">
              <a:buNone/>
            </a:pPr>
            <a:r>
              <a:rPr lang="en-US" dirty="0"/>
              <a:t>https://</a:t>
            </a:r>
            <a:r>
              <a:rPr lang="en-US" dirty="0" err="1"/>
              <a:t>www.databreachtoday.asia</a:t>
            </a:r>
            <a:r>
              <a:rPr lang="en-US" dirty="0"/>
              <a:t>/va-systems-hacked-from-abroad-a-5814</a:t>
            </a:r>
          </a:p>
          <a:p>
            <a:pPr marL="158750" indent="0">
              <a:buNone/>
            </a:pPr>
            <a:r>
              <a:rPr lang="en-US" dirty="0"/>
              <a:t>https://</a:t>
            </a:r>
            <a:r>
              <a:rPr lang="en-US" dirty="0" err="1"/>
              <a:t>www.theregister.co.uk</a:t>
            </a:r>
            <a:r>
              <a:rPr lang="en-US" dirty="0"/>
              <a:t>/2014/09/18/</a:t>
            </a:r>
            <a:r>
              <a:rPr lang="en-US" dirty="0" err="1"/>
              <a:t>china_hacked_us_army_twenty_times_in_one_year</a:t>
            </a:r>
            <a:r>
              <a:rPr lang="en-US" dirty="0"/>
              <a:t>/ </a:t>
            </a:r>
          </a:p>
          <a:p>
            <a:pPr marL="158750" indent="0">
              <a:buNone/>
            </a:pPr>
            <a:r>
              <a:rPr lang="en-US" dirty="0"/>
              <a:t>https://</a:t>
            </a:r>
            <a:r>
              <a:rPr lang="en-US" dirty="0" err="1"/>
              <a:t>www.taiwannews.com.tw</a:t>
            </a:r>
            <a:r>
              <a:rPr lang="en-US" dirty="0"/>
              <a:t>/</a:t>
            </a:r>
            <a:r>
              <a:rPr lang="en-US" dirty="0" err="1"/>
              <a:t>en</a:t>
            </a:r>
            <a:r>
              <a:rPr lang="en-US" dirty="0"/>
              <a:t>/news/2968750</a:t>
            </a:r>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p:txBody>
      </p:sp>
    </p:spTree>
    <p:extLst>
      <p:ext uri="{BB962C8B-B14F-4D97-AF65-F5344CB8AC3E}">
        <p14:creationId xmlns:p14="http://schemas.microsoft.com/office/powerpoint/2010/main" val="11867749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https://www.10news.com/news/local-news/</a:t>
            </a:r>
            <a:r>
              <a:rPr lang="en-US" dirty="0" err="1"/>
              <a:t>iranian</a:t>
            </a:r>
            <a:r>
              <a:rPr lang="en-US" dirty="0"/>
              <a:t>-men-charged-in-port-of-san-</a:t>
            </a:r>
            <a:r>
              <a:rPr lang="en-US" dirty="0" err="1"/>
              <a:t>diego</a:t>
            </a:r>
            <a:r>
              <a:rPr lang="en-US" dirty="0"/>
              <a:t>-ransomware-hack</a:t>
            </a:r>
          </a:p>
          <a:p>
            <a:pPr marL="158750" indent="0">
              <a:buNone/>
            </a:pPr>
            <a:r>
              <a:rPr lang="en-US" dirty="0"/>
              <a:t>https://</a:t>
            </a:r>
            <a:r>
              <a:rPr lang="en-US" dirty="0" err="1"/>
              <a:t>www.bbc.com</a:t>
            </a:r>
            <a:r>
              <a:rPr lang="en-US" dirty="0"/>
              <a:t>/news/technology-44397872</a:t>
            </a:r>
          </a:p>
          <a:p>
            <a:pPr marL="158750" indent="0">
              <a:buNone/>
            </a:pPr>
            <a:r>
              <a:rPr lang="en-US" dirty="0"/>
              <a:t>https://</a:t>
            </a:r>
            <a:r>
              <a:rPr lang="en-US" dirty="0" err="1"/>
              <a:t>news.clearancejobs.com</a:t>
            </a:r>
            <a:r>
              <a:rPr lang="en-US" dirty="0"/>
              <a:t>/2018/10/15/dods-defense-travel-system-hacked-employee-credit-card-info-stolen/</a:t>
            </a:r>
          </a:p>
          <a:p>
            <a:pPr marL="158750" indent="0">
              <a:buNone/>
            </a:pPr>
            <a:r>
              <a:rPr lang="en-US" dirty="0"/>
              <a:t>https://</a:t>
            </a:r>
            <a:r>
              <a:rPr lang="en-US" dirty="0" err="1"/>
              <a:t>www.cbsnews.com</a:t>
            </a:r>
            <a:r>
              <a:rPr lang="en-US" dirty="0"/>
              <a:t>/news/</a:t>
            </a:r>
            <a:r>
              <a:rPr lang="en-US" dirty="0" err="1"/>
              <a:t>cbsn</a:t>
            </a:r>
            <a:r>
              <a:rPr lang="en-US" dirty="0"/>
              <a:t>-on-assignment-hackers-targeting-medical-industry-hospitals/</a:t>
            </a:r>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p:txBody>
      </p:sp>
    </p:spTree>
    <p:extLst>
      <p:ext uri="{BB962C8B-B14F-4D97-AF65-F5344CB8AC3E}">
        <p14:creationId xmlns:p14="http://schemas.microsoft.com/office/powerpoint/2010/main" val="33022210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4b6e556f6b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4b6e556f6b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600"/>
              </a:spcBef>
              <a:spcAft>
                <a:spcPts val="0"/>
              </a:spcAft>
              <a:buClr>
                <a:schemeClr val="dk1"/>
              </a:buClr>
              <a:buSzPts val="1100"/>
              <a:buFont typeface="Arial"/>
              <a:buNone/>
            </a:pPr>
            <a:endParaRPr sz="1800" baseline="30000" dirty="0">
              <a:solidFill>
                <a:schemeClr val="dk1"/>
              </a:solidFill>
            </a:endParaRPr>
          </a:p>
          <a:p>
            <a:pPr marL="0" lvl="0" indent="0" algn="l" rtl="0">
              <a:lnSpc>
                <a:spcPct val="115000"/>
              </a:lnSpc>
              <a:spcBef>
                <a:spcPts val="1600"/>
              </a:spcBef>
              <a:spcAft>
                <a:spcPts val="0"/>
              </a:spcAft>
              <a:buClr>
                <a:schemeClr val="dk1"/>
              </a:buClr>
              <a:buSzPts val="1100"/>
              <a:buFont typeface="Arial"/>
              <a:buNone/>
            </a:pPr>
            <a:endParaRPr sz="1000"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49c6808e10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49c6808e10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49c6808e10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5" name="Google Shape;545;g49c6808e10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ADD9D7-B99A-024F-98EE-49F3C1C4A56F}" type="datetimeFigureOut">
              <a:rPr lang="en-US" smtClean="0"/>
              <a:t>1/19/19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2BF496-6DDF-A149-A804-D5EBEE13D8DC}" type="slidenum">
              <a:rPr lang="en-US" smtClean="0"/>
              <a:t>‹#›</a:t>
            </a:fld>
            <a:endParaRPr lang="en-US"/>
          </a:p>
        </p:txBody>
      </p:sp>
    </p:spTree>
    <p:extLst>
      <p:ext uri="{BB962C8B-B14F-4D97-AF65-F5344CB8AC3E}">
        <p14:creationId xmlns:p14="http://schemas.microsoft.com/office/powerpoint/2010/main" val="1312520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youtu.be/dgL-mBIIFpk?t=168"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32.tiff"/></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tiff"/><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47.tiff"/></Relationships>
</file>

<file path=ppt/slides/_rels/slide29.xml.rels><?xml version="1.0" encoding="UTF-8" standalone="yes"?>
<Relationships xmlns="http://schemas.openxmlformats.org/package/2006/relationships"><Relationship Id="rId8" Type="http://schemas.openxmlformats.org/officeDocument/2006/relationships/image" Target="../media/image53.tiff"/><Relationship Id="rId3" Type="http://schemas.openxmlformats.org/officeDocument/2006/relationships/image" Target="../media/image48.png"/><Relationship Id="rId7" Type="http://schemas.openxmlformats.org/officeDocument/2006/relationships/image" Target="../media/image52.tiff"/><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51.tiff"/><Relationship Id="rId5" Type="http://schemas.openxmlformats.org/officeDocument/2006/relationships/image" Target="../media/image50.png"/><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58.tiff"/><Relationship Id="rId5" Type="http://schemas.openxmlformats.org/officeDocument/2006/relationships/image" Target="../media/image57.png"/><Relationship Id="rId4" Type="http://schemas.openxmlformats.org/officeDocument/2006/relationships/image" Target="../media/image56.tiff"/></Relationships>
</file>

<file path=ppt/slides/_rels/slide32.xml.rels><?xml version="1.0" encoding="UTF-8" standalone="yes"?>
<Relationships xmlns="http://schemas.openxmlformats.org/package/2006/relationships"><Relationship Id="rId3" Type="http://schemas.openxmlformats.org/officeDocument/2006/relationships/image" Target="../media/image59.tiff"/><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61.png"/><Relationship Id="rId4" Type="http://schemas.openxmlformats.org/officeDocument/2006/relationships/image" Target="../media/image60.png"/></Relationships>
</file>

<file path=ppt/slides/_rels/slide33.xml.rels><?xml version="1.0" encoding="UTF-8" standalone="yes"?>
<Relationships xmlns="http://schemas.openxmlformats.org/package/2006/relationships"><Relationship Id="rId8" Type="http://schemas.openxmlformats.org/officeDocument/2006/relationships/image" Target="../media/image67.tiff"/><Relationship Id="rId3" Type="http://schemas.openxmlformats.org/officeDocument/2006/relationships/image" Target="../media/image62.tiff"/><Relationship Id="rId7" Type="http://schemas.openxmlformats.org/officeDocument/2006/relationships/image" Target="../media/image66.tiff"/><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65.tiff"/><Relationship Id="rId5" Type="http://schemas.openxmlformats.org/officeDocument/2006/relationships/image" Target="../media/image64.tiff"/><Relationship Id="rId10" Type="http://schemas.openxmlformats.org/officeDocument/2006/relationships/image" Target="../media/image69.tiff"/><Relationship Id="rId4" Type="http://schemas.openxmlformats.org/officeDocument/2006/relationships/image" Target="../media/image63.tiff"/><Relationship Id="rId9" Type="http://schemas.openxmlformats.org/officeDocument/2006/relationships/image" Target="../media/image68.tiff"/></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8" Type="http://schemas.openxmlformats.org/officeDocument/2006/relationships/image" Target="../media/image75.tiff"/><Relationship Id="rId13" Type="http://schemas.openxmlformats.org/officeDocument/2006/relationships/image" Target="../media/image80.tiff"/><Relationship Id="rId3" Type="http://schemas.openxmlformats.org/officeDocument/2006/relationships/image" Target="../media/image70.tiff"/><Relationship Id="rId7" Type="http://schemas.openxmlformats.org/officeDocument/2006/relationships/image" Target="../media/image74.tiff"/><Relationship Id="rId12" Type="http://schemas.openxmlformats.org/officeDocument/2006/relationships/image" Target="../media/image79.tiff"/><Relationship Id="rId2" Type="http://schemas.openxmlformats.org/officeDocument/2006/relationships/notesSlide" Target="../notesSlides/notesSlide33.xml"/><Relationship Id="rId16" Type="http://schemas.openxmlformats.org/officeDocument/2006/relationships/image" Target="../media/image83.tiff"/><Relationship Id="rId1" Type="http://schemas.openxmlformats.org/officeDocument/2006/relationships/slideLayout" Target="../slideLayouts/slideLayout3.xml"/><Relationship Id="rId6" Type="http://schemas.openxmlformats.org/officeDocument/2006/relationships/image" Target="../media/image73.tiff"/><Relationship Id="rId11" Type="http://schemas.openxmlformats.org/officeDocument/2006/relationships/image" Target="../media/image78.tiff"/><Relationship Id="rId5" Type="http://schemas.openxmlformats.org/officeDocument/2006/relationships/image" Target="../media/image72.tiff"/><Relationship Id="rId15" Type="http://schemas.openxmlformats.org/officeDocument/2006/relationships/image" Target="../media/image82.tiff"/><Relationship Id="rId10" Type="http://schemas.openxmlformats.org/officeDocument/2006/relationships/image" Target="../media/image77.tiff"/><Relationship Id="rId4" Type="http://schemas.openxmlformats.org/officeDocument/2006/relationships/image" Target="../media/image71.tiff"/><Relationship Id="rId9" Type="http://schemas.openxmlformats.org/officeDocument/2006/relationships/image" Target="../media/image76.tiff"/><Relationship Id="rId14" Type="http://schemas.openxmlformats.org/officeDocument/2006/relationships/image" Target="../media/image81.tiff"/></Relationships>
</file>

<file path=ppt/slides/_rels/slide36.xml.rels><?xml version="1.0" encoding="UTF-8" standalone="yes"?>
<Relationships xmlns="http://schemas.openxmlformats.org/package/2006/relationships"><Relationship Id="rId8" Type="http://schemas.openxmlformats.org/officeDocument/2006/relationships/image" Target="../media/image89.tiff"/><Relationship Id="rId13" Type="http://schemas.openxmlformats.org/officeDocument/2006/relationships/image" Target="../media/image94.tiff"/><Relationship Id="rId3" Type="http://schemas.openxmlformats.org/officeDocument/2006/relationships/image" Target="../media/image84.tiff"/><Relationship Id="rId7" Type="http://schemas.openxmlformats.org/officeDocument/2006/relationships/image" Target="../media/image88.tiff"/><Relationship Id="rId12" Type="http://schemas.openxmlformats.org/officeDocument/2006/relationships/image" Target="../media/image93.tiff"/><Relationship Id="rId17" Type="http://schemas.openxmlformats.org/officeDocument/2006/relationships/image" Target="../media/image98.tiff"/><Relationship Id="rId2" Type="http://schemas.openxmlformats.org/officeDocument/2006/relationships/notesSlide" Target="../notesSlides/notesSlide34.xml"/><Relationship Id="rId16" Type="http://schemas.openxmlformats.org/officeDocument/2006/relationships/image" Target="../media/image97.tiff"/><Relationship Id="rId1" Type="http://schemas.openxmlformats.org/officeDocument/2006/relationships/slideLayout" Target="../slideLayouts/slideLayout3.xml"/><Relationship Id="rId6" Type="http://schemas.openxmlformats.org/officeDocument/2006/relationships/image" Target="../media/image87.png"/><Relationship Id="rId11" Type="http://schemas.openxmlformats.org/officeDocument/2006/relationships/image" Target="../media/image92.tiff"/><Relationship Id="rId5" Type="http://schemas.openxmlformats.org/officeDocument/2006/relationships/image" Target="../media/image86.tiff"/><Relationship Id="rId15" Type="http://schemas.openxmlformats.org/officeDocument/2006/relationships/image" Target="../media/image96.tiff"/><Relationship Id="rId10" Type="http://schemas.openxmlformats.org/officeDocument/2006/relationships/image" Target="../media/image91.tiff"/><Relationship Id="rId4" Type="http://schemas.openxmlformats.org/officeDocument/2006/relationships/image" Target="../media/image85.tiff"/><Relationship Id="rId9" Type="http://schemas.openxmlformats.org/officeDocument/2006/relationships/image" Target="../media/image90.tiff"/><Relationship Id="rId14" Type="http://schemas.openxmlformats.org/officeDocument/2006/relationships/image" Target="../media/image95.tiff"/></Relationships>
</file>

<file path=ppt/slides/_rels/slide3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101.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329100" y="3448500"/>
            <a:ext cx="8485800" cy="126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a:t>Dim Mak: A Study of the Pressure Points that Could Take Down Cyberspace</a:t>
            </a:r>
            <a:endParaRPr sz="3600"/>
          </a:p>
        </p:txBody>
      </p:sp>
      <p:sp>
        <p:nvSpPr>
          <p:cNvPr id="61" name="Google Shape;61;p14"/>
          <p:cNvSpPr txBox="1">
            <a:spLocks noGrp="1"/>
          </p:cNvSpPr>
          <p:nvPr>
            <p:ph type="subTitle" idx="1"/>
          </p:nvPr>
        </p:nvSpPr>
        <p:spPr>
          <a:xfrm>
            <a:off x="2369575" y="4567125"/>
            <a:ext cx="53445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Gregory Conti / Robert Fanelli</a:t>
            </a:r>
            <a:endParaRPr sz="2400"/>
          </a:p>
        </p:txBody>
      </p:sp>
      <p:pic>
        <p:nvPicPr>
          <p:cNvPr id="62" name="Google Shape;62;p14"/>
          <p:cNvPicPr preferRelativeResize="0"/>
          <p:nvPr/>
        </p:nvPicPr>
        <p:blipFill>
          <a:blip r:embed="rId3">
            <a:alphaModFix/>
          </a:blip>
          <a:stretch>
            <a:fillRect/>
          </a:stretch>
        </p:blipFill>
        <p:spPr>
          <a:xfrm>
            <a:off x="515038" y="67825"/>
            <a:ext cx="8113925" cy="34568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body" idx="1"/>
          </p:nvPr>
        </p:nvSpPr>
        <p:spPr>
          <a:xfrm>
            <a:off x="3483850" y="1156525"/>
            <a:ext cx="5189100" cy="2782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400"/>
              <a:t>The views expressed in this talk are those of the authors and do not reflect the official policy or position of IronNet Cybersecurity, the United States Government, or any of our other current or past employers.</a:t>
            </a:r>
            <a:endParaRPr sz="2400"/>
          </a:p>
        </p:txBody>
      </p:sp>
      <p:pic>
        <p:nvPicPr>
          <p:cNvPr id="68" name="Google Shape;68;p1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41750" y="376950"/>
            <a:ext cx="2754826" cy="4341676"/>
          </a:xfrm>
          <a:prstGeom prst="rect">
            <a:avLst/>
          </a:prstGeom>
          <a:noFill/>
          <a:ln>
            <a:noFill/>
          </a:ln>
        </p:spPr>
      </p:pic>
      <p:sp>
        <p:nvSpPr>
          <p:cNvPr id="69" name="Google Shape;69;p15"/>
          <p:cNvSpPr txBox="1"/>
          <p:nvPr/>
        </p:nvSpPr>
        <p:spPr>
          <a:xfrm>
            <a:off x="203100" y="4860900"/>
            <a:ext cx="8940900" cy="282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800"/>
              <a:t>https://upload.wikimedia.org/wikipedia/commons/e/e0/Hua_t08.jpg</a:t>
            </a:r>
            <a:endParaRPr sz="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body" idx="1"/>
          </p:nvPr>
        </p:nvSpPr>
        <p:spPr>
          <a:xfrm>
            <a:off x="436775" y="3111875"/>
            <a:ext cx="4434000" cy="4983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b="1"/>
              <a:t>Greg Conti</a:t>
            </a:r>
            <a:br>
              <a:rPr lang="en"/>
            </a:br>
            <a:r>
              <a:rPr lang="en"/>
              <a:t>greg.conti@ironnetcybersecurity.com</a:t>
            </a:r>
            <a:br>
              <a:rPr lang="en"/>
            </a:br>
            <a:r>
              <a:rPr lang="en"/>
              <a:t>@cyberbgone</a:t>
            </a:r>
            <a:endParaRPr/>
          </a:p>
        </p:txBody>
      </p:sp>
      <p:pic>
        <p:nvPicPr>
          <p:cNvPr id="75" name="Google Shape;75;p16"/>
          <p:cNvPicPr preferRelativeResize="0"/>
          <p:nvPr/>
        </p:nvPicPr>
        <p:blipFill>
          <a:blip r:embed="rId3">
            <a:alphaModFix/>
          </a:blip>
          <a:stretch>
            <a:fillRect/>
          </a:stretch>
        </p:blipFill>
        <p:spPr>
          <a:xfrm>
            <a:off x="5745000" y="712925"/>
            <a:ext cx="2222500" cy="2222500"/>
          </a:xfrm>
          <a:prstGeom prst="rect">
            <a:avLst/>
          </a:prstGeom>
          <a:noFill/>
          <a:ln>
            <a:noFill/>
          </a:ln>
        </p:spPr>
      </p:pic>
      <p:pic>
        <p:nvPicPr>
          <p:cNvPr id="76" name="Google Shape;76;p16"/>
          <p:cNvPicPr preferRelativeResize="0"/>
          <p:nvPr/>
        </p:nvPicPr>
        <p:blipFill>
          <a:blip r:embed="rId4">
            <a:alphaModFix/>
          </a:blip>
          <a:stretch>
            <a:fillRect/>
          </a:stretch>
        </p:blipFill>
        <p:spPr>
          <a:xfrm>
            <a:off x="1542525" y="712925"/>
            <a:ext cx="2222500" cy="2222500"/>
          </a:xfrm>
          <a:prstGeom prst="rect">
            <a:avLst/>
          </a:prstGeom>
          <a:noFill/>
          <a:ln>
            <a:noFill/>
          </a:ln>
        </p:spPr>
      </p:pic>
      <p:sp>
        <p:nvSpPr>
          <p:cNvPr id="77" name="Google Shape;77;p16"/>
          <p:cNvSpPr txBox="1">
            <a:spLocks noGrp="1"/>
          </p:cNvSpPr>
          <p:nvPr>
            <p:ph type="body" idx="1"/>
          </p:nvPr>
        </p:nvSpPr>
        <p:spPr>
          <a:xfrm>
            <a:off x="4639250" y="3111875"/>
            <a:ext cx="4434000" cy="4983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b="1"/>
              <a:t>Bob Fanelli</a:t>
            </a:r>
            <a:br>
              <a:rPr lang="en"/>
            </a:br>
            <a:r>
              <a:rPr lang="en"/>
              <a:t>robert.fanelli@ironnetcybersecurity.com</a:t>
            </a:r>
            <a:br>
              <a:rPr lang="en"/>
            </a:br>
            <a:endParaRPr/>
          </a:p>
        </p:txBody>
      </p:sp>
      <p:pic>
        <p:nvPicPr>
          <p:cNvPr id="78" name="Google Shape;78;p16"/>
          <p:cNvPicPr preferRelativeResize="0"/>
          <p:nvPr/>
        </p:nvPicPr>
        <p:blipFill>
          <a:blip r:embed="rId5">
            <a:alphaModFix/>
          </a:blip>
          <a:stretch>
            <a:fillRect/>
          </a:stretch>
        </p:blipFill>
        <p:spPr>
          <a:xfrm>
            <a:off x="3276600" y="4343700"/>
            <a:ext cx="2590800" cy="6286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7"/>
          <p:cNvSpPr txBox="1">
            <a:spLocks noGrp="1"/>
          </p:cNvSpPr>
          <p:nvPr>
            <p:ph type="title"/>
          </p:nvPr>
        </p:nvSpPr>
        <p:spPr>
          <a:xfrm>
            <a:off x="5325375" y="418075"/>
            <a:ext cx="3646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is Dim Mak?</a:t>
            </a:r>
            <a:endParaRPr/>
          </a:p>
          <a:p>
            <a:pPr marL="0" lvl="0" indent="0" algn="ctr" rtl="0">
              <a:spcBef>
                <a:spcPts val="0"/>
              </a:spcBef>
              <a:spcAft>
                <a:spcPts val="0"/>
              </a:spcAft>
              <a:buNone/>
            </a:pPr>
            <a:endParaRPr/>
          </a:p>
          <a:p>
            <a:pPr marL="0" lvl="0" indent="0" algn="l" rtl="0">
              <a:spcBef>
                <a:spcPts val="0"/>
              </a:spcBef>
              <a:spcAft>
                <a:spcPts val="0"/>
              </a:spcAft>
              <a:buClr>
                <a:srgbClr val="000000"/>
              </a:buClr>
              <a:buSzPts val="1100"/>
              <a:buFont typeface="Arial"/>
              <a:buNone/>
            </a:pPr>
            <a:r>
              <a:rPr lang="en" i="1">
                <a:solidFill>
                  <a:srgbClr val="222222"/>
                </a:solidFill>
                <a:highlight>
                  <a:srgbClr val="FFFFFF"/>
                </a:highlight>
              </a:rPr>
              <a:t>The </a:t>
            </a:r>
            <a:r>
              <a:rPr lang="en" b="1" i="1">
                <a:solidFill>
                  <a:srgbClr val="222222"/>
                </a:solidFill>
                <a:highlight>
                  <a:srgbClr val="FFFFFF"/>
                </a:highlight>
              </a:rPr>
              <a:t>touch of death</a:t>
            </a:r>
            <a:r>
              <a:rPr lang="en" i="1">
                <a:solidFill>
                  <a:srgbClr val="222222"/>
                </a:solidFill>
                <a:highlight>
                  <a:srgbClr val="FFFFFF"/>
                </a:highlight>
              </a:rPr>
              <a:t> refers to any martial arts technique reputed to kill using seemingly less than lethal force targeted at specific areas of the body.</a:t>
            </a:r>
            <a:endParaRPr i="1">
              <a:solidFill>
                <a:srgbClr val="000000"/>
              </a:solidFill>
            </a:endParaRPr>
          </a:p>
          <a:p>
            <a:pPr marL="0" lvl="0" indent="0" algn="l" rtl="0">
              <a:spcBef>
                <a:spcPts val="0"/>
              </a:spcBef>
              <a:spcAft>
                <a:spcPts val="0"/>
              </a:spcAft>
              <a:buNone/>
            </a:pPr>
            <a:endParaRPr/>
          </a:p>
        </p:txBody>
      </p:sp>
      <p:pic>
        <p:nvPicPr>
          <p:cNvPr id="84" name="Google Shape;84;p1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83600" y="990775"/>
            <a:ext cx="4862174" cy="3472975"/>
          </a:xfrm>
          <a:prstGeom prst="rect">
            <a:avLst/>
          </a:prstGeom>
          <a:noFill/>
          <a:ln>
            <a:noFill/>
          </a:ln>
        </p:spPr>
      </p:pic>
      <p:sp>
        <p:nvSpPr>
          <p:cNvPr id="85" name="Google Shape;85;p17"/>
          <p:cNvSpPr txBox="1"/>
          <p:nvPr/>
        </p:nvSpPr>
        <p:spPr>
          <a:xfrm>
            <a:off x="183600" y="4861200"/>
            <a:ext cx="8960400" cy="3648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800"/>
              <a:t>https://medium.com/@martial_facts/the-touch-of-death-the-smell-of-bulls-t-4ee0bdaa072c</a:t>
            </a:r>
            <a:endParaRPr sz="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18"/>
          <p:cNvSpPr txBox="1">
            <a:spLocks noGrp="1"/>
          </p:cNvSpPr>
          <p:nvPr>
            <p:ph type="body" idx="1"/>
          </p:nvPr>
        </p:nvSpPr>
        <p:spPr>
          <a:xfrm>
            <a:off x="623400" y="4598075"/>
            <a:ext cx="8520600" cy="4290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u="sng">
                <a:solidFill>
                  <a:schemeClr val="hlink"/>
                </a:solidFill>
                <a:hlinkClick r:id="rId3"/>
              </a:rPr>
              <a:t>https://youtu.be/dgL-mBIIFpk?t=168</a:t>
            </a:r>
            <a:r>
              <a:rPr lang="en"/>
              <a:t> </a:t>
            </a:r>
            <a:endParaRPr/>
          </a:p>
        </p:txBody>
      </p:sp>
      <p:pic>
        <p:nvPicPr>
          <p:cNvPr id="92" name="Google Shape;92;p18"/>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910714" y="333675"/>
            <a:ext cx="7322577" cy="40464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B-Pai_Mei-extract.mp4">
            <a:hlinkClick r:id="" action="ppaction://media"/>
            <a:extLst>
              <a:ext uri="{FF2B5EF4-FFF2-40B4-BE49-F238E27FC236}">
                <a16:creationId xmlns:a16="http://schemas.microsoft.com/office/drawing/2014/main" id="{6742E67D-FDDB-CD44-9232-318E2712BC1D}"/>
              </a:ext>
            </a:extLst>
          </p:cNvPr>
          <p:cNvPicPr>
            <a:picLocks noChangeAspect="1"/>
          </p:cNvPicPr>
          <p:nvPr>
            <a:videoFile r:link="rId1"/>
            <p:extLst>
              <p:ext uri="{DAA4B4D4-6D71-4841-9C94-3DE7FCFB9230}">
                <p14:media xmlns:p14="http://schemas.microsoft.com/office/powerpoint/2010/main" r:embed="rId2">
                  <p14:trim end="965.9725"/>
                  <p14:fade in="1500" out="1685.7502"/>
                </p14:media>
              </p:ext>
            </p:extLst>
          </p:nvPr>
        </p:nvPicPr>
        <p:blipFill rotWithShape="1">
          <a:blip r:embed="rId4">
            <a:lum contrast="-20000"/>
          </a:blip>
          <a:srcRect l="-22" t="20061" r="-22" b="20061"/>
          <a:stretch>
            <a:fillRect/>
          </a:stretch>
        </p:blipFill>
        <p:spPr>
          <a:xfrm>
            <a:off x="274320" y="754380"/>
            <a:ext cx="8709660" cy="3909060"/>
          </a:xfrm>
          <a:prstGeom prst="rect">
            <a:avLst/>
          </a:prstGeom>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0CE106C5-F4E7-074D-8CFD-E51B71272559}"/>
              </a:ext>
            </a:extLst>
          </p:cNvPr>
          <p:cNvSpPr txBox="1"/>
          <p:nvPr/>
        </p:nvSpPr>
        <p:spPr>
          <a:xfrm>
            <a:off x="1158989" y="283852"/>
            <a:ext cx="6940323" cy="415498"/>
          </a:xfrm>
          <a:prstGeom prst="rect">
            <a:avLst/>
          </a:prstGeom>
          <a:noFill/>
        </p:spPr>
        <p:txBody>
          <a:bodyPr wrap="square" rtlCol="0">
            <a:spAutoFit/>
          </a:bodyPr>
          <a:lstStyle/>
          <a:p>
            <a:pPr algn="ctr"/>
            <a:r>
              <a:rPr lang="en-US" sz="2100" b="1" dirty="0">
                <a:solidFill>
                  <a:srgbClr val="C00000"/>
                </a:solidFill>
                <a:effectLst>
                  <a:outerShdw blurRad="50800" dist="38100" dir="2700000" algn="tl" rotWithShape="0">
                    <a:prstClr val="black">
                      <a:alpha val="40000"/>
                    </a:prstClr>
                  </a:outerShdw>
                </a:effectLst>
                <a:latin typeface="Bradley Hand" pitchFamily="2" charset="77"/>
                <a:ea typeface="Brush Script MT" panose="03060802040406070304" pitchFamily="66" charset="-122"/>
                <a:cs typeface="Brush Script MT" panose="03060802040406070304" pitchFamily="66" charset="-122"/>
              </a:rPr>
              <a:t>The Five Point Palm Exploding Heart Technique </a:t>
            </a:r>
          </a:p>
        </p:txBody>
      </p:sp>
    </p:spTree>
    <p:extLst>
      <p:ext uri="{BB962C8B-B14F-4D97-AF65-F5344CB8AC3E}">
        <p14:creationId xmlns:p14="http://schemas.microsoft.com/office/powerpoint/2010/main" val="1694469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50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Seriously, here is the problem...</a:t>
            </a:r>
            <a:endParaRPr/>
          </a:p>
        </p:txBody>
      </p:sp>
      <p:sp>
        <p:nvSpPr>
          <p:cNvPr id="99" name="Google Shape;99;p19"/>
          <p:cNvSpPr txBox="1">
            <a:spLocks noGrp="1"/>
          </p:cNvSpPr>
          <p:nvPr>
            <p:ph type="body" idx="1"/>
          </p:nvPr>
        </p:nvSpPr>
        <p:spPr>
          <a:xfrm>
            <a:off x="4027200" y="1381075"/>
            <a:ext cx="50277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dirty="0"/>
              <a:t>Cyberspace is riddled with points of vulnerability capable of destabilizing the whole. </a:t>
            </a:r>
            <a:endParaRPr dirty="0"/>
          </a:p>
          <a:p>
            <a:pPr marL="457200" lvl="0" indent="-342900" algn="l" rtl="0">
              <a:spcBef>
                <a:spcPts val="0"/>
              </a:spcBef>
              <a:spcAft>
                <a:spcPts val="0"/>
              </a:spcAft>
              <a:buSzPts val="1800"/>
              <a:buChar char="●"/>
            </a:pPr>
            <a:r>
              <a:rPr lang="en" dirty="0"/>
              <a:t>Sophisticated actors are not blind to this and overtly or covertly target these points over time.</a:t>
            </a:r>
            <a:endParaRPr dirty="0"/>
          </a:p>
          <a:p>
            <a:pPr marL="457200" lvl="0" indent="-342900" algn="l" rtl="0">
              <a:spcBef>
                <a:spcPts val="0"/>
              </a:spcBef>
              <a:spcAft>
                <a:spcPts val="0"/>
              </a:spcAft>
              <a:buSzPts val="1800"/>
              <a:buChar char="●"/>
            </a:pPr>
            <a:r>
              <a:rPr lang="en" dirty="0"/>
              <a:t>This talk provides a study of these points, how they are targeted, and how to better defend them.</a:t>
            </a:r>
            <a:endParaRPr dirty="0"/>
          </a:p>
          <a:p>
            <a:pPr marL="0" lvl="0" indent="0" algn="l" rtl="0">
              <a:spcBef>
                <a:spcPts val="1600"/>
              </a:spcBef>
              <a:spcAft>
                <a:spcPts val="1600"/>
              </a:spcAft>
              <a:buNone/>
            </a:pPr>
            <a:endParaRPr dirty="0"/>
          </a:p>
        </p:txBody>
      </p:sp>
      <p:pic>
        <p:nvPicPr>
          <p:cNvPr id="100" name="Google Shape;100;p19"/>
          <p:cNvPicPr preferRelativeResize="0"/>
          <p:nvPr/>
        </p:nvPicPr>
        <p:blipFill>
          <a:blip r:embed="rId3">
            <a:alphaModFix/>
          </a:blip>
          <a:stretch>
            <a:fillRect/>
          </a:stretch>
        </p:blipFill>
        <p:spPr>
          <a:xfrm>
            <a:off x="204700" y="1661950"/>
            <a:ext cx="3722400" cy="2549844"/>
          </a:xfrm>
          <a:prstGeom prst="rect">
            <a:avLst/>
          </a:prstGeom>
          <a:noFill/>
          <a:ln>
            <a:noFill/>
          </a:ln>
        </p:spPr>
      </p:pic>
      <p:sp>
        <p:nvSpPr>
          <p:cNvPr id="101" name="Google Shape;101;p19"/>
          <p:cNvSpPr txBox="1"/>
          <p:nvPr/>
        </p:nvSpPr>
        <p:spPr>
          <a:xfrm>
            <a:off x="535500" y="4877100"/>
            <a:ext cx="8608500" cy="342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800">
                <a:solidFill>
                  <a:schemeClr val="dk1"/>
                </a:solidFill>
              </a:rPr>
              <a:t>Photo: http://www.thefringenews.com/a-mile-high-house-of-cards/</a:t>
            </a:r>
            <a:endParaRPr sz="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0"/>
          <p:cNvSpPr txBox="1">
            <a:spLocks noGrp="1"/>
          </p:cNvSpPr>
          <p:nvPr>
            <p:ph type="title"/>
          </p:nvPr>
        </p:nvSpPr>
        <p:spPr>
          <a:xfrm>
            <a:off x="173000" y="1855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are Focused on Deliberate </a:t>
            </a:r>
            <a:br>
              <a:rPr lang="en"/>
            </a:br>
            <a:r>
              <a:rPr lang="en"/>
              <a:t>Man-made Attacks, Not Nature or Accident...</a:t>
            </a:r>
            <a:endParaRPr/>
          </a:p>
        </p:txBody>
      </p:sp>
      <p:sp>
        <p:nvSpPr>
          <p:cNvPr id="107" name="Google Shape;107;p20"/>
          <p:cNvSpPr txBox="1">
            <a:spLocks noGrp="1"/>
          </p:cNvSpPr>
          <p:nvPr>
            <p:ph type="body" idx="1"/>
          </p:nvPr>
        </p:nvSpPr>
        <p:spPr>
          <a:xfrm>
            <a:off x="139513" y="4175050"/>
            <a:ext cx="4336200" cy="3588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a:solidFill>
                  <a:srgbClr val="222222"/>
                </a:solidFill>
                <a:highlight>
                  <a:srgbClr val="FFFFFF"/>
                </a:highlight>
              </a:rPr>
              <a:t>Sunspots of September 1, 1859, as sketched by Richard Carrington</a:t>
            </a:r>
            <a:endParaRPr/>
          </a:p>
        </p:txBody>
      </p:sp>
      <p:pic>
        <p:nvPicPr>
          <p:cNvPr id="108" name="Google Shape;108;p20"/>
          <p:cNvPicPr preferRelativeResize="0"/>
          <p:nvPr/>
        </p:nvPicPr>
        <p:blipFill>
          <a:blip r:embed="rId3">
            <a:alphaModFix/>
          </a:blip>
          <a:stretch>
            <a:fillRect/>
          </a:stretch>
        </p:blipFill>
        <p:spPr>
          <a:xfrm>
            <a:off x="172999" y="1393550"/>
            <a:ext cx="4269225" cy="2664000"/>
          </a:xfrm>
          <a:prstGeom prst="rect">
            <a:avLst/>
          </a:prstGeom>
          <a:noFill/>
          <a:ln>
            <a:noFill/>
          </a:ln>
        </p:spPr>
      </p:pic>
      <p:sp>
        <p:nvSpPr>
          <p:cNvPr id="109" name="Google Shape;109;p20"/>
          <p:cNvSpPr txBox="1"/>
          <p:nvPr/>
        </p:nvSpPr>
        <p:spPr>
          <a:xfrm>
            <a:off x="343775" y="4851000"/>
            <a:ext cx="8832300" cy="2925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800"/>
              <a:t>https://journal.uptimeinstitute.com/disaster-recovery-lessons-learned-superstorm-sandy/</a:t>
            </a:r>
            <a:br>
              <a:rPr lang="en" sz="800"/>
            </a:br>
            <a:r>
              <a:rPr lang="en" sz="800"/>
              <a:t>https://en.wikipedia.org/wiki/Solar_storm_of_1859#/media/File:Carrington_Richard_sunspots_1859.jpg</a:t>
            </a:r>
            <a:endParaRPr sz="800"/>
          </a:p>
        </p:txBody>
      </p:sp>
      <p:pic>
        <p:nvPicPr>
          <p:cNvPr id="110" name="Google Shape;110;p20"/>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712375" y="1349484"/>
            <a:ext cx="4269225" cy="2708065"/>
          </a:xfrm>
          <a:prstGeom prst="rect">
            <a:avLst/>
          </a:prstGeom>
          <a:noFill/>
          <a:ln>
            <a:noFill/>
          </a:ln>
        </p:spPr>
      </p:pic>
      <p:sp>
        <p:nvSpPr>
          <p:cNvPr id="111" name="Google Shape;111;p20"/>
          <p:cNvSpPr txBox="1">
            <a:spLocks noGrp="1"/>
          </p:cNvSpPr>
          <p:nvPr>
            <p:ph type="body" idx="1"/>
          </p:nvPr>
        </p:nvSpPr>
        <p:spPr>
          <a:xfrm>
            <a:off x="4754113" y="4175050"/>
            <a:ext cx="4336200" cy="3588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a:solidFill>
                  <a:srgbClr val="222222"/>
                </a:solidFill>
                <a:highlight>
                  <a:srgbClr val="FFFFFF"/>
                </a:highlight>
              </a:rPr>
              <a:t>NYC During Hurricane Sandy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Outline</a:t>
            </a:r>
            <a:endParaRPr/>
          </a:p>
        </p:txBody>
      </p:sp>
      <p:sp>
        <p:nvSpPr>
          <p:cNvPr id="117" name="Google Shape;117;p21"/>
          <p:cNvSpPr txBox="1">
            <a:spLocks noGrp="1"/>
          </p:cNvSpPr>
          <p:nvPr>
            <p:ph type="body" idx="1"/>
          </p:nvPr>
        </p:nvSpPr>
        <p:spPr>
          <a:xfrm>
            <a:off x="3549575" y="1152475"/>
            <a:ext cx="5444796"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2400" dirty="0"/>
              <a:t>State Threat Actor Thinking</a:t>
            </a:r>
            <a:endParaRPr sz="2400" dirty="0"/>
          </a:p>
          <a:p>
            <a:pPr marL="457200" lvl="0" indent="-342900" algn="l" rtl="0">
              <a:spcBef>
                <a:spcPts val="0"/>
              </a:spcBef>
              <a:spcAft>
                <a:spcPts val="0"/>
              </a:spcAft>
              <a:buSzPts val="1800"/>
              <a:buChar char="●"/>
            </a:pPr>
            <a:r>
              <a:rPr lang="en" sz="2400" dirty="0"/>
              <a:t>The Staircase of Apathy</a:t>
            </a:r>
            <a:endParaRPr sz="2400" dirty="0"/>
          </a:p>
          <a:p>
            <a:pPr marL="457200" lvl="0" indent="-342900" algn="l" rtl="0">
              <a:spcBef>
                <a:spcPts val="0"/>
              </a:spcBef>
              <a:spcAft>
                <a:spcPts val="0"/>
              </a:spcAft>
              <a:buSzPts val="1800"/>
              <a:buChar char="●"/>
            </a:pPr>
            <a:r>
              <a:rPr lang="en" sz="2400" dirty="0"/>
              <a:t>State Targeting Processes and Priorities</a:t>
            </a:r>
            <a:endParaRPr sz="2400" dirty="0"/>
          </a:p>
          <a:p>
            <a:pPr marL="457200" lvl="0" indent="-342900" algn="l" rtl="0">
              <a:spcBef>
                <a:spcPts val="0"/>
              </a:spcBef>
              <a:spcAft>
                <a:spcPts val="0"/>
              </a:spcAft>
              <a:buSzPts val="1800"/>
              <a:buChar char="●"/>
            </a:pPr>
            <a:r>
              <a:rPr lang="en" sz="2400" dirty="0"/>
              <a:t>A Multi-dimensional Attack Surface</a:t>
            </a:r>
            <a:endParaRPr sz="2400" dirty="0"/>
          </a:p>
          <a:p>
            <a:pPr marL="457200" lvl="0" indent="-342900" algn="l" rtl="0">
              <a:spcBef>
                <a:spcPts val="0"/>
              </a:spcBef>
              <a:spcAft>
                <a:spcPts val="0"/>
              </a:spcAft>
              <a:buSzPts val="1800"/>
              <a:buChar char="●"/>
            </a:pPr>
            <a:r>
              <a:rPr lang="en" sz="2400" dirty="0"/>
              <a:t>What Can Help</a:t>
            </a:r>
          </a:p>
          <a:p>
            <a:pPr marL="457200" lvl="0" indent="-342900" algn="l" rtl="0">
              <a:spcBef>
                <a:spcPts val="0"/>
              </a:spcBef>
              <a:spcAft>
                <a:spcPts val="0"/>
              </a:spcAft>
              <a:buSzPts val="1800"/>
              <a:buChar char="●"/>
            </a:pPr>
            <a:r>
              <a:rPr lang="en" sz="2400" dirty="0"/>
              <a:t>Conclusions</a:t>
            </a:r>
            <a:endParaRPr sz="2400" dirty="0"/>
          </a:p>
        </p:txBody>
      </p:sp>
      <p:pic>
        <p:nvPicPr>
          <p:cNvPr id="118" name="Google Shape;118;p2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52400" y="1170125"/>
            <a:ext cx="3244776" cy="3352407"/>
          </a:xfrm>
          <a:prstGeom prst="rect">
            <a:avLst/>
          </a:prstGeom>
          <a:noFill/>
          <a:ln>
            <a:noFill/>
          </a:ln>
        </p:spPr>
      </p:pic>
      <p:sp>
        <p:nvSpPr>
          <p:cNvPr id="119" name="Google Shape;119;p21"/>
          <p:cNvSpPr txBox="1"/>
          <p:nvPr/>
        </p:nvSpPr>
        <p:spPr>
          <a:xfrm>
            <a:off x="311700" y="4833300"/>
            <a:ext cx="8832300" cy="3102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800"/>
              <a:t>http://memory-beta.wikia.com/wiki/File:3d_chess.jpg</a:t>
            </a:r>
            <a:endParaRPr sz="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3" name="Picture 2">
            <a:extLst>
              <a:ext uri="{FF2B5EF4-FFF2-40B4-BE49-F238E27FC236}">
                <a16:creationId xmlns:a16="http://schemas.microsoft.com/office/drawing/2014/main" id="{A266C1AE-4DC5-5342-86A2-6DF72DC04F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5473" y="18454"/>
            <a:ext cx="8713728" cy="4969665"/>
          </a:xfrm>
          <a:prstGeom prst="rect">
            <a:avLst/>
          </a:prstGeom>
        </p:spPr>
      </p:pic>
      <p:sp>
        <p:nvSpPr>
          <p:cNvPr id="147" name="Google Shape;147;p25"/>
          <p:cNvSpPr/>
          <p:nvPr/>
        </p:nvSpPr>
        <p:spPr>
          <a:xfrm>
            <a:off x="1264005" y="380174"/>
            <a:ext cx="6601800" cy="1700400"/>
          </a:xfrm>
          <a:prstGeom prst="rect">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5"/>
          <p:cNvSpPr txBox="1"/>
          <p:nvPr/>
        </p:nvSpPr>
        <p:spPr>
          <a:xfrm>
            <a:off x="195138" y="4860300"/>
            <a:ext cx="8964300" cy="3594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800" dirty="0"/>
              <a:t>https://</a:t>
            </a:r>
            <a:r>
              <a:rPr lang="en" sz="800" dirty="0" err="1"/>
              <a:t>www.acq.osd.mil</a:t>
            </a:r>
            <a:r>
              <a:rPr lang="en" sz="800" dirty="0"/>
              <a:t>/</a:t>
            </a:r>
            <a:r>
              <a:rPr lang="en" sz="800" dirty="0" err="1"/>
              <a:t>dsb</a:t>
            </a:r>
            <a:r>
              <a:rPr lang="en" sz="800" dirty="0"/>
              <a:t>/reports/2010s/</a:t>
            </a:r>
            <a:r>
              <a:rPr lang="en" sz="800" dirty="0" err="1"/>
              <a:t>ResilientMilitarySystemsCyberThreat.pdf</a:t>
            </a:r>
            <a:endParaRPr sz="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28"/>
          <p:cNvPicPr preferRelativeResize="0"/>
          <p:nvPr/>
        </p:nvPicPr>
        <p:blipFill>
          <a:blip r:embed="rId3">
            <a:alphaModFix/>
          </a:blip>
          <a:stretch>
            <a:fillRect/>
          </a:stretch>
        </p:blipFill>
        <p:spPr>
          <a:xfrm>
            <a:off x="510775" y="450725"/>
            <a:ext cx="5365954" cy="4356975"/>
          </a:xfrm>
          <a:prstGeom prst="rect">
            <a:avLst/>
          </a:prstGeom>
          <a:noFill/>
          <a:ln>
            <a:noFill/>
          </a:ln>
        </p:spPr>
      </p:pic>
      <p:pic>
        <p:nvPicPr>
          <p:cNvPr id="167" name="Google Shape;167;p28"/>
          <p:cNvPicPr preferRelativeResize="0"/>
          <p:nvPr/>
        </p:nvPicPr>
        <p:blipFill>
          <a:blip r:embed="rId4">
            <a:alphaModFix/>
          </a:blip>
          <a:stretch>
            <a:fillRect/>
          </a:stretch>
        </p:blipFill>
        <p:spPr>
          <a:xfrm>
            <a:off x="6061075" y="450725"/>
            <a:ext cx="2424100" cy="4356975"/>
          </a:xfrm>
          <a:prstGeom prst="rect">
            <a:avLst/>
          </a:prstGeom>
          <a:noFill/>
          <a:ln>
            <a:noFill/>
          </a:ln>
        </p:spPr>
      </p:pic>
      <p:sp>
        <p:nvSpPr>
          <p:cNvPr id="168" name="Google Shape;168;p28"/>
          <p:cNvSpPr/>
          <p:nvPr/>
        </p:nvSpPr>
        <p:spPr>
          <a:xfrm>
            <a:off x="235925" y="679329"/>
            <a:ext cx="5775900" cy="1128000"/>
          </a:xfrm>
          <a:prstGeom prst="rect">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68;p28">
            <a:extLst>
              <a:ext uri="{FF2B5EF4-FFF2-40B4-BE49-F238E27FC236}">
                <a16:creationId xmlns:a16="http://schemas.microsoft.com/office/drawing/2014/main" id="{ED342B15-8457-3F4B-A1B8-01431AFDEB99}"/>
              </a:ext>
            </a:extLst>
          </p:cNvPr>
          <p:cNvSpPr/>
          <p:nvPr/>
        </p:nvSpPr>
        <p:spPr>
          <a:xfrm>
            <a:off x="235925" y="2054920"/>
            <a:ext cx="5775900" cy="1128000"/>
          </a:xfrm>
          <a:prstGeom prst="rect">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75;p29">
            <a:extLst>
              <a:ext uri="{FF2B5EF4-FFF2-40B4-BE49-F238E27FC236}">
                <a16:creationId xmlns:a16="http://schemas.microsoft.com/office/drawing/2014/main" id="{81B671BF-569A-E74E-8424-D586FEF36AD2}"/>
              </a:ext>
            </a:extLst>
          </p:cNvPr>
          <p:cNvSpPr/>
          <p:nvPr/>
        </p:nvSpPr>
        <p:spPr>
          <a:xfrm>
            <a:off x="235925" y="3299282"/>
            <a:ext cx="5775900" cy="1508418"/>
          </a:xfrm>
          <a:prstGeom prst="rect">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Thinking Like a State Actor</a:t>
            </a:r>
            <a:endParaRPr/>
          </a:p>
        </p:txBody>
      </p:sp>
      <p:sp>
        <p:nvSpPr>
          <p:cNvPr id="181" name="Google Shape;181;p30"/>
          <p:cNvSpPr txBox="1">
            <a:spLocks noGrp="1"/>
          </p:cNvSpPr>
          <p:nvPr>
            <p:ph type="body" idx="1"/>
          </p:nvPr>
        </p:nvSpPr>
        <p:spPr>
          <a:xfrm>
            <a:off x="4205225" y="1152475"/>
            <a:ext cx="49389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222222"/>
              </a:buClr>
              <a:buSzPts val="1800"/>
              <a:buChar char="●"/>
            </a:pPr>
            <a:r>
              <a:rPr lang="en">
                <a:solidFill>
                  <a:srgbClr val="222222"/>
                </a:solidFill>
              </a:rPr>
              <a:t>Access is King</a:t>
            </a:r>
            <a:endParaRPr>
              <a:solidFill>
                <a:srgbClr val="222222"/>
              </a:solidFill>
            </a:endParaRPr>
          </a:p>
          <a:p>
            <a:pPr marL="457200" lvl="0" indent="-342900" algn="l" rtl="0">
              <a:spcBef>
                <a:spcPts val="0"/>
              </a:spcBef>
              <a:spcAft>
                <a:spcPts val="0"/>
              </a:spcAft>
              <a:buClr>
                <a:srgbClr val="222222"/>
              </a:buClr>
              <a:buSzPts val="1800"/>
              <a:buChar char="●"/>
            </a:pPr>
            <a:r>
              <a:rPr lang="en">
                <a:solidFill>
                  <a:srgbClr val="222222"/>
                </a:solidFill>
              </a:rPr>
              <a:t>Surveil </a:t>
            </a:r>
            <a:r>
              <a:rPr lang="en" i="1">
                <a:solidFill>
                  <a:srgbClr val="222222"/>
                </a:solidFill>
              </a:rPr>
              <a:t>or</a:t>
            </a:r>
            <a:r>
              <a:rPr lang="en">
                <a:solidFill>
                  <a:srgbClr val="222222"/>
                </a:solidFill>
              </a:rPr>
              <a:t> Cause Effects</a:t>
            </a:r>
            <a:endParaRPr>
              <a:solidFill>
                <a:srgbClr val="222222"/>
              </a:solidFill>
            </a:endParaRPr>
          </a:p>
          <a:p>
            <a:pPr marL="457200" lvl="0" indent="-342900" algn="l" rtl="0">
              <a:spcBef>
                <a:spcPts val="0"/>
              </a:spcBef>
              <a:spcAft>
                <a:spcPts val="0"/>
              </a:spcAft>
              <a:buClr>
                <a:srgbClr val="222222"/>
              </a:buClr>
              <a:buSzPts val="1800"/>
              <a:buChar char="●"/>
            </a:pPr>
            <a:r>
              <a:rPr lang="en">
                <a:solidFill>
                  <a:srgbClr val="222222"/>
                </a:solidFill>
              </a:rPr>
              <a:t>Incentives are Different</a:t>
            </a:r>
            <a:endParaRPr>
              <a:solidFill>
                <a:srgbClr val="222222"/>
              </a:solidFill>
            </a:endParaRPr>
          </a:p>
          <a:p>
            <a:pPr marL="457200" lvl="0" indent="-342900" algn="l" rtl="0">
              <a:spcBef>
                <a:spcPts val="0"/>
              </a:spcBef>
              <a:spcAft>
                <a:spcPts val="0"/>
              </a:spcAft>
              <a:buClr>
                <a:srgbClr val="222222"/>
              </a:buClr>
              <a:buSzPts val="1800"/>
              <a:buChar char="●"/>
            </a:pPr>
            <a:r>
              <a:rPr lang="en">
                <a:solidFill>
                  <a:srgbClr val="222222"/>
                </a:solidFill>
              </a:rPr>
              <a:t>Think at Massive Scale</a:t>
            </a:r>
            <a:endParaRPr>
              <a:solidFill>
                <a:srgbClr val="222222"/>
              </a:solidFill>
            </a:endParaRPr>
          </a:p>
          <a:p>
            <a:pPr marL="457200" lvl="0" indent="-342900" algn="l" rtl="0">
              <a:spcBef>
                <a:spcPts val="0"/>
              </a:spcBef>
              <a:spcAft>
                <a:spcPts val="0"/>
              </a:spcAft>
              <a:buClr>
                <a:srgbClr val="222222"/>
              </a:buClr>
              <a:buSzPts val="1800"/>
              <a:buChar char="●"/>
            </a:pPr>
            <a:r>
              <a:rPr lang="en">
                <a:solidFill>
                  <a:srgbClr val="222222"/>
                </a:solidFill>
              </a:rPr>
              <a:t>Exploit Partnerships and Leverage</a:t>
            </a:r>
            <a:endParaRPr>
              <a:solidFill>
                <a:srgbClr val="222222"/>
              </a:solidFill>
            </a:endParaRPr>
          </a:p>
          <a:p>
            <a:pPr marL="457200" lvl="0" indent="-342900" algn="l" rtl="0">
              <a:spcBef>
                <a:spcPts val="0"/>
              </a:spcBef>
              <a:spcAft>
                <a:spcPts val="0"/>
              </a:spcAft>
              <a:buClr>
                <a:srgbClr val="222222"/>
              </a:buClr>
              <a:buSzPts val="1800"/>
              <a:buChar char="●"/>
            </a:pPr>
            <a:r>
              <a:rPr lang="en">
                <a:solidFill>
                  <a:srgbClr val="222222"/>
                </a:solidFill>
              </a:rPr>
              <a:t>Create Vulnerabilities</a:t>
            </a:r>
            <a:endParaRPr>
              <a:solidFill>
                <a:srgbClr val="222222"/>
              </a:solidFill>
            </a:endParaRPr>
          </a:p>
          <a:p>
            <a:pPr marL="457200" lvl="0" indent="-342900" algn="l" rtl="0">
              <a:spcBef>
                <a:spcPts val="0"/>
              </a:spcBef>
              <a:spcAft>
                <a:spcPts val="0"/>
              </a:spcAft>
              <a:buClr>
                <a:srgbClr val="222222"/>
              </a:buClr>
              <a:buSzPts val="1800"/>
              <a:buChar char="●"/>
            </a:pPr>
            <a:r>
              <a:rPr lang="en">
                <a:solidFill>
                  <a:srgbClr val="222222"/>
                </a:solidFill>
              </a:rPr>
              <a:t>Challenge Fundamental Security Assumptions</a:t>
            </a:r>
            <a:endParaRPr>
              <a:solidFill>
                <a:srgbClr val="222222"/>
              </a:solidFill>
            </a:endParaRPr>
          </a:p>
          <a:p>
            <a:pPr marL="457200" lvl="0" indent="-342900" algn="l" rtl="0">
              <a:spcBef>
                <a:spcPts val="0"/>
              </a:spcBef>
              <a:spcAft>
                <a:spcPts val="0"/>
              </a:spcAft>
              <a:buClr>
                <a:srgbClr val="222222"/>
              </a:buClr>
              <a:buSzPts val="1800"/>
              <a:buChar char="●"/>
            </a:pPr>
            <a:r>
              <a:rPr lang="en">
                <a:solidFill>
                  <a:srgbClr val="222222"/>
                </a:solidFill>
              </a:rPr>
              <a:t>Employ Full Spectrum of National Power</a:t>
            </a:r>
            <a:endParaRPr>
              <a:solidFill>
                <a:srgbClr val="222222"/>
              </a:solidFill>
            </a:endParaRPr>
          </a:p>
          <a:p>
            <a:pPr marL="457200" lvl="0" indent="-342900" algn="l" rtl="0">
              <a:spcBef>
                <a:spcPts val="0"/>
              </a:spcBef>
              <a:spcAft>
                <a:spcPts val="0"/>
              </a:spcAft>
              <a:buClr>
                <a:srgbClr val="222222"/>
              </a:buClr>
              <a:buSzPts val="1800"/>
              <a:buChar char="●"/>
            </a:pPr>
            <a:r>
              <a:rPr lang="en">
                <a:solidFill>
                  <a:srgbClr val="222222"/>
                </a:solidFill>
              </a:rPr>
              <a:t>Patiently Probe and Test</a:t>
            </a:r>
            <a:endParaRPr>
              <a:solidFill>
                <a:srgbClr val="222222"/>
              </a:solidFill>
            </a:endParaRPr>
          </a:p>
          <a:p>
            <a:pPr marL="457200" lvl="0" indent="-342900" algn="l" rtl="0">
              <a:spcBef>
                <a:spcPts val="0"/>
              </a:spcBef>
              <a:spcAft>
                <a:spcPts val="0"/>
              </a:spcAft>
              <a:buClr>
                <a:srgbClr val="222222"/>
              </a:buClr>
              <a:buSzPts val="1800"/>
              <a:buChar char="●"/>
            </a:pPr>
            <a:r>
              <a:rPr lang="en">
                <a:solidFill>
                  <a:srgbClr val="222222"/>
                </a:solidFill>
              </a:rPr>
              <a:t>Plan Extensively</a:t>
            </a:r>
            <a:endParaRPr>
              <a:solidFill>
                <a:srgbClr val="222222"/>
              </a:solidFill>
            </a:endParaRPr>
          </a:p>
          <a:p>
            <a:pPr marL="0" lvl="0" indent="0" algn="l" rtl="0">
              <a:spcBef>
                <a:spcPts val="0"/>
              </a:spcBef>
              <a:spcAft>
                <a:spcPts val="0"/>
              </a:spcAft>
              <a:buClr>
                <a:schemeClr val="dk1"/>
              </a:buClr>
              <a:buSzPts val="1100"/>
              <a:buFont typeface="Arial"/>
              <a:buNone/>
            </a:pPr>
            <a:endParaRPr>
              <a:solidFill>
                <a:srgbClr val="222222"/>
              </a:solidFill>
            </a:endParaRPr>
          </a:p>
          <a:p>
            <a:pPr marL="0" lvl="0" indent="0" algn="l" rtl="0">
              <a:spcBef>
                <a:spcPts val="0"/>
              </a:spcBef>
              <a:spcAft>
                <a:spcPts val="1600"/>
              </a:spcAft>
              <a:buNone/>
            </a:pPr>
            <a:endParaRPr/>
          </a:p>
        </p:txBody>
      </p:sp>
      <p:pic>
        <p:nvPicPr>
          <p:cNvPr id="182" name="Google Shape;182;p30"/>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29775" y="1428225"/>
            <a:ext cx="3990875" cy="2864878"/>
          </a:xfrm>
          <a:prstGeom prst="rect">
            <a:avLst/>
          </a:prstGeom>
          <a:noFill/>
          <a:ln>
            <a:noFill/>
          </a:ln>
        </p:spPr>
      </p:pic>
      <p:sp>
        <p:nvSpPr>
          <p:cNvPr id="183" name="Google Shape;183;p30"/>
          <p:cNvSpPr txBox="1"/>
          <p:nvPr/>
        </p:nvSpPr>
        <p:spPr>
          <a:xfrm>
            <a:off x="383100" y="4909500"/>
            <a:ext cx="8760900" cy="3102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800"/>
              <a:t>http://www.infovisual.co/bobby-fischer-vs-garry-kasparov.html</a:t>
            </a:r>
            <a:endParaRPr sz="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1"/>
          <p:cNvSpPr txBox="1">
            <a:spLocks noGrp="1"/>
          </p:cNvSpPr>
          <p:nvPr>
            <p:ph type="title"/>
          </p:nvPr>
        </p:nvSpPr>
        <p:spPr>
          <a:xfrm>
            <a:off x="311700" y="2628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Staircase of Apathy</a:t>
            </a:r>
            <a:endParaRPr/>
          </a:p>
        </p:txBody>
      </p:sp>
      <p:sp>
        <p:nvSpPr>
          <p:cNvPr id="189" name="Google Shape;189;p31"/>
          <p:cNvSpPr txBox="1">
            <a:spLocks noGrp="1"/>
          </p:cNvSpPr>
          <p:nvPr>
            <p:ph type="body" idx="1"/>
          </p:nvPr>
        </p:nvSpPr>
        <p:spPr>
          <a:xfrm>
            <a:off x="4494350" y="1017725"/>
            <a:ext cx="4464900" cy="377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 adversary takes a </a:t>
            </a:r>
            <a:r>
              <a:rPr lang="en" b="1"/>
              <a:t>series of steps</a:t>
            </a:r>
            <a:r>
              <a:rPr lang="en"/>
              <a:t> over time toward their goal. </a:t>
            </a:r>
            <a:endParaRPr/>
          </a:p>
          <a:p>
            <a:pPr marL="0" lvl="0" indent="0" algn="l" rtl="0">
              <a:spcBef>
                <a:spcPts val="1600"/>
              </a:spcBef>
              <a:spcAft>
                <a:spcPts val="0"/>
              </a:spcAft>
              <a:buNone/>
            </a:pPr>
            <a:r>
              <a:rPr lang="en"/>
              <a:t>Small steps aren’t noticed or acted upon. </a:t>
            </a:r>
            <a:endParaRPr/>
          </a:p>
          <a:p>
            <a:pPr marL="0" lvl="0" indent="0" algn="l" rtl="0">
              <a:spcBef>
                <a:spcPts val="1600"/>
              </a:spcBef>
              <a:spcAft>
                <a:spcPts val="0"/>
              </a:spcAft>
              <a:buNone/>
            </a:pPr>
            <a:r>
              <a:rPr lang="en"/>
              <a:t>Large steps are noticed and generate increasingly organized response</a:t>
            </a:r>
            <a:endParaRPr/>
          </a:p>
          <a:p>
            <a:pPr marL="0" lvl="0" indent="0" algn="l" rtl="0">
              <a:spcBef>
                <a:spcPts val="1600"/>
              </a:spcBef>
              <a:spcAft>
                <a:spcPts val="1600"/>
              </a:spcAft>
              <a:buNone/>
            </a:pPr>
            <a:r>
              <a:rPr lang="en"/>
              <a:t>A </a:t>
            </a:r>
            <a:r>
              <a:rPr lang="en" b="1"/>
              <a:t>smart adversary seeks to operate below an apathy threshold</a:t>
            </a:r>
            <a:r>
              <a:rPr lang="en"/>
              <a:t> to achieve their goal</a:t>
            </a:r>
            <a:br>
              <a:rPr lang="en"/>
            </a:br>
            <a:r>
              <a:rPr lang="en"/>
              <a:t>… Except when the benefit is so high that an organized response is worth the cost</a:t>
            </a:r>
            <a:endParaRPr/>
          </a:p>
        </p:txBody>
      </p:sp>
      <p:pic>
        <p:nvPicPr>
          <p:cNvPr id="190" name="Google Shape;190;p3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86875" y="1101825"/>
            <a:ext cx="3196049" cy="3820975"/>
          </a:xfrm>
          <a:prstGeom prst="rect">
            <a:avLst/>
          </a:prstGeom>
          <a:noFill/>
          <a:ln>
            <a:noFill/>
          </a:ln>
        </p:spPr>
      </p:pic>
      <p:sp>
        <p:nvSpPr>
          <p:cNvPr id="191" name="Google Shape;191;p31"/>
          <p:cNvSpPr txBox="1"/>
          <p:nvPr/>
        </p:nvSpPr>
        <p:spPr>
          <a:xfrm>
            <a:off x="184800" y="4922800"/>
            <a:ext cx="8959200" cy="2403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800"/>
              <a:t>https://www.nytimes.com/2015/07/11/us/katherine-archuleta-director-of-office-of-personnel-management-resigns.html</a:t>
            </a:r>
            <a:endParaRPr sz="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Elbow Connector 4">
            <a:extLst>
              <a:ext uri="{FF2B5EF4-FFF2-40B4-BE49-F238E27FC236}">
                <a16:creationId xmlns:a16="http://schemas.microsoft.com/office/drawing/2014/main" id="{C04F564B-86B4-A843-AF9B-A995F2773128}"/>
              </a:ext>
            </a:extLst>
          </p:cNvPr>
          <p:cNvCxnSpPr>
            <a:cxnSpLocks/>
          </p:cNvCxnSpPr>
          <p:nvPr/>
        </p:nvCxnSpPr>
        <p:spPr>
          <a:xfrm rot="10800000" flipV="1">
            <a:off x="1357010" y="4360224"/>
            <a:ext cx="753893" cy="243192"/>
          </a:xfrm>
          <a:prstGeom prst="bentConnector3">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8" name="Elbow Connector 7">
            <a:extLst>
              <a:ext uri="{FF2B5EF4-FFF2-40B4-BE49-F238E27FC236}">
                <a16:creationId xmlns:a16="http://schemas.microsoft.com/office/drawing/2014/main" id="{F60C5CA4-7FB3-574C-93B9-4E2714CD499C}"/>
              </a:ext>
            </a:extLst>
          </p:cNvPr>
          <p:cNvCxnSpPr>
            <a:cxnSpLocks/>
          </p:cNvCxnSpPr>
          <p:nvPr/>
        </p:nvCxnSpPr>
        <p:spPr>
          <a:xfrm rot="10800000" flipV="1">
            <a:off x="1733956" y="4117032"/>
            <a:ext cx="753893" cy="243192"/>
          </a:xfrm>
          <a:prstGeom prst="bentConnector3">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Elbow Connector 8">
            <a:extLst>
              <a:ext uri="{FF2B5EF4-FFF2-40B4-BE49-F238E27FC236}">
                <a16:creationId xmlns:a16="http://schemas.microsoft.com/office/drawing/2014/main" id="{765B8F5D-C417-2940-92A1-E307D0764AA0}"/>
              </a:ext>
            </a:extLst>
          </p:cNvPr>
          <p:cNvCxnSpPr>
            <a:cxnSpLocks/>
          </p:cNvCxnSpPr>
          <p:nvPr/>
        </p:nvCxnSpPr>
        <p:spPr>
          <a:xfrm rot="10800000" flipV="1">
            <a:off x="2110903" y="3693880"/>
            <a:ext cx="1162455" cy="423152"/>
          </a:xfrm>
          <a:prstGeom prst="bentConnector3">
            <a:avLst>
              <a:gd name="adj1" fmla="val 50000"/>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3" name="Elbow Connector 12">
            <a:extLst>
              <a:ext uri="{FF2B5EF4-FFF2-40B4-BE49-F238E27FC236}">
                <a16:creationId xmlns:a16="http://schemas.microsoft.com/office/drawing/2014/main" id="{78A59245-3BCA-4C45-B3F7-3C5D98E279D4}"/>
              </a:ext>
            </a:extLst>
          </p:cNvPr>
          <p:cNvCxnSpPr>
            <a:cxnSpLocks/>
          </p:cNvCxnSpPr>
          <p:nvPr/>
        </p:nvCxnSpPr>
        <p:spPr>
          <a:xfrm rot="10800000" flipV="1">
            <a:off x="3003417" y="3450687"/>
            <a:ext cx="753893" cy="243192"/>
          </a:xfrm>
          <a:prstGeom prst="bentConnector3">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Elbow Connector 13">
            <a:extLst>
              <a:ext uri="{FF2B5EF4-FFF2-40B4-BE49-F238E27FC236}">
                <a16:creationId xmlns:a16="http://schemas.microsoft.com/office/drawing/2014/main" id="{25A0939A-73B5-3A45-8CE7-19E55CB4DD51}"/>
              </a:ext>
            </a:extLst>
          </p:cNvPr>
          <p:cNvCxnSpPr>
            <a:cxnSpLocks/>
          </p:cNvCxnSpPr>
          <p:nvPr/>
        </p:nvCxnSpPr>
        <p:spPr>
          <a:xfrm rot="5400000">
            <a:off x="3708981" y="3075868"/>
            <a:ext cx="423151" cy="326484"/>
          </a:xfrm>
          <a:prstGeom prst="bentConnector3">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Elbow Connector 16">
            <a:extLst>
              <a:ext uri="{FF2B5EF4-FFF2-40B4-BE49-F238E27FC236}">
                <a16:creationId xmlns:a16="http://schemas.microsoft.com/office/drawing/2014/main" id="{E228490D-FAC9-EA40-B789-46C88960BB5F}"/>
              </a:ext>
            </a:extLst>
          </p:cNvPr>
          <p:cNvCxnSpPr>
            <a:cxnSpLocks/>
          </p:cNvCxnSpPr>
          <p:nvPr/>
        </p:nvCxnSpPr>
        <p:spPr>
          <a:xfrm rot="10800000">
            <a:off x="4083798" y="2317416"/>
            <a:ext cx="962419" cy="262644"/>
          </a:xfrm>
          <a:prstGeom prst="bentConnector3">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4C54B60-ECC1-5D40-9CB2-8864CE577A64}"/>
              </a:ext>
            </a:extLst>
          </p:cNvPr>
          <p:cNvSpPr txBox="1"/>
          <p:nvPr/>
        </p:nvSpPr>
        <p:spPr>
          <a:xfrm>
            <a:off x="6992101" y="403398"/>
            <a:ext cx="1394934" cy="738664"/>
          </a:xfrm>
          <a:prstGeom prst="rect">
            <a:avLst/>
          </a:prstGeom>
          <a:noFill/>
          <a:ln w="38100">
            <a:solidFill>
              <a:srgbClr val="C00000"/>
            </a:solidFill>
          </a:ln>
        </p:spPr>
        <p:txBody>
          <a:bodyPr wrap="none" rtlCol="0">
            <a:spAutoFit/>
          </a:bodyPr>
          <a:lstStyle/>
          <a:p>
            <a:r>
              <a:rPr lang="en-US" sz="2100" dirty="0">
                <a:solidFill>
                  <a:srgbClr val="C00000"/>
                </a:solidFill>
              </a:rPr>
              <a:t>Adversary</a:t>
            </a:r>
            <a:br>
              <a:rPr lang="en-US" sz="2100" dirty="0">
                <a:solidFill>
                  <a:srgbClr val="C00000"/>
                </a:solidFill>
              </a:rPr>
            </a:br>
            <a:r>
              <a:rPr lang="en-US" sz="2100" dirty="0">
                <a:solidFill>
                  <a:srgbClr val="C00000"/>
                </a:solidFill>
              </a:rPr>
              <a:t>Goal</a:t>
            </a:r>
          </a:p>
        </p:txBody>
      </p:sp>
      <p:cxnSp>
        <p:nvCxnSpPr>
          <p:cNvPr id="21" name="Elbow Connector 20">
            <a:extLst>
              <a:ext uri="{FF2B5EF4-FFF2-40B4-BE49-F238E27FC236}">
                <a16:creationId xmlns:a16="http://schemas.microsoft.com/office/drawing/2014/main" id="{44234B8C-1554-664E-9743-086BCB8FDCCA}"/>
              </a:ext>
            </a:extLst>
          </p:cNvPr>
          <p:cNvCxnSpPr>
            <a:cxnSpLocks/>
          </p:cNvCxnSpPr>
          <p:nvPr/>
        </p:nvCxnSpPr>
        <p:spPr>
          <a:xfrm rot="10800000" flipV="1">
            <a:off x="5046218" y="2473060"/>
            <a:ext cx="274808" cy="107001"/>
          </a:xfrm>
          <a:prstGeom prst="bentConnector3">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D0F4914-B845-F644-A23B-09DC9D1709CA}"/>
              </a:ext>
            </a:extLst>
          </p:cNvPr>
          <p:cNvCxnSpPr>
            <a:cxnSpLocks/>
          </p:cNvCxnSpPr>
          <p:nvPr/>
        </p:nvCxnSpPr>
        <p:spPr>
          <a:xfrm flipV="1">
            <a:off x="5321025" y="1172782"/>
            <a:ext cx="0" cy="13002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6401EA1-C24F-2643-8278-A88AA78995FB}"/>
              </a:ext>
            </a:extLst>
          </p:cNvPr>
          <p:cNvCxnSpPr>
            <a:cxnSpLocks/>
          </p:cNvCxnSpPr>
          <p:nvPr/>
        </p:nvCxnSpPr>
        <p:spPr>
          <a:xfrm flipH="1">
            <a:off x="5321027" y="1172782"/>
            <a:ext cx="83658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AB22C783-022F-1442-9E57-BE5B36A1E447}"/>
              </a:ext>
            </a:extLst>
          </p:cNvPr>
          <p:cNvCxnSpPr>
            <a:cxnSpLocks/>
          </p:cNvCxnSpPr>
          <p:nvPr/>
        </p:nvCxnSpPr>
        <p:spPr>
          <a:xfrm flipV="1">
            <a:off x="1347283" y="4598552"/>
            <a:ext cx="6950411" cy="4865"/>
          </a:xfrm>
          <a:prstGeom prst="straightConnector1">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0198680-59F5-C648-9226-6B97EE87A7FE}"/>
              </a:ext>
            </a:extLst>
          </p:cNvPr>
          <p:cNvCxnSpPr>
            <a:cxnSpLocks/>
          </p:cNvCxnSpPr>
          <p:nvPr/>
        </p:nvCxnSpPr>
        <p:spPr>
          <a:xfrm flipV="1">
            <a:off x="6157609" y="1172782"/>
            <a:ext cx="1" cy="33500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Elbow Connector 34">
            <a:extLst>
              <a:ext uri="{FF2B5EF4-FFF2-40B4-BE49-F238E27FC236}">
                <a16:creationId xmlns:a16="http://schemas.microsoft.com/office/drawing/2014/main" id="{EAFB38E9-AD17-8F48-A4C3-D691975F5636}"/>
              </a:ext>
            </a:extLst>
          </p:cNvPr>
          <p:cNvCxnSpPr>
            <a:cxnSpLocks/>
          </p:cNvCxnSpPr>
          <p:nvPr/>
        </p:nvCxnSpPr>
        <p:spPr>
          <a:xfrm rot="10800000" flipV="1">
            <a:off x="6152137" y="1293779"/>
            <a:ext cx="550222" cy="201231"/>
          </a:xfrm>
          <a:prstGeom prst="bentConnector3">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7" name="Elbow Connector 36">
            <a:extLst>
              <a:ext uri="{FF2B5EF4-FFF2-40B4-BE49-F238E27FC236}">
                <a16:creationId xmlns:a16="http://schemas.microsoft.com/office/drawing/2014/main" id="{90CBDF32-D4AD-4C46-B5D3-8834B266FA1F}"/>
              </a:ext>
            </a:extLst>
          </p:cNvPr>
          <p:cNvCxnSpPr>
            <a:cxnSpLocks/>
          </p:cNvCxnSpPr>
          <p:nvPr/>
        </p:nvCxnSpPr>
        <p:spPr>
          <a:xfrm flipV="1">
            <a:off x="6611159" y="1033564"/>
            <a:ext cx="377561" cy="260216"/>
          </a:xfrm>
          <a:prstGeom prst="bentConnector3">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E6CF685-4827-614D-83BE-08A43C2B2014}"/>
              </a:ext>
            </a:extLst>
          </p:cNvPr>
          <p:cNvCxnSpPr>
            <a:cxnSpLocks/>
          </p:cNvCxnSpPr>
          <p:nvPr/>
        </p:nvCxnSpPr>
        <p:spPr>
          <a:xfrm flipV="1">
            <a:off x="4083798" y="2317417"/>
            <a:ext cx="0" cy="921693"/>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EB5AF28F-EAD2-A041-974C-F8E3D44C1DC2}"/>
              </a:ext>
            </a:extLst>
          </p:cNvPr>
          <p:cNvCxnSpPr>
            <a:cxnSpLocks/>
          </p:cNvCxnSpPr>
          <p:nvPr/>
        </p:nvCxnSpPr>
        <p:spPr>
          <a:xfrm flipH="1" flipV="1">
            <a:off x="1345458" y="761189"/>
            <a:ext cx="15200" cy="3837364"/>
          </a:xfrm>
          <a:prstGeom prst="straightConnector1">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DF57169B-FA54-D247-97B3-BEF9A6479014}"/>
              </a:ext>
            </a:extLst>
          </p:cNvPr>
          <p:cNvSpPr txBox="1"/>
          <p:nvPr/>
        </p:nvSpPr>
        <p:spPr>
          <a:xfrm>
            <a:off x="7810541" y="4679343"/>
            <a:ext cx="484428" cy="253916"/>
          </a:xfrm>
          <a:prstGeom prst="rect">
            <a:avLst/>
          </a:prstGeom>
          <a:noFill/>
        </p:spPr>
        <p:txBody>
          <a:bodyPr wrap="none" rtlCol="0">
            <a:spAutoFit/>
          </a:bodyPr>
          <a:lstStyle/>
          <a:p>
            <a:r>
              <a:rPr lang="en-US" sz="1050" dirty="0"/>
              <a:t>Time</a:t>
            </a:r>
          </a:p>
        </p:txBody>
      </p:sp>
      <p:sp>
        <p:nvSpPr>
          <p:cNvPr id="89" name="TextBox 88">
            <a:extLst>
              <a:ext uri="{FF2B5EF4-FFF2-40B4-BE49-F238E27FC236}">
                <a16:creationId xmlns:a16="http://schemas.microsoft.com/office/drawing/2014/main" id="{785BA715-44FD-F641-BBCE-89730B0AFD0A}"/>
              </a:ext>
            </a:extLst>
          </p:cNvPr>
          <p:cNvSpPr txBox="1"/>
          <p:nvPr/>
        </p:nvSpPr>
        <p:spPr>
          <a:xfrm>
            <a:off x="597262" y="554818"/>
            <a:ext cx="724878" cy="253916"/>
          </a:xfrm>
          <a:prstGeom prst="rect">
            <a:avLst/>
          </a:prstGeom>
          <a:noFill/>
        </p:spPr>
        <p:txBody>
          <a:bodyPr wrap="none" rtlCol="0">
            <a:spAutoFit/>
          </a:bodyPr>
          <a:lstStyle/>
          <a:p>
            <a:r>
              <a:rPr lang="en-US" sz="1050" dirty="0"/>
              <a:t>Progress</a:t>
            </a:r>
          </a:p>
        </p:txBody>
      </p:sp>
      <p:sp>
        <p:nvSpPr>
          <p:cNvPr id="91" name="TextBox 90">
            <a:extLst>
              <a:ext uri="{FF2B5EF4-FFF2-40B4-BE49-F238E27FC236}">
                <a16:creationId xmlns:a16="http://schemas.microsoft.com/office/drawing/2014/main" id="{9716D509-88C5-B942-BADF-5350DD6F6929}"/>
              </a:ext>
            </a:extLst>
          </p:cNvPr>
          <p:cNvSpPr txBox="1"/>
          <p:nvPr/>
        </p:nvSpPr>
        <p:spPr>
          <a:xfrm>
            <a:off x="3612569" y="2030725"/>
            <a:ext cx="835485" cy="253916"/>
          </a:xfrm>
          <a:prstGeom prst="rect">
            <a:avLst/>
          </a:prstGeom>
          <a:noFill/>
        </p:spPr>
        <p:txBody>
          <a:bodyPr wrap="none" rtlCol="0">
            <a:spAutoFit/>
          </a:bodyPr>
          <a:lstStyle/>
          <a:p>
            <a:r>
              <a:rPr lang="en-US" sz="1050" dirty="0"/>
              <a:t>OPM Hack</a:t>
            </a:r>
          </a:p>
        </p:txBody>
      </p:sp>
      <p:sp>
        <p:nvSpPr>
          <p:cNvPr id="92" name="TextBox 91">
            <a:extLst>
              <a:ext uri="{FF2B5EF4-FFF2-40B4-BE49-F238E27FC236}">
                <a16:creationId xmlns:a16="http://schemas.microsoft.com/office/drawing/2014/main" id="{7DF54C31-E106-6645-88D9-40EBFBDBD29B}"/>
              </a:ext>
            </a:extLst>
          </p:cNvPr>
          <p:cNvSpPr txBox="1"/>
          <p:nvPr/>
        </p:nvSpPr>
        <p:spPr>
          <a:xfrm>
            <a:off x="4837720" y="676483"/>
            <a:ext cx="891591" cy="415498"/>
          </a:xfrm>
          <a:prstGeom prst="rect">
            <a:avLst/>
          </a:prstGeom>
          <a:noFill/>
        </p:spPr>
        <p:txBody>
          <a:bodyPr wrap="none" rtlCol="0">
            <a:spAutoFit/>
          </a:bodyPr>
          <a:lstStyle/>
          <a:p>
            <a:r>
              <a:rPr lang="en-US" sz="1050" dirty="0"/>
              <a:t>Presidential</a:t>
            </a:r>
            <a:br>
              <a:rPr lang="en-US" sz="1050" dirty="0"/>
            </a:br>
            <a:r>
              <a:rPr lang="en-US" sz="1050" dirty="0"/>
              <a:t>Campaign</a:t>
            </a:r>
          </a:p>
        </p:txBody>
      </p:sp>
      <p:cxnSp>
        <p:nvCxnSpPr>
          <p:cNvPr id="94" name="Straight Arrow Connector 93">
            <a:extLst>
              <a:ext uri="{FF2B5EF4-FFF2-40B4-BE49-F238E27FC236}">
                <a16:creationId xmlns:a16="http://schemas.microsoft.com/office/drawing/2014/main" id="{8B0ADFB8-494A-C948-A361-241EC43C1997}"/>
              </a:ext>
            </a:extLst>
          </p:cNvPr>
          <p:cNvCxnSpPr>
            <a:cxnSpLocks/>
          </p:cNvCxnSpPr>
          <p:nvPr/>
        </p:nvCxnSpPr>
        <p:spPr>
          <a:xfrm flipV="1">
            <a:off x="1571011" y="909535"/>
            <a:ext cx="5267534" cy="3239112"/>
          </a:xfrm>
          <a:prstGeom prst="straightConnector1">
            <a:avLst/>
          </a:prstGeom>
          <a:ln w="38100">
            <a:solidFill>
              <a:schemeClr val="tx1">
                <a:lumMod val="50000"/>
                <a:lumOff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439CDA7D-4526-AC42-B086-E4DB162E570E}"/>
              </a:ext>
            </a:extLst>
          </p:cNvPr>
          <p:cNvSpPr txBox="1"/>
          <p:nvPr/>
        </p:nvSpPr>
        <p:spPr>
          <a:xfrm rot="19712689">
            <a:off x="1361090" y="3535308"/>
            <a:ext cx="1242648" cy="253916"/>
          </a:xfrm>
          <a:prstGeom prst="rect">
            <a:avLst/>
          </a:prstGeom>
          <a:noFill/>
        </p:spPr>
        <p:txBody>
          <a:bodyPr wrap="none" rtlCol="0">
            <a:spAutoFit/>
          </a:bodyPr>
          <a:lstStyle/>
          <a:p>
            <a:r>
              <a:rPr lang="en-US" sz="1050" dirty="0"/>
              <a:t>Apathy Threshold</a:t>
            </a:r>
          </a:p>
        </p:txBody>
      </p:sp>
    </p:spTree>
    <p:extLst>
      <p:ext uri="{BB962C8B-B14F-4D97-AF65-F5344CB8AC3E}">
        <p14:creationId xmlns:p14="http://schemas.microsoft.com/office/powerpoint/2010/main" val="2718174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3"/>
          <p:cNvSpPr txBox="1">
            <a:spLocks noGrp="1"/>
          </p:cNvSpPr>
          <p:nvPr>
            <p:ph type="title"/>
          </p:nvPr>
        </p:nvSpPr>
        <p:spPr>
          <a:xfrm>
            <a:off x="174925" y="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Targeting Process</a:t>
            </a:r>
            <a:endParaRPr/>
          </a:p>
        </p:txBody>
      </p:sp>
      <p:sp>
        <p:nvSpPr>
          <p:cNvPr id="204" name="Google Shape;204;p33"/>
          <p:cNvSpPr txBox="1"/>
          <p:nvPr/>
        </p:nvSpPr>
        <p:spPr>
          <a:xfrm>
            <a:off x="3712300" y="4833300"/>
            <a:ext cx="5594700" cy="310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http://www.jcs.mil/Portals/36/Documents/Doctrine/pubs/jp3_09.pdf</a:t>
            </a:r>
            <a:endParaRPr/>
          </a:p>
        </p:txBody>
      </p:sp>
      <p:pic>
        <p:nvPicPr>
          <p:cNvPr id="205" name="Google Shape;205;p33"/>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856150" y="486500"/>
            <a:ext cx="4676801" cy="4431750"/>
          </a:xfrm>
          <a:prstGeom prst="rect">
            <a:avLst/>
          </a:prstGeom>
          <a:noFill/>
          <a:ln>
            <a:noFill/>
          </a:ln>
        </p:spPr>
      </p:pic>
      <p:sp>
        <p:nvSpPr>
          <p:cNvPr id="6" name="Google Shape;214;p34">
            <a:extLst>
              <a:ext uri="{FF2B5EF4-FFF2-40B4-BE49-F238E27FC236}">
                <a16:creationId xmlns:a16="http://schemas.microsoft.com/office/drawing/2014/main" id="{8EB975D1-C1C2-A343-A281-04AC339E745E}"/>
              </a:ext>
            </a:extLst>
          </p:cNvPr>
          <p:cNvSpPr/>
          <p:nvPr/>
        </p:nvSpPr>
        <p:spPr>
          <a:xfrm>
            <a:off x="4230075" y="1189900"/>
            <a:ext cx="1074600" cy="810900"/>
          </a:xfrm>
          <a:prstGeom prst="rect">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22;p35">
            <a:extLst>
              <a:ext uri="{FF2B5EF4-FFF2-40B4-BE49-F238E27FC236}">
                <a16:creationId xmlns:a16="http://schemas.microsoft.com/office/drawing/2014/main" id="{DBC4ADE3-20B3-D04A-9ACA-5A56888E1D5C}"/>
              </a:ext>
            </a:extLst>
          </p:cNvPr>
          <p:cNvSpPr/>
          <p:nvPr/>
        </p:nvSpPr>
        <p:spPr>
          <a:xfrm>
            <a:off x="4923700" y="2235200"/>
            <a:ext cx="996300" cy="840300"/>
          </a:xfrm>
          <a:prstGeom prst="rect">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0;p36">
            <a:extLst>
              <a:ext uri="{FF2B5EF4-FFF2-40B4-BE49-F238E27FC236}">
                <a16:creationId xmlns:a16="http://schemas.microsoft.com/office/drawing/2014/main" id="{3167B5C7-3BEF-F249-A5E4-6E3F2B734BDA}"/>
              </a:ext>
            </a:extLst>
          </p:cNvPr>
          <p:cNvSpPr/>
          <p:nvPr/>
        </p:nvSpPr>
        <p:spPr>
          <a:xfrm>
            <a:off x="4298450" y="3397750"/>
            <a:ext cx="957300" cy="703500"/>
          </a:xfrm>
          <a:prstGeom prst="rect">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8;p37">
            <a:extLst>
              <a:ext uri="{FF2B5EF4-FFF2-40B4-BE49-F238E27FC236}">
                <a16:creationId xmlns:a16="http://schemas.microsoft.com/office/drawing/2014/main" id="{AF865389-24A5-F345-92CE-9E467D37549D}"/>
              </a:ext>
            </a:extLst>
          </p:cNvPr>
          <p:cNvSpPr/>
          <p:nvPr/>
        </p:nvSpPr>
        <p:spPr>
          <a:xfrm>
            <a:off x="3106625" y="3466125"/>
            <a:ext cx="996600" cy="572700"/>
          </a:xfrm>
          <a:prstGeom prst="rect">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46;p38">
            <a:extLst>
              <a:ext uri="{FF2B5EF4-FFF2-40B4-BE49-F238E27FC236}">
                <a16:creationId xmlns:a16="http://schemas.microsoft.com/office/drawing/2014/main" id="{28AD29E5-C028-D949-B219-8B918E44F68A}"/>
              </a:ext>
            </a:extLst>
          </p:cNvPr>
          <p:cNvSpPr/>
          <p:nvPr/>
        </p:nvSpPr>
        <p:spPr>
          <a:xfrm>
            <a:off x="2452075" y="2370825"/>
            <a:ext cx="957600" cy="626400"/>
          </a:xfrm>
          <a:prstGeom prst="rect">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55;p39">
            <a:extLst>
              <a:ext uri="{FF2B5EF4-FFF2-40B4-BE49-F238E27FC236}">
                <a16:creationId xmlns:a16="http://schemas.microsoft.com/office/drawing/2014/main" id="{5F39065F-1E98-C24C-9903-83E82D46C201}"/>
              </a:ext>
            </a:extLst>
          </p:cNvPr>
          <p:cNvSpPr/>
          <p:nvPr/>
        </p:nvSpPr>
        <p:spPr>
          <a:xfrm>
            <a:off x="3087075" y="1365750"/>
            <a:ext cx="947700" cy="439800"/>
          </a:xfrm>
          <a:prstGeom prst="rect">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47;p38">
            <a:extLst>
              <a:ext uri="{FF2B5EF4-FFF2-40B4-BE49-F238E27FC236}">
                <a16:creationId xmlns:a16="http://schemas.microsoft.com/office/drawing/2014/main" id="{4F1B5235-71AA-204F-B4EB-C2920D889D33}"/>
              </a:ext>
            </a:extLst>
          </p:cNvPr>
          <p:cNvSpPr txBox="1"/>
          <p:nvPr/>
        </p:nvSpPr>
        <p:spPr>
          <a:xfrm>
            <a:off x="-200350" y="2319200"/>
            <a:ext cx="2208900" cy="656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2000" dirty="0"/>
              <a:t>The “Kill Chain” happens here</a:t>
            </a:r>
            <a:endParaRPr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to Find and Develop Targets: COG Analysis</a:t>
            </a:r>
            <a:endParaRPr/>
          </a:p>
        </p:txBody>
      </p:sp>
      <p:sp>
        <p:nvSpPr>
          <p:cNvPr id="261" name="Google Shape;261;p40"/>
          <p:cNvSpPr txBox="1">
            <a:spLocks noGrp="1"/>
          </p:cNvSpPr>
          <p:nvPr>
            <p:ph type="body" idx="1"/>
          </p:nvPr>
        </p:nvSpPr>
        <p:spPr>
          <a:xfrm>
            <a:off x="64476" y="2668250"/>
            <a:ext cx="5951683" cy="490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dirty="0">
                <a:solidFill>
                  <a:schemeClr val="tx1"/>
                </a:solidFill>
              </a:rPr>
              <a:t>“a source of power that provides moral or physical strength, freedom of action, or will to act.”</a:t>
            </a:r>
            <a:endParaRPr dirty="0">
              <a:solidFill>
                <a:schemeClr val="tx1"/>
              </a:solidFill>
            </a:endParaRPr>
          </a:p>
          <a:p>
            <a:pPr marL="0" lvl="0" indent="0" algn="l" rtl="0">
              <a:spcBef>
                <a:spcPts val="0"/>
              </a:spcBef>
              <a:spcAft>
                <a:spcPts val="1600"/>
              </a:spcAft>
              <a:buNone/>
            </a:pPr>
            <a:endParaRPr dirty="0"/>
          </a:p>
        </p:txBody>
      </p:sp>
      <p:pic>
        <p:nvPicPr>
          <p:cNvPr id="262" name="Google Shape;262;p40"/>
          <p:cNvPicPr preferRelativeResize="0"/>
          <p:nvPr/>
        </p:nvPicPr>
        <p:blipFill>
          <a:blip r:embed="rId3">
            <a:alphaModFix/>
          </a:blip>
          <a:stretch>
            <a:fillRect/>
          </a:stretch>
        </p:blipFill>
        <p:spPr>
          <a:xfrm>
            <a:off x="311700" y="1252857"/>
            <a:ext cx="5332651" cy="1239950"/>
          </a:xfrm>
          <a:prstGeom prst="rect">
            <a:avLst/>
          </a:prstGeom>
          <a:noFill/>
          <a:ln>
            <a:noFill/>
          </a:ln>
        </p:spPr>
      </p:pic>
      <p:pic>
        <p:nvPicPr>
          <p:cNvPr id="263" name="Google Shape;263;p40"/>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871825" y="1049288"/>
            <a:ext cx="3272177" cy="3100725"/>
          </a:xfrm>
          <a:prstGeom prst="rect">
            <a:avLst/>
          </a:prstGeom>
          <a:noFill/>
          <a:ln>
            <a:noFill/>
          </a:ln>
        </p:spPr>
      </p:pic>
      <p:sp>
        <p:nvSpPr>
          <p:cNvPr id="264" name="Google Shape;264;p40"/>
          <p:cNvSpPr/>
          <p:nvPr/>
        </p:nvSpPr>
        <p:spPr>
          <a:xfrm>
            <a:off x="7514475" y="1346225"/>
            <a:ext cx="1241700" cy="1699800"/>
          </a:xfrm>
          <a:prstGeom prst="rect">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1">
            <a:extLst>
              <a:ext uri="{FF2B5EF4-FFF2-40B4-BE49-F238E27FC236}">
                <a16:creationId xmlns:a16="http://schemas.microsoft.com/office/drawing/2014/main" id="{651475F5-68C8-2C44-9C0F-D362C708DFAF}"/>
              </a:ext>
            </a:extLst>
          </p:cNvPr>
          <p:cNvSpPr/>
          <p:nvPr/>
        </p:nvSpPr>
        <p:spPr>
          <a:xfrm>
            <a:off x="375607" y="4011575"/>
            <a:ext cx="5185088" cy="646331"/>
          </a:xfrm>
          <a:prstGeom prst="rect">
            <a:avLst/>
          </a:prstGeom>
          <a:solidFill>
            <a:schemeClr val="bg2">
              <a:lumMod val="20000"/>
              <a:lumOff val="80000"/>
            </a:schemeClr>
          </a:solidFill>
        </p:spPr>
        <p:txBody>
          <a:bodyPr wrap="square">
            <a:spAutoFit/>
          </a:bodyPr>
          <a:lstStyle/>
          <a:p>
            <a:pPr algn="ctr"/>
            <a:r>
              <a:rPr lang="en-US" sz="1800" dirty="0"/>
              <a:t>See: JP 5-0 Joint Planning, 2017, p. IV-23 or</a:t>
            </a:r>
            <a:br>
              <a:rPr lang="en-US" sz="1800" dirty="0"/>
            </a:br>
            <a:r>
              <a:rPr lang="en-US" sz="1800" dirty="0"/>
              <a:t>Conti &amp; Raymond, </a:t>
            </a:r>
            <a:r>
              <a:rPr lang="en-US" sz="1800" i="1" dirty="0"/>
              <a:t>On Cyber</a:t>
            </a:r>
            <a:r>
              <a:rPr lang="en-US" sz="1800" dirty="0"/>
              <a:t>, 2017, p. 186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66"/>
          <p:cNvSpPr txBox="1">
            <a:spLocks noGrp="1"/>
          </p:cNvSpPr>
          <p:nvPr>
            <p:ph type="title"/>
          </p:nvPr>
        </p:nvSpPr>
        <p:spPr>
          <a:xfrm>
            <a:off x="311700" y="-219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DHS Critical Infrastructure Sectors</a:t>
            </a:r>
            <a:endParaRPr/>
          </a:p>
        </p:txBody>
      </p:sp>
      <p:pic>
        <p:nvPicPr>
          <p:cNvPr id="470" name="Google Shape;470;p6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266075" y="476475"/>
            <a:ext cx="6226924" cy="4514627"/>
          </a:xfrm>
          <a:prstGeom prst="rect">
            <a:avLst/>
          </a:prstGeom>
          <a:noFill/>
          <a:ln>
            <a:noFill/>
          </a:ln>
        </p:spPr>
      </p:pic>
      <p:sp>
        <p:nvSpPr>
          <p:cNvPr id="471" name="Google Shape;471;p66"/>
          <p:cNvSpPr txBox="1"/>
          <p:nvPr/>
        </p:nvSpPr>
        <p:spPr>
          <a:xfrm>
            <a:off x="390900" y="4918800"/>
            <a:ext cx="8753100" cy="300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800"/>
              <a:t>https://www.dhs.gov/cisa/critical-infrastructure-sectors</a:t>
            </a:r>
            <a:endParaRPr sz="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7"/>
          <p:cNvSpPr txBox="1">
            <a:spLocks noGrp="1"/>
          </p:cNvSpPr>
          <p:nvPr>
            <p:ph type="title"/>
          </p:nvPr>
        </p:nvSpPr>
        <p:spPr>
          <a:xfrm>
            <a:off x="387900" y="2713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Planes</a:t>
            </a:r>
            <a:endParaRPr/>
          </a:p>
        </p:txBody>
      </p:sp>
      <p:sp>
        <p:nvSpPr>
          <p:cNvPr id="309" name="Google Shape;309;p47"/>
          <p:cNvSpPr txBox="1">
            <a:spLocks noGrp="1"/>
          </p:cNvSpPr>
          <p:nvPr>
            <p:ph type="body" idx="1"/>
          </p:nvPr>
        </p:nvSpPr>
        <p:spPr>
          <a:xfrm>
            <a:off x="3760200" y="811825"/>
            <a:ext cx="52863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310" name="Google Shape;310;p47"/>
          <p:cNvPicPr preferRelativeResize="0"/>
          <p:nvPr/>
        </p:nvPicPr>
        <p:blipFill>
          <a:blip r:embed="rId3">
            <a:alphaModFix/>
          </a:blip>
          <a:stretch>
            <a:fillRect/>
          </a:stretch>
        </p:blipFill>
        <p:spPr>
          <a:xfrm>
            <a:off x="849750" y="1149101"/>
            <a:ext cx="3267075" cy="3086100"/>
          </a:xfrm>
          <a:prstGeom prst="rect">
            <a:avLst/>
          </a:prstGeom>
          <a:noFill/>
          <a:ln>
            <a:noFill/>
          </a:ln>
        </p:spPr>
      </p:pic>
      <p:sp>
        <p:nvSpPr>
          <p:cNvPr id="311" name="Google Shape;311;p47"/>
          <p:cNvSpPr txBox="1"/>
          <p:nvPr/>
        </p:nvSpPr>
        <p:spPr>
          <a:xfrm>
            <a:off x="4316050" y="3738101"/>
            <a:ext cx="4287600" cy="405300"/>
          </a:xfrm>
          <a:prstGeom prst="rect">
            <a:avLst/>
          </a:prstGeom>
          <a:solidFill>
            <a:srgbClr val="D9D9D9"/>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Gates, locks, buildings...</a:t>
            </a:r>
            <a:endParaRPr sz="1800"/>
          </a:p>
        </p:txBody>
      </p:sp>
      <p:sp>
        <p:nvSpPr>
          <p:cNvPr id="312" name="Google Shape;312;p47"/>
          <p:cNvSpPr txBox="1"/>
          <p:nvPr/>
        </p:nvSpPr>
        <p:spPr>
          <a:xfrm>
            <a:off x="4316050" y="3228101"/>
            <a:ext cx="4287600" cy="405300"/>
          </a:xfrm>
          <a:prstGeom prst="rect">
            <a:avLst/>
          </a:prstGeom>
          <a:solidFill>
            <a:srgbClr val="D9D9D9"/>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Hardware, OSI 1: fiber, EM spectrum...</a:t>
            </a:r>
            <a:endParaRPr sz="1800"/>
          </a:p>
        </p:txBody>
      </p:sp>
      <p:sp>
        <p:nvSpPr>
          <p:cNvPr id="313" name="Google Shape;313;p47"/>
          <p:cNvSpPr txBox="1"/>
          <p:nvPr/>
        </p:nvSpPr>
        <p:spPr>
          <a:xfrm>
            <a:off x="4316050" y="2718101"/>
            <a:ext cx="4287600" cy="405300"/>
          </a:xfrm>
          <a:prstGeom prst="rect">
            <a:avLst/>
          </a:prstGeom>
          <a:solidFill>
            <a:srgbClr val="D9D9D9"/>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OSI 2-7: applications, packets, routing... </a:t>
            </a:r>
            <a:endParaRPr sz="1800"/>
          </a:p>
        </p:txBody>
      </p:sp>
      <p:sp>
        <p:nvSpPr>
          <p:cNvPr id="314" name="Google Shape;314;p47"/>
          <p:cNvSpPr txBox="1"/>
          <p:nvPr/>
        </p:nvSpPr>
        <p:spPr>
          <a:xfrm>
            <a:off x="4316050" y="2208101"/>
            <a:ext cx="4287600" cy="405300"/>
          </a:xfrm>
          <a:prstGeom prst="rect">
            <a:avLst/>
          </a:prstGeom>
          <a:solidFill>
            <a:srgbClr val="D9D9D9"/>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Social media, IAM, accounts... </a:t>
            </a:r>
            <a:endParaRPr sz="1800"/>
          </a:p>
        </p:txBody>
      </p:sp>
      <p:sp>
        <p:nvSpPr>
          <p:cNvPr id="315" name="Google Shape;315;p47"/>
          <p:cNvSpPr txBox="1"/>
          <p:nvPr/>
        </p:nvSpPr>
        <p:spPr>
          <a:xfrm>
            <a:off x="4316050" y="1698101"/>
            <a:ext cx="4287600" cy="405300"/>
          </a:xfrm>
          <a:prstGeom prst="rect">
            <a:avLst/>
          </a:prstGeom>
          <a:solidFill>
            <a:srgbClr val="D9D9D9"/>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C2, humans... </a:t>
            </a:r>
            <a:endParaRPr sz="1800"/>
          </a:p>
        </p:txBody>
      </p:sp>
      <p:sp>
        <p:nvSpPr>
          <p:cNvPr id="2" name="Rectangle 1">
            <a:extLst>
              <a:ext uri="{FF2B5EF4-FFF2-40B4-BE49-F238E27FC236}">
                <a16:creationId xmlns:a16="http://schemas.microsoft.com/office/drawing/2014/main" id="{E55C013C-43A4-9849-8CD3-388B1C425CC0}"/>
              </a:ext>
            </a:extLst>
          </p:cNvPr>
          <p:cNvSpPr/>
          <p:nvPr/>
        </p:nvSpPr>
        <p:spPr>
          <a:xfrm>
            <a:off x="235501" y="4533276"/>
            <a:ext cx="8908499" cy="814518"/>
          </a:xfrm>
          <a:prstGeom prst="rect">
            <a:avLst/>
          </a:prstGeom>
        </p:spPr>
        <p:txBody>
          <a:bodyPr wrap="square">
            <a:spAutoFit/>
          </a:bodyPr>
          <a:lstStyle/>
          <a:p>
            <a:pPr lvl="0">
              <a:lnSpc>
                <a:spcPct val="115000"/>
              </a:lnSpc>
              <a:spcBef>
                <a:spcPts val="1600"/>
              </a:spcBef>
              <a:buSzPts val="1100"/>
            </a:pPr>
            <a:r>
              <a:rPr lang="en-US" dirty="0">
                <a:solidFill>
                  <a:schemeClr val="dk1"/>
                </a:solidFill>
              </a:rPr>
              <a:t>See also: </a:t>
            </a:r>
            <a:r>
              <a:rPr lang="en-US" dirty="0"/>
              <a:t>Conti &amp; Raymond, </a:t>
            </a:r>
            <a:r>
              <a:rPr lang="en-US" i="1" dirty="0"/>
              <a:t>On Cyber</a:t>
            </a:r>
            <a:r>
              <a:rPr lang="en-US" dirty="0"/>
              <a:t>, 2017, p. 68</a:t>
            </a:r>
            <a:br>
              <a:rPr lang="en-US" dirty="0"/>
            </a:br>
            <a:r>
              <a:rPr lang="en-US" dirty="0"/>
              <a:t>Peter Swire, </a:t>
            </a:r>
            <a:r>
              <a:rPr lang="en-US" dirty="0">
                <a:solidFill>
                  <a:schemeClr val="dk1"/>
                </a:solidFill>
              </a:rPr>
              <a:t>“A Pedagogic Cybersecurity Framework, Communications of the ACM, October 2018 </a:t>
            </a:r>
            <a:br>
              <a:rPr lang="en-US" dirty="0">
                <a:solidFill>
                  <a:schemeClr val="dk1"/>
                </a:solidFill>
              </a:rPr>
            </a:br>
            <a:endParaRPr lang="en-US" dirty="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49"/>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Undersea Cables</a:t>
            </a:r>
            <a:endParaRPr/>
          </a:p>
        </p:txBody>
      </p:sp>
      <p:pic>
        <p:nvPicPr>
          <p:cNvPr id="329" name="Google Shape;329;p4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92325" y="645825"/>
            <a:ext cx="4077437" cy="3854450"/>
          </a:xfrm>
          <a:prstGeom prst="rect">
            <a:avLst/>
          </a:prstGeom>
          <a:noFill/>
          <a:ln>
            <a:noFill/>
          </a:ln>
        </p:spPr>
      </p:pic>
      <p:sp>
        <p:nvSpPr>
          <p:cNvPr id="330" name="Google Shape;330;p49"/>
          <p:cNvSpPr txBox="1"/>
          <p:nvPr/>
        </p:nvSpPr>
        <p:spPr>
          <a:xfrm>
            <a:off x="139800" y="4881275"/>
            <a:ext cx="9004200" cy="2475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800"/>
              <a:t>https://upload.wikimedia.org/wikipedia/commons/2/22/African_undersea_cables_v44.jpg</a:t>
            </a:r>
            <a:br>
              <a:rPr lang="en" sz="800"/>
            </a:br>
            <a:r>
              <a:rPr lang="en" sz="800"/>
              <a:t>https://nationalinterest.org/blog/buzz/russian-spy-submarines-are-tampering-undersea-cables-make-internet-work-should-we-be</a:t>
            </a:r>
            <a:endParaRPr sz="800"/>
          </a:p>
        </p:txBody>
      </p:sp>
      <p:pic>
        <p:nvPicPr>
          <p:cNvPr id="331" name="Google Shape;331;p49"/>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943875" y="712919"/>
            <a:ext cx="4042024" cy="3854456"/>
          </a:xfrm>
          <a:prstGeom prst="rect">
            <a:avLst/>
          </a:prstGeom>
          <a:noFill/>
          <a:ln>
            <a:noFill/>
          </a:ln>
        </p:spPr>
      </p:pic>
      <p:sp>
        <p:nvSpPr>
          <p:cNvPr id="333" name="Google Shape;333;p49"/>
          <p:cNvSpPr txBox="1"/>
          <p:nvPr/>
        </p:nvSpPr>
        <p:spPr>
          <a:xfrm>
            <a:off x="795125" y="4527162"/>
            <a:ext cx="7336500" cy="41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dirty="0"/>
              <a:t>Geographic - </a:t>
            </a:r>
            <a:r>
              <a:rPr lang="en" sz="1800" b="1" dirty="0"/>
              <a:t>Physical</a:t>
            </a:r>
            <a:r>
              <a:rPr lang="en" sz="1800" dirty="0"/>
              <a:t> - Logical - Persona - Supervisory</a:t>
            </a:r>
            <a:endParaRPr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Satellites</a:t>
            </a:r>
            <a:endParaRPr/>
          </a:p>
        </p:txBody>
      </p:sp>
      <p:pic>
        <p:nvPicPr>
          <p:cNvPr id="339" name="Google Shape;339;p50"/>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623825" y="0"/>
            <a:ext cx="2695249" cy="2540061"/>
          </a:xfrm>
          <a:prstGeom prst="rect">
            <a:avLst/>
          </a:prstGeom>
          <a:noFill/>
          <a:ln>
            <a:noFill/>
          </a:ln>
        </p:spPr>
      </p:pic>
      <p:pic>
        <p:nvPicPr>
          <p:cNvPr id="340" name="Google Shape;340;p50"/>
          <p:cNvPicPr preferRelativeResize="0"/>
          <p:nvPr/>
        </p:nvPicPr>
        <p:blipFill>
          <a:blip r:embed="rId4">
            <a:alphaModFix/>
          </a:blip>
          <a:stretch>
            <a:fillRect/>
          </a:stretch>
        </p:blipFill>
        <p:spPr>
          <a:xfrm>
            <a:off x="152400" y="1170125"/>
            <a:ext cx="4415925" cy="3010551"/>
          </a:xfrm>
          <a:prstGeom prst="rect">
            <a:avLst/>
          </a:prstGeom>
          <a:noFill/>
          <a:ln>
            <a:noFill/>
          </a:ln>
        </p:spPr>
      </p:pic>
      <p:sp>
        <p:nvSpPr>
          <p:cNvPr id="341" name="Google Shape;341;p50"/>
          <p:cNvSpPr txBox="1"/>
          <p:nvPr/>
        </p:nvSpPr>
        <p:spPr>
          <a:xfrm>
            <a:off x="62100" y="4774800"/>
            <a:ext cx="9081900" cy="2925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800"/>
              <a:t>https://upload.wikimedia.org/wikipedia/commons/9/95/Fengyun-1C_debris.jpg</a:t>
            </a:r>
            <a:br>
              <a:rPr lang="en" sz="800"/>
            </a:br>
            <a:r>
              <a:rPr lang="en" sz="800"/>
              <a:t>https://www.space.com/42638-space-force-proposal-broader-military-department.html</a:t>
            </a:r>
            <a:br>
              <a:rPr lang="en" sz="800"/>
            </a:br>
            <a:r>
              <a:rPr lang="en" sz="800"/>
              <a:t>https://spacenews.com/u-s-intelligence-russia-and-china-will-have-operational-anti-satellite-weapons-in-a-few-years/</a:t>
            </a:r>
            <a:endParaRPr sz="800"/>
          </a:p>
        </p:txBody>
      </p:sp>
      <p:pic>
        <p:nvPicPr>
          <p:cNvPr id="342" name="Google Shape;342;p50"/>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700022" y="2581647"/>
            <a:ext cx="2619052" cy="1946707"/>
          </a:xfrm>
          <a:prstGeom prst="rect">
            <a:avLst/>
          </a:prstGeom>
          <a:noFill/>
          <a:ln>
            <a:noFill/>
          </a:ln>
        </p:spPr>
      </p:pic>
      <p:sp>
        <p:nvSpPr>
          <p:cNvPr id="343" name="Google Shape;343;p50"/>
          <p:cNvSpPr txBox="1"/>
          <p:nvPr/>
        </p:nvSpPr>
        <p:spPr>
          <a:xfrm>
            <a:off x="795125" y="4406847"/>
            <a:ext cx="7336500" cy="41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dirty="0"/>
              <a:t>Geographic - </a:t>
            </a:r>
            <a:r>
              <a:rPr lang="en" sz="1800" b="1" dirty="0"/>
              <a:t>Physical</a:t>
            </a:r>
            <a:r>
              <a:rPr lang="en" sz="1800" dirty="0"/>
              <a:t> - Logical - Persona - Supervisory</a:t>
            </a:r>
            <a:endParaRPr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51"/>
          <p:cNvSpPr txBox="1">
            <a:spLocks noGrp="1"/>
          </p:cNvSpPr>
          <p:nvPr>
            <p:ph type="title"/>
          </p:nvPr>
        </p:nvSpPr>
        <p:spPr>
          <a:xfrm>
            <a:off x="311650" y="882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Electromagnetic Spectrum</a:t>
            </a:r>
            <a:endParaRPr/>
          </a:p>
        </p:txBody>
      </p:sp>
      <p:sp>
        <p:nvSpPr>
          <p:cNvPr id="349" name="Google Shape;349;p51"/>
          <p:cNvSpPr txBox="1"/>
          <p:nvPr/>
        </p:nvSpPr>
        <p:spPr>
          <a:xfrm>
            <a:off x="47850" y="4887762"/>
            <a:ext cx="9048300" cy="235800"/>
          </a:xfrm>
          <a:prstGeom prst="rect">
            <a:avLst/>
          </a:prstGeom>
          <a:noFill/>
          <a:ln>
            <a:noFill/>
          </a:ln>
        </p:spPr>
        <p:txBody>
          <a:bodyPr spcFirstLastPara="1" wrap="square" lIns="91425" tIns="91425" rIns="91425" bIns="91425" anchor="ctr" anchorCtr="0">
            <a:noAutofit/>
          </a:bodyPr>
          <a:lstStyle/>
          <a:p>
            <a:pPr lvl="0" algn="r"/>
            <a:r>
              <a:rPr lang="en-US" sz="800" dirty="0"/>
              <a:t>https://</a:t>
            </a:r>
            <a:r>
              <a:rPr lang="en-US" sz="800" dirty="0" err="1"/>
              <a:t>breakingdefense.com</a:t>
            </a:r>
            <a:r>
              <a:rPr lang="en-US" sz="800" dirty="0"/>
              <a:t>/tag/electromagnetic-spectrum-domain/ </a:t>
            </a:r>
            <a:br>
              <a:rPr lang="en-US" sz="800" dirty="0"/>
            </a:br>
            <a:r>
              <a:rPr lang="en" sz="800" dirty="0"/>
              <a:t>https://</a:t>
            </a:r>
            <a:r>
              <a:rPr lang="en" sz="800" dirty="0" err="1"/>
              <a:t>www.researchgate.net</a:t>
            </a:r>
            <a:r>
              <a:rPr lang="en" sz="800" dirty="0"/>
              <a:t>/figure/The-electromagnetic-spectrum_fig4_277912002</a:t>
            </a:r>
            <a:br>
              <a:rPr lang="en" sz="800" dirty="0"/>
            </a:br>
            <a:r>
              <a:rPr lang="en-US" sz="800" dirty="0"/>
              <a:t>https://</a:t>
            </a:r>
            <a:r>
              <a:rPr lang="en-US" sz="800" dirty="0" err="1"/>
              <a:t>defensesystems.com</a:t>
            </a:r>
            <a:r>
              <a:rPr lang="en-US" sz="800" dirty="0"/>
              <a:t>/articles/2018/10/24/</a:t>
            </a:r>
            <a:r>
              <a:rPr lang="en-US" sz="800" dirty="0" err="1"/>
              <a:t>navy-electronic-warfare-williams.aspx?m</a:t>
            </a:r>
            <a:r>
              <a:rPr lang="en-US" sz="800" dirty="0"/>
              <a:t>=1</a:t>
            </a:r>
            <a:br>
              <a:rPr lang="en-US" sz="800" dirty="0"/>
            </a:br>
            <a:endParaRPr sz="800" dirty="0"/>
          </a:p>
        </p:txBody>
      </p:sp>
      <p:pic>
        <p:nvPicPr>
          <p:cNvPr id="350" name="Google Shape;350;p5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53200" y="1105850"/>
            <a:ext cx="4498799" cy="3413800"/>
          </a:xfrm>
          <a:prstGeom prst="rect">
            <a:avLst/>
          </a:prstGeom>
          <a:noFill/>
          <a:ln>
            <a:noFill/>
          </a:ln>
        </p:spPr>
      </p:pic>
      <p:sp>
        <p:nvSpPr>
          <p:cNvPr id="351" name="Google Shape;351;p51"/>
          <p:cNvSpPr txBox="1"/>
          <p:nvPr/>
        </p:nvSpPr>
        <p:spPr>
          <a:xfrm>
            <a:off x="795125" y="4350700"/>
            <a:ext cx="7336500" cy="41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dirty="0"/>
              <a:t>Geographic - </a:t>
            </a:r>
            <a:r>
              <a:rPr lang="en" sz="1800" b="1" dirty="0"/>
              <a:t>Physical</a:t>
            </a:r>
            <a:r>
              <a:rPr lang="en" sz="1800" dirty="0"/>
              <a:t> - Logical - Persona - Supervisory</a:t>
            </a:r>
            <a:endParaRPr sz="1800" dirty="0"/>
          </a:p>
        </p:txBody>
      </p:sp>
      <p:pic>
        <p:nvPicPr>
          <p:cNvPr id="3" name="Picture 2">
            <a:extLst>
              <a:ext uri="{FF2B5EF4-FFF2-40B4-BE49-F238E27FC236}">
                <a16:creationId xmlns:a16="http://schemas.microsoft.com/office/drawing/2014/main" id="{7497E8C9-D8F9-2345-977F-8D2FF5E7E1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14456" y="48145"/>
            <a:ext cx="2684076" cy="2011089"/>
          </a:xfrm>
          <a:prstGeom prst="rect">
            <a:avLst/>
          </a:prstGeom>
        </p:spPr>
      </p:pic>
      <p:pic>
        <p:nvPicPr>
          <p:cNvPr id="5" name="Picture 4">
            <a:extLst>
              <a:ext uri="{FF2B5EF4-FFF2-40B4-BE49-F238E27FC236}">
                <a16:creationId xmlns:a16="http://schemas.microsoft.com/office/drawing/2014/main" id="{FAAA4AF7-1AFC-5647-832F-8E2874AC807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40242" y="2205159"/>
            <a:ext cx="2658289" cy="22064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5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Power Grid</a:t>
            </a:r>
            <a:endParaRPr/>
          </a:p>
        </p:txBody>
      </p:sp>
      <p:sp>
        <p:nvSpPr>
          <p:cNvPr id="357" name="Google Shape;357;p52"/>
          <p:cNvSpPr txBox="1">
            <a:spLocks noGrp="1"/>
          </p:cNvSpPr>
          <p:nvPr>
            <p:ph type="body" idx="1"/>
          </p:nvPr>
        </p:nvSpPr>
        <p:spPr>
          <a:xfrm>
            <a:off x="3384883" y="2981275"/>
            <a:ext cx="6040974" cy="34164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Clr>
                <a:schemeClr val="dk1"/>
              </a:buClr>
              <a:buSzPts val="1100"/>
              <a:buFont typeface="Arial"/>
              <a:buNone/>
            </a:pPr>
            <a:endParaRPr sz="1100" dirty="0">
              <a:solidFill>
                <a:srgbClr val="0000FF"/>
              </a:solidFill>
            </a:endParaRPr>
          </a:p>
          <a:p>
            <a:pPr marL="0" lvl="0" indent="0" algn="l" rtl="0">
              <a:spcBef>
                <a:spcPts val="1600"/>
              </a:spcBef>
              <a:spcAft>
                <a:spcPts val="1600"/>
              </a:spcAft>
              <a:buNone/>
            </a:pPr>
            <a:endParaRPr dirty="0"/>
          </a:p>
        </p:txBody>
      </p:sp>
      <p:sp>
        <p:nvSpPr>
          <p:cNvPr id="358" name="Google Shape;358;p52"/>
          <p:cNvSpPr txBox="1"/>
          <p:nvPr/>
        </p:nvSpPr>
        <p:spPr>
          <a:xfrm>
            <a:off x="803146" y="4481875"/>
            <a:ext cx="7336500" cy="41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dirty="0"/>
              <a:t>Geographic - </a:t>
            </a:r>
            <a:r>
              <a:rPr lang="en" sz="1800" b="1" dirty="0"/>
              <a:t>Physical </a:t>
            </a:r>
            <a:r>
              <a:rPr lang="en" sz="1800" dirty="0"/>
              <a:t>- Logical - Persona - Supervisory</a:t>
            </a:r>
            <a:endParaRPr sz="1800" dirty="0"/>
          </a:p>
        </p:txBody>
      </p:sp>
      <p:pic>
        <p:nvPicPr>
          <p:cNvPr id="359" name="Google Shape;359;p52"/>
          <p:cNvPicPr preferRelativeResize="0"/>
          <p:nvPr/>
        </p:nvPicPr>
        <p:blipFill>
          <a:blip r:embed="rId3">
            <a:alphaModFix/>
          </a:blip>
          <a:stretch>
            <a:fillRect/>
          </a:stretch>
        </p:blipFill>
        <p:spPr>
          <a:xfrm>
            <a:off x="3500572" y="1804415"/>
            <a:ext cx="3038835" cy="1847730"/>
          </a:xfrm>
          <a:prstGeom prst="rect">
            <a:avLst/>
          </a:prstGeom>
          <a:noFill/>
          <a:ln>
            <a:noFill/>
          </a:ln>
        </p:spPr>
      </p:pic>
      <p:pic>
        <p:nvPicPr>
          <p:cNvPr id="2" name="Picture 1">
            <a:extLst>
              <a:ext uri="{FF2B5EF4-FFF2-40B4-BE49-F238E27FC236}">
                <a16:creationId xmlns:a16="http://schemas.microsoft.com/office/drawing/2014/main" id="{B3479971-DD1E-4140-AC9F-58F3E211CBC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55096" y="1439397"/>
            <a:ext cx="2403593" cy="2577766"/>
          </a:xfrm>
          <a:prstGeom prst="rect">
            <a:avLst/>
          </a:prstGeom>
        </p:spPr>
      </p:pic>
      <p:sp>
        <p:nvSpPr>
          <p:cNvPr id="3" name="Rectangle 2">
            <a:extLst>
              <a:ext uri="{FF2B5EF4-FFF2-40B4-BE49-F238E27FC236}">
                <a16:creationId xmlns:a16="http://schemas.microsoft.com/office/drawing/2014/main" id="{96017870-04D8-874D-ACCB-B28414A1F1BC}"/>
              </a:ext>
            </a:extLst>
          </p:cNvPr>
          <p:cNvSpPr/>
          <p:nvPr/>
        </p:nvSpPr>
        <p:spPr>
          <a:xfrm>
            <a:off x="1398554" y="4832598"/>
            <a:ext cx="7804484" cy="338554"/>
          </a:xfrm>
          <a:prstGeom prst="rect">
            <a:avLst/>
          </a:prstGeom>
        </p:spPr>
        <p:txBody>
          <a:bodyPr wrap="square">
            <a:spAutoFit/>
          </a:bodyPr>
          <a:lstStyle/>
          <a:p>
            <a:pPr algn="r"/>
            <a:r>
              <a:rPr lang="en-US" sz="800" dirty="0"/>
              <a:t>https://</a:t>
            </a:r>
            <a:r>
              <a:rPr lang="en-US" sz="800" dirty="0" err="1"/>
              <a:t>en.wikipedia.org</a:t>
            </a:r>
            <a:r>
              <a:rPr lang="en-US" sz="800" dirty="0"/>
              <a:t>/wiki/Northeast_blackout_of_2003#/media/File:Northeast_blackout_2003.gif </a:t>
            </a:r>
            <a:br>
              <a:rPr lang="en-US" sz="800" dirty="0"/>
            </a:br>
            <a:r>
              <a:rPr lang="en-US" sz="800" dirty="0"/>
              <a:t>https://</a:t>
            </a:r>
            <a:r>
              <a:rPr lang="en-US" sz="800" dirty="0" err="1"/>
              <a:t>www.wsj.com</a:t>
            </a:r>
            <a:r>
              <a:rPr lang="en-US" sz="800" dirty="0"/>
              <a:t>/articles/assault-on-california-power-station-raises-alarm-on-potential-for-terrorism-1391570879</a:t>
            </a:r>
          </a:p>
        </p:txBody>
      </p:sp>
      <p:pic>
        <p:nvPicPr>
          <p:cNvPr id="5" name="Picture 4">
            <a:extLst>
              <a:ext uri="{FF2B5EF4-FFF2-40B4-BE49-F238E27FC236}">
                <a16:creationId xmlns:a16="http://schemas.microsoft.com/office/drawing/2014/main" id="{9251C812-1AEE-7D47-84DB-80539B76129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2883" y="1158013"/>
            <a:ext cx="2946311" cy="3049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53"/>
          <p:cNvSpPr txBox="1">
            <a:spLocks noGrp="1"/>
          </p:cNvSpPr>
          <p:nvPr>
            <p:ph type="title"/>
          </p:nvPr>
        </p:nvSpPr>
        <p:spPr>
          <a:xfrm>
            <a:off x="311650" y="882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Hardware</a:t>
            </a:r>
            <a:endParaRPr/>
          </a:p>
        </p:txBody>
      </p:sp>
      <p:sp>
        <p:nvSpPr>
          <p:cNvPr id="365" name="Google Shape;365;p53"/>
          <p:cNvSpPr txBox="1"/>
          <p:nvPr/>
        </p:nvSpPr>
        <p:spPr>
          <a:xfrm>
            <a:off x="47850" y="4763436"/>
            <a:ext cx="9048300" cy="235800"/>
          </a:xfrm>
          <a:prstGeom prst="rect">
            <a:avLst/>
          </a:prstGeom>
          <a:noFill/>
          <a:ln>
            <a:noFill/>
          </a:ln>
        </p:spPr>
        <p:txBody>
          <a:bodyPr spcFirstLastPara="1" wrap="square" lIns="91425" tIns="91425" rIns="91425" bIns="91425" anchor="ctr" anchorCtr="0">
            <a:noAutofit/>
          </a:bodyPr>
          <a:lstStyle/>
          <a:p>
            <a:pPr lvl="0" algn="r"/>
            <a:r>
              <a:rPr lang="en" sz="800" dirty="0"/>
              <a:t>https://</a:t>
            </a:r>
            <a:r>
              <a:rPr lang="en" sz="800" dirty="0" err="1"/>
              <a:t>www.instructables.com</a:t>
            </a:r>
            <a:r>
              <a:rPr lang="en" sz="800" dirty="0"/>
              <a:t>/id/How-to-Make-EMP-Gun-/</a:t>
            </a:r>
            <a:br>
              <a:rPr lang="en" sz="800" dirty="0"/>
            </a:br>
            <a:r>
              <a:rPr lang="en-US" sz="800" dirty="0"/>
              <a:t>https://</a:t>
            </a:r>
            <a:r>
              <a:rPr lang="en-US" sz="800" dirty="0" err="1"/>
              <a:t>commons.wikimedia.org</a:t>
            </a:r>
            <a:r>
              <a:rPr lang="en-US" sz="800" dirty="0"/>
              <a:t>/wiki/File:386DX40_MB_Jaguar_V.jpg </a:t>
            </a:r>
          </a:p>
          <a:p>
            <a:pPr lvl="0" algn="r"/>
            <a:r>
              <a:rPr lang="en" sz="800" dirty="0"/>
              <a:t>https://</a:t>
            </a:r>
            <a:r>
              <a:rPr lang="en" sz="800" dirty="0" err="1"/>
              <a:t>nationalinterest.org</a:t>
            </a:r>
            <a:r>
              <a:rPr lang="en" sz="800" dirty="0"/>
              <a:t>/blog/the-buzz/forget-north-korea-russia-now-building-emp-weapons-23760</a:t>
            </a:r>
            <a:br>
              <a:rPr lang="en" sz="800" dirty="0"/>
            </a:br>
            <a:r>
              <a:rPr lang="en-US" sz="800" dirty="0"/>
              <a:t>https://</a:t>
            </a:r>
            <a:r>
              <a:rPr lang="en-US" sz="800" dirty="0" err="1"/>
              <a:t>www.bloomberg.com</a:t>
            </a:r>
            <a:r>
              <a:rPr lang="en-US" sz="800" dirty="0"/>
              <a:t>/news/features/2018-10-04/the-big-hack-how-china-used-a-tiny-chip-to-infiltrate-america-s-top-companies</a:t>
            </a:r>
            <a:endParaRPr sz="800" dirty="0"/>
          </a:p>
        </p:txBody>
      </p:sp>
      <p:pic>
        <p:nvPicPr>
          <p:cNvPr id="366" name="Google Shape;366;p53"/>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3989627" y="1275905"/>
            <a:ext cx="2820500" cy="2660364"/>
          </a:xfrm>
          <a:prstGeom prst="rect">
            <a:avLst/>
          </a:prstGeom>
          <a:noFill/>
          <a:ln>
            <a:noFill/>
          </a:ln>
        </p:spPr>
      </p:pic>
      <p:pic>
        <p:nvPicPr>
          <p:cNvPr id="367" name="Google Shape;367;p53"/>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7006219" y="2604771"/>
            <a:ext cx="1937924" cy="1465027"/>
          </a:xfrm>
          <a:prstGeom prst="rect">
            <a:avLst/>
          </a:prstGeom>
          <a:noFill/>
          <a:ln>
            <a:noFill/>
          </a:ln>
        </p:spPr>
      </p:pic>
      <p:sp>
        <p:nvSpPr>
          <p:cNvPr id="368" name="Google Shape;368;p53"/>
          <p:cNvSpPr txBox="1"/>
          <p:nvPr/>
        </p:nvSpPr>
        <p:spPr>
          <a:xfrm>
            <a:off x="880856" y="4286896"/>
            <a:ext cx="7336500" cy="41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dirty="0"/>
              <a:t>Geographic - </a:t>
            </a:r>
            <a:r>
              <a:rPr lang="en" sz="1800" b="1" dirty="0"/>
              <a:t>Physical</a:t>
            </a:r>
            <a:r>
              <a:rPr lang="en" sz="1800" dirty="0"/>
              <a:t> - Logical - Persona - Supervisory</a:t>
            </a:r>
            <a:endParaRPr sz="1800" dirty="0"/>
          </a:p>
        </p:txBody>
      </p:sp>
      <p:pic>
        <p:nvPicPr>
          <p:cNvPr id="2" name="Picture 1">
            <a:extLst>
              <a:ext uri="{FF2B5EF4-FFF2-40B4-BE49-F238E27FC236}">
                <a16:creationId xmlns:a16="http://schemas.microsoft.com/office/drawing/2014/main" id="{6D723C06-3828-B343-953A-5C4EFB00330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50219" y="708032"/>
            <a:ext cx="2830391" cy="3653023"/>
          </a:xfrm>
          <a:prstGeom prst="rect">
            <a:avLst/>
          </a:prstGeom>
        </p:spPr>
      </p:pic>
      <p:pic>
        <p:nvPicPr>
          <p:cNvPr id="4" name="Picture 3">
            <a:extLst>
              <a:ext uri="{FF2B5EF4-FFF2-40B4-BE49-F238E27FC236}">
                <a16:creationId xmlns:a16="http://schemas.microsoft.com/office/drawing/2014/main" id="{69363281-6B4D-7A42-B0C8-A5C456E2824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13954" y="41168"/>
            <a:ext cx="2856520" cy="24408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5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Firmware</a:t>
            </a:r>
            <a:endParaRPr/>
          </a:p>
        </p:txBody>
      </p:sp>
      <p:sp>
        <p:nvSpPr>
          <p:cNvPr id="382" name="Google Shape;382;p55"/>
          <p:cNvSpPr txBox="1"/>
          <p:nvPr/>
        </p:nvSpPr>
        <p:spPr>
          <a:xfrm>
            <a:off x="795125" y="4471015"/>
            <a:ext cx="7336500" cy="41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dirty="0"/>
              <a:t>Geographic - </a:t>
            </a:r>
            <a:r>
              <a:rPr lang="en" sz="1800" b="1" dirty="0"/>
              <a:t>Physical</a:t>
            </a:r>
            <a:r>
              <a:rPr lang="en" sz="1800" dirty="0"/>
              <a:t> - </a:t>
            </a:r>
            <a:r>
              <a:rPr lang="en" sz="1800" b="1" dirty="0"/>
              <a:t>Logical</a:t>
            </a:r>
            <a:r>
              <a:rPr lang="en" sz="1800" dirty="0"/>
              <a:t> - Persona - Supervisory</a:t>
            </a:r>
            <a:endParaRPr sz="1800" dirty="0"/>
          </a:p>
        </p:txBody>
      </p:sp>
      <p:pic>
        <p:nvPicPr>
          <p:cNvPr id="3" name="Picture 2">
            <a:extLst>
              <a:ext uri="{FF2B5EF4-FFF2-40B4-BE49-F238E27FC236}">
                <a16:creationId xmlns:a16="http://schemas.microsoft.com/office/drawing/2014/main" id="{14082DC9-313F-D749-BF6A-8FDAF61706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9184" y="1139073"/>
            <a:ext cx="4377032" cy="3210593"/>
          </a:xfrm>
          <a:prstGeom prst="rect">
            <a:avLst/>
          </a:prstGeom>
        </p:spPr>
      </p:pic>
      <p:pic>
        <p:nvPicPr>
          <p:cNvPr id="7" name="Picture 6">
            <a:extLst>
              <a:ext uri="{FF2B5EF4-FFF2-40B4-BE49-F238E27FC236}">
                <a16:creationId xmlns:a16="http://schemas.microsoft.com/office/drawing/2014/main" id="{F9113A0D-A8E7-FB41-B266-21A02E7DE3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88799" y="1069984"/>
            <a:ext cx="3543501" cy="3477677"/>
          </a:xfrm>
          <a:prstGeom prst="rect">
            <a:avLst/>
          </a:prstGeom>
        </p:spPr>
      </p:pic>
      <p:sp>
        <p:nvSpPr>
          <p:cNvPr id="8" name="Rectangle 7">
            <a:extLst>
              <a:ext uri="{FF2B5EF4-FFF2-40B4-BE49-F238E27FC236}">
                <a16:creationId xmlns:a16="http://schemas.microsoft.com/office/drawing/2014/main" id="{BEB7BA1D-6F78-704F-B067-8F8A2124B45A}"/>
              </a:ext>
            </a:extLst>
          </p:cNvPr>
          <p:cNvSpPr/>
          <p:nvPr/>
        </p:nvSpPr>
        <p:spPr>
          <a:xfrm>
            <a:off x="2597700" y="4797148"/>
            <a:ext cx="6546300" cy="338554"/>
          </a:xfrm>
          <a:prstGeom prst="rect">
            <a:avLst/>
          </a:prstGeom>
        </p:spPr>
        <p:txBody>
          <a:bodyPr wrap="square">
            <a:spAutoFit/>
          </a:bodyPr>
          <a:lstStyle/>
          <a:p>
            <a:pPr algn="r"/>
            <a:r>
              <a:rPr lang="en-US" sz="800" dirty="0"/>
              <a:t>https://</a:t>
            </a:r>
            <a:r>
              <a:rPr lang="en-US" sz="800" dirty="0" err="1"/>
              <a:t>www.theregister.co.uk</a:t>
            </a:r>
            <a:r>
              <a:rPr lang="en-US" sz="800" dirty="0"/>
              <a:t>/2018/09/28/uefi_rootkit_apt28/</a:t>
            </a:r>
            <a:br>
              <a:rPr lang="en-US" sz="800" dirty="0"/>
            </a:br>
            <a:r>
              <a:rPr lang="en-US" sz="800" dirty="0"/>
              <a:t>https://</a:t>
            </a:r>
            <a:r>
              <a:rPr lang="en-US" sz="800" dirty="0" err="1"/>
              <a:t>www.blackhat.com</a:t>
            </a:r>
            <a:r>
              <a:rPr lang="en-US" sz="800" dirty="0"/>
              <a:t>/us-18/training/hacking-firmware-and-hardware-software-exploitation-via-hardware-exploitation.html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5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Machinery that makes the network run… </a:t>
            </a:r>
            <a:endParaRPr dirty="0"/>
          </a:p>
        </p:txBody>
      </p:sp>
      <p:sp>
        <p:nvSpPr>
          <p:cNvPr id="388" name="Google Shape;388;p56"/>
          <p:cNvSpPr txBox="1">
            <a:spLocks noGrp="1"/>
          </p:cNvSpPr>
          <p:nvPr>
            <p:ph type="body" idx="1"/>
          </p:nvPr>
        </p:nvSpPr>
        <p:spPr>
          <a:xfrm>
            <a:off x="172350" y="2498903"/>
            <a:ext cx="4779000" cy="2889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1600" dirty="0"/>
              <a:t>Deployed globally</a:t>
            </a:r>
            <a:endParaRPr sz="1600" dirty="0"/>
          </a:p>
          <a:p>
            <a:pPr marL="457200" lvl="0" indent="-342900" algn="l" rtl="0">
              <a:spcBef>
                <a:spcPts val="0"/>
              </a:spcBef>
              <a:spcAft>
                <a:spcPts val="0"/>
              </a:spcAft>
              <a:buSzPts val="1800"/>
              <a:buChar char="●"/>
            </a:pPr>
            <a:r>
              <a:rPr lang="en" sz="1600" dirty="0"/>
              <a:t>Potential for kill switches that are very difficult to detect</a:t>
            </a:r>
            <a:endParaRPr sz="1600" dirty="0"/>
          </a:p>
          <a:p>
            <a:pPr marL="457200" lvl="0" indent="-342900" algn="l" rtl="0">
              <a:spcBef>
                <a:spcPts val="0"/>
              </a:spcBef>
              <a:spcAft>
                <a:spcPts val="0"/>
              </a:spcAft>
              <a:buSzPts val="1800"/>
              <a:buChar char="●"/>
            </a:pPr>
            <a:r>
              <a:rPr lang="en" sz="1600" dirty="0"/>
              <a:t>Possibility of back doors for surveillance</a:t>
            </a:r>
            <a:endParaRPr sz="1600" dirty="0"/>
          </a:p>
          <a:p>
            <a:pPr marL="457200" lvl="0" indent="-342900" algn="l" rtl="0">
              <a:spcBef>
                <a:spcPts val="0"/>
              </a:spcBef>
              <a:spcAft>
                <a:spcPts val="0"/>
              </a:spcAft>
              <a:buSzPts val="1800"/>
              <a:buChar char="●"/>
            </a:pPr>
            <a:r>
              <a:rPr lang="en" sz="1600" dirty="0"/>
              <a:t>Could be used to generate a wide range of offensive effects </a:t>
            </a:r>
            <a:endParaRPr sz="1600" dirty="0"/>
          </a:p>
          <a:p>
            <a:pPr marL="457200" lvl="0" indent="-342900" algn="l" rtl="0">
              <a:spcBef>
                <a:spcPts val="0"/>
              </a:spcBef>
              <a:spcAft>
                <a:spcPts val="0"/>
              </a:spcAft>
              <a:buSzPts val="1800"/>
              <a:buChar char="●"/>
            </a:pPr>
            <a:r>
              <a:rPr lang="en" sz="1600" dirty="0"/>
              <a:t>Risks of government influence</a:t>
            </a:r>
            <a:endParaRPr sz="1600" dirty="0"/>
          </a:p>
        </p:txBody>
      </p:sp>
      <p:pic>
        <p:nvPicPr>
          <p:cNvPr id="389" name="Google Shape;389;p5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72350" y="1017725"/>
            <a:ext cx="4234176" cy="1597226"/>
          </a:xfrm>
          <a:prstGeom prst="rect">
            <a:avLst/>
          </a:prstGeom>
          <a:noFill/>
          <a:ln>
            <a:noFill/>
          </a:ln>
        </p:spPr>
      </p:pic>
      <p:sp>
        <p:nvSpPr>
          <p:cNvPr id="390" name="Google Shape;390;p56"/>
          <p:cNvSpPr txBox="1"/>
          <p:nvPr/>
        </p:nvSpPr>
        <p:spPr>
          <a:xfrm>
            <a:off x="384450" y="4828676"/>
            <a:ext cx="8832300" cy="374700"/>
          </a:xfrm>
          <a:prstGeom prst="rect">
            <a:avLst/>
          </a:prstGeom>
          <a:noFill/>
          <a:ln>
            <a:noFill/>
          </a:ln>
        </p:spPr>
        <p:txBody>
          <a:bodyPr spcFirstLastPara="1" wrap="square" lIns="91425" tIns="91425" rIns="91425" bIns="91425" anchor="ctr" anchorCtr="0">
            <a:noAutofit/>
          </a:bodyPr>
          <a:lstStyle/>
          <a:p>
            <a:pPr lvl="0" algn="r"/>
            <a:r>
              <a:rPr lang="en" sz="800" dirty="0"/>
              <a:t>https://</a:t>
            </a:r>
            <a:r>
              <a:rPr lang="en" sz="800" dirty="0" err="1"/>
              <a:t>e.huawei.com</a:t>
            </a:r>
            <a:r>
              <a:rPr lang="en" sz="800" dirty="0"/>
              <a:t>/</a:t>
            </a:r>
            <a:r>
              <a:rPr lang="en" sz="800" dirty="0" err="1"/>
              <a:t>pl-pl</a:t>
            </a:r>
            <a:r>
              <a:rPr lang="en" sz="800" dirty="0"/>
              <a:t>/products/enterprise-networking/routers/ar-g3/ar3200 </a:t>
            </a:r>
            <a:br>
              <a:rPr lang="en" sz="800" dirty="0"/>
            </a:br>
            <a:r>
              <a:rPr lang="en" sz="800" dirty="0"/>
              <a:t>https://</a:t>
            </a:r>
            <a:r>
              <a:rPr lang="en" sz="800" dirty="0" err="1"/>
              <a:t>www.technologyreview.com</a:t>
            </a:r>
            <a:r>
              <a:rPr lang="en" sz="800" dirty="0"/>
              <a:t>/s/612556/the-6-reasons-why-huawei-gives-the-us-and-its-allies-security-nightmares/</a:t>
            </a:r>
            <a:endParaRPr sz="800" dirty="0"/>
          </a:p>
        </p:txBody>
      </p:sp>
      <p:pic>
        <p:nvPicPr>
          <p:cNvPr id="391" name="Google Shape;391;p56"/>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137968" y="1023378"/>
            <a:ext cx="3581718" cy="3458025"/>
          </a:xfrm>
          <a:prstGeom prst="rect">
            <a:avLst/>
          </a:prstGeom>
          <a:noFill/>
          <a:ln>
            <a:noFill/>
          </a:ln>
        </p:spPr>
      </p:pic>
      <p:sp>
        <p:nvSpPr>
          <p:cNvPr id="393" name="Google Shape;393;p56"/>
          <p:cNvSpPr txBox="1"/>
          <p:nvPr/>
        </p:nvSpPr>
        <p:spPr>
          <a:xfrm>
            <a:off x="795125" y="4487057"/>
            <a:ext cx="7336500" cy="41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dirty="0"/>
              <a:t>Geographic - </a:t>
            </a:r>
            <a:r>
              <a:rPr lang="en" sz="1800" b="1" dirty="0"/>
              <a:t>Physical</a:t>
            </a:r>
            <a:r>
              <a:rPr lang="en" sz="1800" dirty="0"/>
              <a:t> - </a:t>
            </a:r>
            <a:r>
              <a:rPr lang="en" sz="1800" b="1" dirty="0"/>
              <a:t>Logical</a:t>
            </a:r>
            <a:r>
              <a:rPr lang="en" sz="1800" dirty="0"/>
              <a:t> - Persona - Supervisory</a:t>
            </a:r>
            <a:endParaRPr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58"/>
          <p:cNvSpPr txBox="1">
            <a:spLocks noGrp="1"/>
          </p:cNvSpPr>
          <p:nvPr>
            <p:ph type="title"/>
          </p:nvPr>
        </p:nvSpPr>
        <p:spPr>
          <a:xfrm>
            <a:off x="285760" y="94829"/>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Internet Routing BGP</a:t>
            </a:r>
            <a:endParaRPr dirty="0"/>
          </a:p>
        </p:txBody>
      </p:sp>
      <p:sp>
        <p:nvSpPr>
          <p:cNvPr id="408" name="Google Shape;408;p58"/>
          <p:cNvSpPr txBox="1"/>
          <p:nvPr/>
        </p:nvSpPr>
        <p:spPr>
          <a:xfrm>
            <a:off x="795125" y="4735607"/>
            <a:ext cx="7336500" cy="41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dirty="0"/>
              <a:t>Geographic - Physical - </a:t>
            </a:r>
            <a:r>
              <a:rPr lang="en" sz="1800" b="1" dirty="0"/>
              <a:t>Logical</a:t>
            </a:r>
            <a:r>
              <a:rPr lang="en" sz="1800" dirty="0"/>
              <a:t> - Persona - Supervisory</a:t>
            </a:r>
            <a:endParaRPr sz="1800" dirty="0"/>
          </a:p>
        </p:txBody>
      </p:sp>
      <p:pic>
        <p:nvPicPr>
          <p:cNvPr id="409" name="Google Shape;409;p5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35955" y="854573"/>
            <a:ext cx="2961549" cy="1660188"/>
          </a:xfrm>
          <a:prstGeom prst="rect">
            <a:avLst/>
          </a:prstGeom>
          <a:noFill/>
          <a:ln>
            <a:noFill/>
          </a:ln>
        </p:spPr>
      </p:pic>
      <p:sp>
        <p:nvSpPr>
          <p:cNvPr id="2" name="TextBox 1">
            <a:extLst>
              <a:ext uri="{FF2B5EF4-FFF2-40B4-BE49-F238E27FC236}">
                <a16:creationId xmlns:a16="http://schemas.microsoft.com/office/drawing/2014/main" id="{8BDB79F0-CE67-2F46-A7B2-6BE1F0702567}"/>
              </a:ext>
            </a:extLst>
          </p:cNvPr>
          <p:cNvSpPr txBox="1"/>
          <p:nvPr/>
        </p:nvSpPr>
        <p:spPr>
          <a:xfrm>
            <a:off x="144337" y="2701804"/>
            <a:ext cx="4319038" cy="2441694"/>
          </a:xfrm>
          <a:prstGeom prst="rect">
            <a:avLst/>
          </a:prstGeom>
          <a:noFill/>
        </p:spPr>
        <p:txBody>
          <a:bodyPr wrap="square" rtlCol="0">
            <a:spAutoFit/>
          </a:bodyPr>
          <a:lstStyle/>
          <a:p>
            <a:pPr marL="285750" lvl="0" indent="-285750">
              <a:buFont typeface="Arial" panose="020B0604020202020204" pitchFamily="34" charset="0"/>
              <a:buChar char="•"/>
            </a:pPr>
            <a:r>
              <a:rPr lang="en-US" sz="1800" dirty="0"/>
              <a:t>BGP uses a path-vector, “routing by rumor” approach</a:t>
            </a:r>
          </a:p>
          <a:p>
            <a:pPr marL="285750" lvl="0" indent="-285750">
              <a:spcBef>
                <a:spcPts val="1600"/>
              </a:spcBef>
              <a:buFont typeface="Arial" panose="020B0604020202020204" pitchFamily="34" charset="0"/>
              <a:buChar char="•"/>
            </a:pPr>
            <a:r>
              <a:rPr lang="en-US" sz="1800" dirty="0"/>
              <a:t>Prefix announcements cannot [currently] be authenticated</a:t>
            </a:r>
          </a:p>
          <a:p>
            <a:pPr marL="285750" lvl="0" indent="-285750">
              <a:spcBef>
                <a:spcPts val="1600"/>
              </a:spcBef>
              <a:buFont typeface="Arial" panose="020B0604020202020204" pitchFamily="34" charset="0"/>
              <a:buChar char="•"/>
            </a:pPr>
            <a:r>
              <a:rPr lang="en-US" sz="1800" dirty="0"/>
              <a:t>“Why would someone do that?” design choices </a:t>
            </a:r>
          </a:p>
          <a:p>
            <a:endParaRPr lang="en-US" sz="1800" dirty="0"/>
          </a:p>
        </p:txBody>
      </p:sp>
      <p:sp>
        <p:nvSpPr>
          <p:cNvPr id="7" name="TextBox 6">
            <a:extLst>
              <a:ext uri="{FF2B5EF4-FFF2-40B4-BE49-F238E27FC236}">
                <a16:creationId xmlns:a16="http://schemas.microsoft.com/office/drawing/2014/main" id="{C3F3D6B3-72D6-BF48-8BC0-5F2E2F16D5AA}"/>
              </a:ext>
            </a:extLst>
          </p:cNvPr>
          <p:cNvSpPr txBox="1"/>
          <p:nvPr/>
        </p:nvSpPr>
        <p:spPr>
          <a:xfrm>
            <a:off x="4546060" y="2701332"/>
            <a:ext cx="4319038" cy="2031325"/>
          </a:xfrm>
          <a:prstGeom prst="rect">
            <a:avLst/>
          </a:prstGeom>
          <a:solidFill>
            <a:schemeClr val="tx1"/>
          </a:solidFill>
        </p:spPr>
        <p:txBody>
          <a:bodyPr wrap="square" rtlCol="0">
            <a:spAutoFit/>
          </a:bodyPr>
          <a:lstStyle/>
          <a:p>
            <a:pPr lvl="0"/>
            <a:r>
              <a:rPr lang="en-US" sz="1800" dirty="0">
                <a:solidFill>
                  <a:schemeClr val="bg1"/>
                </a:solidFill>
              </a:rPr>
              <a:t>Threats/Effects:</a:t>
            </a:r>
          </a:p>
          <a:p>
            <a:pPr marL="285750" lvl="0" indent="-285750">
              <a:buFont typeface="Arial" panose="020B0604020202020204" pitchFamily="34" charset="0"/>
              <a:buChar char="•"/>
            </a:pPr>
            <a:r>
              <a:rPr lang="en-US" sz="1800" dirty="0">
                <a:solidFill>
                  <a:schemeClr val="bg1"/>
                </a:solidFill>
              </a:rPr>
              <a:t>- Redirect traffic for intel collection</a:t>
            </a:r>
          </a:p>
          <a:p>
            <a:pPr marL="285750" lvl="0" indent="-285750">
              <a:buFont typeface="Arial" panose="020B0604020202020204" pitchFamily="34" charset="0"/>
              <a:buChar char="•"/>
            </a:pPr>
            <a:r>
              <a:rPr lang="en-US" sz="1800" dirty="0">
                <a:solidFill>
                  <a:schemeClr val="bg1"/>
                </a:solidFill>
              </a:rPr>
              <a:t>- Redirect traffic to facilitate MITM</a:t>
            </a:r>
            <a:br>
              <a:rPr lang="en-US" sz="1800" dirty="0">
                <a:solidFill>
                  <a:schemeClr val="bg1"/>
                </a:solidFill>
              </a:rPr>
            </a:br>
            <a:r>
              <a:rPr lang="en-US" sz="1800" dirty="0">
                <a:solidFill>
                  <a:schemeClr val="bg1"/>
                </a:solidFill>
              </a:rPr>
              <a:t>  attacks    </a:t>
            </a:r>
          </a:p>
          <a:p>
            <a:pPr marL="285750" lvl="0" indent="-285750">
              <a:buFont typeface="Arial" panose="020B0604020202020204" pitchFamily="34" charset="0"/>
              <a:buChar char="•"/>
            </a:pPr>
            <a:r>
              <a:rPr lang="en-US" sz="1800" dirty="0">
                <a:solidFill>
                  <a:schemeClr val="bg1"/>
                </a:solidFill>
              </a:rPr>
              <a:t>- Traffic flood denial of service</a:t>
            </a:r>
          </a:p>
          <a:p>
            <a:pPr marL="285750" lvl="0" indent="-285750">
              <a:buFont typeface="Arial" panose="020B0604020202020204" pitchFamily="34" charset="0"/>
              <a:buChar char="•"/>
            </a:pPr>
            <a:r>
              <a:rPr lang="en-US" sz="1800" dirty="0">
                <a:solidFill>
                  <a:schemeClr val="bg1"/>
                </a:solidFill>
              </a:rPr>
              <a:t>- Route manipulation food-fight that</a:t>
            </a:r>
            <a:br>
              <a:rPr lang="en-US" sz="1800" dirty="0">
                <a:solidFill>
                  <a:schemeClr val="bg1"/>
                </a:solidFill>
              </a:rPr>
            </a:br>
            <a:r>
              <a:rPr lang="en-US" sz="1800" dirty="0">
                <a:solidFill>
                  <a:schemeClr val="bg1"/>
                </a:solidFill>
              </a:rPr>
              <a:t>  breaks global routing</a:t>
            </a:r>
          </a:p>
        </p:txBody>
      </p:sp>
      <p:pic>
        <p:nvPicPr>
          <p:cNvPr id="6" name="Picture 5">
            <a:extLst>
              <a:ext uri="{FF2B5EF4-FFF2-40B4-BE49-F238E27FC236}">
                <a16:creationId xmlns:a16="http://schemas.microsoft.com/office/drawing/2014/main" id="{7E0283ED-192E-9048-93F2-66FEFA0EE7E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46061" y="999367"/>
            <a:ext cx="4319038" cy="126471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DNS (or Really, Directories in General)</a:t>
            </a:r>
            <a:endParaRPr dirty="0"/>
          </a:p>
        </p:txBody>
      </p:sp>
      <p:sp>
        <p:nvSpPr>
          <p:cNvPr id="400" name="Google Shape;400;p57"/>
          <p:cNvSpPr txBox="1"/>
          <p:nvPr/>
        </p:nvSpPr>
        <p:spPr>
          <a:xfrm>
            <a:off x="795125" y="4658295"/>
            <a:ext cx="7336500" cy="41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dirty="0"/>
              <a:t>Geographic - Physical - </a:t>
            </a:r>
            <a:r>
              <a:rPr lang="en" sz="1800" b="1" dirty="0"/>
              <a:t>Logical</a:t>
            </a:r>
            <a:r>
              <a:rPr lang="en" sz="1800" dirty="0"/>
              <a:t> - Persona - Supervisory</a:t>
            </a:r>
            <a:endParaRPr sz="1800" dirty="0"/>
          </a:p>
        </p:txBody>
      </p:sp>
      <p:pic>
        <p:nvPicPr>
          <p:cNvPr id="401" name="Google Shape;401;p5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10766" y="1319501"/>
            <a:ext cx="3143073" cy="1575881"/>
          </a:xfrm>
          <a:prstGeom prst="rect">
            <a:avLst/>
          </a:prstGeom>
          <a:noFill/>
          <a:ln>
            <a:noFill/>
          </a:ln>
        </p:spPr>
      </p:pic>
      <p:sp>
        <p:nvSpPr>
          <p:cNvPr id="2" name="TextBox 1">
            <a:extLst>
              <a:ext uri="{FF2B5EF4-FFF2-40B4-BE49-F238E27FC236}">
                <a16:creationId xmlns:a16="http://schemas.microsoft.com/office/drawing/2014/main" id="{9B1CCDC1-92A5-6B48-AFCE-3B5B7143218A}"/>
              </a:ext>
            </a:extLst>
          </p:cNvPr>
          <p:cNvSpPr txBox="1"/>
          <p:nvPr/>
        </p:nvSpPr>
        <p:spPr>
          <a:xfrm>
            <a:off x="410766" y="3197158"/>
            <a:ext cx="3357009" cy="1169551"/>
          </a:xfrm>
          <a:prstGeom prst="rect">
            <a:avLst/>
          </a:prstGeom>
          <a:noFill/>
        </p:spPr>
        <p:txBody>
          <a:bodyPr wrap="none" rtlCol="0">
            <a:spAutoFit/>
          </a:bodyPr>
          <a:lstStyle/>
          <a:p>
            <a:pPr marL="285750" indent="-285750">
              <a:buFont typeface="Arial" panose="020B0604020202020204" pitchFamily="34" charset="0"/>
              <a:buChar char="•"/>
            </a:pPr>
            <a:r>
              <a:rPr lang="en-US" dirty="0"/>
              <a:t>DNS Root Servers</a:t>
            </a:r>
          </a:p>
          <a:p>
            <a:pPr marL="285750" indent="-285750">
              <a:buFont typeface="Arial" panose="020B0604020202020204" pitchFamily="34" charset="0"/>
              <a:buChar char="•"/>
            </a:pPr>
            <a:r>
              <a:rPr lang="en-US" dirty="0"/>
              <a:t>DNS Hijacking</a:t>
            </a:r>
          </a:p>
          <a:p>
            <a:pPr marL="285750" indent="-285750">
              <a:buFont typeface="Arial" panose="020B0604020202020204" pitchFamily="34" charset="0"/>
              <a:buChar char="•"/>
            </a:pPr>
            <a:r>
              <a:rPr lang="en-US" dirty="0"/>
              <a:t>Registrars</a:t>
            </a:r>
          </a:p>
          <a:p>
            <a:pPr marL="285750" indent="-285750">
              <a:buFont typeface="Arial" panose="020B0604020202020204" pitchFamily="34" charset="0"/>
              <a:buChar char="•"/>
            </a:pPr>
            <a:endParaRPr lang="en-US" dirty="0"/>
          </a:p>
          <a:p>
            <a:r>
              <a:rPr lang="en-US" b="1" dirty="0"/>
              <a:t>DNS attacks are an end and a means.</a:t>
            </a:r>
          </a:p>
        </p:txBody>
      </p:sp>
      <p:pic>
        <p:nvPicPr>
          <p:cNvPr id="6" name="Picture 5">
            <a:extLst>
              <a:ext uri="{FF2B5EF4-FFF2-40B4-BE49-F238E27FC236}">
                <a16:creationId xmlns:a16="http://schemas.microsoft.com/office/drawing/2014/main" id="{F06F6458-4C04-164D-95C3-13D2253B9D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7938" y="1060731"/>
            <a:ext cx="3762376" cy="34474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59"/>
          <p:cNvSpPr txBox="1">
            <a:spLocks noGrp="1"/>
          </p:cNvSpPr>
          <p:nvPr>
            <p:ph type="title"/>
          </p:nvPr>
        </p:nvSpPr>
        <p:spPr>
          <a:xfrm>
            <a:off x="331155" y="28688"/>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The Crypto Protocols (and Implementation)</a:t>
            </a:r>
            <a:endParaRPr dirty="0"/>
          </a:p>
        </p:txBody>
      </p:sp>
      <p:sp>
        <p:nvSpPr>
          <p:cNvPr id="415" name="Google Shape;415;p59"/>
          <p:cNvSpPr txBox="1">
            <a:spLocks noGrp="1"/>
          </p:cNvSpPr>
          <p:nvPr>
            <p:ph type="body" idx="1"/>
          </p:nvPr>
        </p:nvSpPr>
        <p:spPr>
          <a:xfrm>
            <a:off x="93565" y="775593"/>
            <a:ext cx="5952426" cy="3416400"/>
          </a:xfrm>
          <a:prstGeom prst="rect">
            <a:avLst/>
          </a:prstGeom>
        </p:spPr>
        <p:txBody>
          <a:bodyPr spcFirstLastPara="1" wrap="square" lIns="91425" tIns="91425" rIns="91425" bIns="91425" anchor="t" anchorCtr="0">
            <a:noAutofit/>
          </a:bodyPr>
          <a:lstStyle/>
          <a:p>
            <a:pPr marL="285750" indent="-285750">
              <a:buClr>
                <a:schemeClr val="dk1"/>
              </a:buClr>
              <a:buSzPts val="1100"/>
            </a:pPr>
            <a:r>
              <a:rPr lang="en" sz="1600" dirty="0">
                <a:solidFill>
                  <a:schemeClr val="tx1"/>
                </a:solidFill>
              </a:rPr>
              <a:t>Critical vulnerability could lead to denial of service, loss of integrity, information disclosure</a:t>
            </a:r>
          </a:p>
          <a:p>
            <a:pPr marL="285750" indent="-285750">
              <a:buClr>
                <a:schemeClr val="dk1"/>
              </a:buClr>
              <a:buSzPts val="1100"/>
            </a:pPr>
            <a:endParaRPr lang="en" sz="1600" dirty="0">
              <a:solidFill>
                <a:schemeClr val="tx1"/>
              </a:solidFill>
            </a:endParaRPr>
          </a:p>
          <a:p>
            <a:pPr marL="285750" indent="-285750">
              <a:buClr>
                <a:schemeClr val="dk1"/>
              </a:buClr>
              <a:buSzPts val="1100"/>
            </a:pPr>
            <a:r>
              <a:rPr lang="en" sz="1600" dirty="0">
                <a:solidFill>
                  <a:schemeClr val="tx1"/>
                </a:solidFill>
              </a:rPr>
              <a:t>Possible systemic break of Elliptic Curve crypto or AES, easy quantum computing breaking RSA and Diffie-Hellman, etc.</a:t>
            </a:r>
          </a:p>
          <a:p>
            <a:pPr marL="285750" indent="-285750">
              <a:buClr>
                <a:schemeClr val="dk1"/>
              </a:buClr>
              <a:buSzPts val="1100"/>
            </a:pPr>
            <a:endParaRPr lang="en" sz="1600" dirty="0">
              <a:solidFill>
                <a:schemeClr val="tx1"/>
              </a:solidFill>
            </a:endParaRPr>
          </a:p>
          <a:p>
            <a:pPr marL="285750" indent="-285750">
              <a:buClr>
                <a:schemeClr val="dk1"/>
              </a:buClr>
              <a:buSzPts val="1100"/>
            </a:pPr>
            <a:r>
              <a:rPr lang="en" sz="1600" dirty="0">
                <a:solidFill>
                  <a:schemeClr val="tx1"/>
                </a:solidFill>
              </a:rPr>
              <a:t>Implementation tends to be the problem more often than the math</a:t>
            </a:r>
          </a:p>
          <a:p>
            <a:pPr marL="285750" indent="-285750">
              <a:buClr>
                <a:schemeClr val="dk1"/>
              </a:buClr>
              <a:buSzPts val="1100"/>
            </a:pPr>
            <a:endParaRPr lang="en" sz="1600" dirty="0">
              <a:solidFill>
                <a:schemeClr val="tx1"/>
              </a:solidFill>
            </a:endParaRPr>
          </a:p>
          <a:p>
            <a:pPr marL="285750" indent="-285750">
              <a:buClr>
                <a:schemeClr val="dk1"/>
              </a:buClr>
              <a:buSzPts val="1100"/>
            </a:pPr>
            <a:r>
              <a:rPr lang="en" sz="1600" dirty="0">
                <a:solidFill>
                  <a:schemeClr val="tx1"/>
                </a:solidFill>
              </a:rPr>
              <a:t>Subtly, or not so </a:t>
            </a:r>
            <a:r>
              <a:rPr lang="en-US" sz="1600" dirty="0">
                <a:solidFill>
                  <a:schemeClr val="tx1"/>
                </a:solidFill>
              </a:rPr>
              <a:t>subtly</a:t>
            </a:r>
            <a:r>
              <a:rPr lang="en" sz="1600" dirty="0">
                <a:solidFill>
                  <a:schemeClr val="tx1"/>
                </a:solidFill>
              </a:rPr>
              <a:t>, undermining the trust on the network</a:t>
            </a:r>
          </a:p>
          <a:p>
            <a:pPr marL="285750" indent="-285750">
              <a:buClr>
                <a:schemeClr val="dk1"/>
              </a:buClr>
              <a:buSzPts val="1100"/>
            </a:pPr>
            <a:endParaRPr lang="en" sz="1600" dirty="0">
              <a:solidFill>
                <a:schemeClr val="tx1"/>
              </a:solidFill>
            </a:endParaRPr>
          </a:p>
          <a:p>
            <a:pPr marL="285750" indent="-285750">
              <a:buClr>
                <a:schemeClr val="dk1"/>
              </a:buClr>
              <a:buSzPts val="1100"/>
            </a:pPr>
            <a:r>
              <a:rPr lang="en" sz="1600" dirty="0">
                <a:solidFill>
                  <a:schemeClr val="tx1"/>
                </a:solidFill>
              </a:rPr>
              <a:t>Historical data can be vulnerable</a:t>
            </a:r>
            <a:endParaRPr sz="1600" dirty="0">
              <a:solidFill>
                <a:schemeClr val="tx1"/>
              </a:solidFill>
            </a:endParaRPr>
          </a:p>
        </p:txBody>
      </p:sp>
      <p:sp>
        <p:nvSpPr>
          <p:cNvPr id="416" name="Google Shape;416;p59"/>
          <p:cNvSpPr txBox="1"/>
          <p:nvPr/>
        </p:nvSpPr>
        <p:spPr>
          <a:xfrm>
            <a:off x="795125" y="4551225"/>
            <a:ext cx="7336500" cy="41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t>Geographic - Physical - </a:t>
            </a:r>
            <a:r>
              <a:rPr lang="en" sz="1800" b="1"/>
              <a:t>Logical</a:t>
            </a:r>
            <a:r>
              <a:rPr lang="en" sz="1800"/>
              <a:t> - Persona - Supervisory</a:t>
            </a:r>
            <a:endParaRPr sz="1800"/>
          </a:p>
        </p:txBody>
      </p:sp>
      <p:pic>
        <p:nvPicPr>
          <p:cNvPr id="2" name="Picture 1">
            <a:extLst>
              <a:ext uri="{FF2B5EF4-FFF2-40B4-BE49-F238E27FC236}">
                <a16:creationId xmlns:a16="http://schemas.microsoft.com/office/drawing/2014/main" id="{A77940DE-5919-6943-803A-9486B4B97693}"/>
              </a:ext>
            </a:extLst>
          </p:cNvPr>
          <p:cNvPicPr>
            <a:picLocks noChangeAspect="1"/>
          </p:cNvPicPr>
          <p:nvPr/>
        </p:nvPicPr>
        <p:blipFill>
          <a:blip r:embed="rId3"/>
          <a:stretch>
            <a:fillRect/>
          </a:stretch>
        </p:blipFill>
        <p:spPr>
          <a:xfrm>
            <a:off x="6169208" y="521376"/>
            <a:ext cx="1962417" cy="1962417"/>
          </a:xfrm>
          <a:prstGeom prst="rect">
            <a:avLst/>
          </a:prstGeom>
        </p:spPr>
      </p:pic>
      <p:pic>
        <p:nvPicPr>
          <p:cNvPr id="3" name="Picture 2">
            <a:extLst>
              <a:ext uri="{FF2B5EF4-FFF2-40B4-BE49-F238E27FC236}">
                <a16:creationId xmlns:a16="http://schemas.microsoft.com/office/drawing/2014/main" id="{5F15979C-4B9F-8844-99A8-9CDD1B7F3752}"/>
              </a:ext>
            </a:extLst>
          </p:cNvPr>
          <p:cNvPicPr>
            <a:picLocks noChangeAspect="1"/>
          </p:cNvPicPr>
          <p:nvPr/>
        </p:nvPicPr>
        <p:blipFill>
          <a:blip r:embed="rId4"/>
          <a:stretch>
            <a:fillRect/>
          </a:stretch>
        </p:blipFill>
        <p:spPr>
          <a:xfrm>
            <a:off x="7206716" y="2264785"/>
            <a:ext cx="1849818" cy="223066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61"/>
          <p:cNvSpPr txBox="1">
            <a:spLocks noGrp="1"/>
          </p:cNvSpPr>
          <p:nvPr>
            <p:ph type="title"/>
          </p:nvPr>
        </p:nvSpPr>
        <p:spPr>
          <a:xfrm>
            <a:off x="259818" y="201587"/>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Identity Infrastructure</a:t>
            </a:r>
            <a:endParaRPr dirty="0"/>
          </a:p>
        </p:txBody>
      </p:sp>
      <p:sp>
        <p:nvSpPr>
          <p:cNvPr id="430" name="Google Shape;430;p61"/>
          <p:cNvSpPr txBox="1"/>
          <p:nvPr/>
        </p:nvSpPr>
        <p:spPr>
          <a:xfrm>
            <a:off x="795125" y="4551225"/>
            <a:ext cx="7336500" cy="41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t>Geographic - Physical - </a:t>
            </a:r>
            <a:r>
              <a:rPr lang="en" sz="1800" b="1"/>
              <a:t>Logical</a:t>
            </a:r>
            <a:r>
              <a:rPr lang="en" sz="1800"/>
              <a:t> - Persona - Supervisory</a:t>
            </a:r>
            <a:endParaRPr sz="1800"/>
          </a:p>
        </p:txBody>
      </p:sp>
      <p:pic>
        <p:nvPicPr>
          <p:cNvPr id="3" name="Picture 2">
            <a:extLst>
              <a:ext uri="{FF2B5EF4-FFF2-40B4-BE49-F238E27FC236}">
                <a16:creationId xmlns:a16="http://schemas.microsoft.com/office/drawing/2014/main" id="{2DD6215D-B32C-F548-A060-0D05B5A2AB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20119" y="156239"/>
            <a:ext cx="4507149" cy="1590758"/>
          </a:xfrm>
          <a:prstGeom prst="rect">
            <a:avLst/>
          </a:prstGeom>
        </p:spPr>
      </p:pic>
      <p:pic>
        <p:nvPicPr>
          <p:cNvPr id="7" name="Picture 6">
            <a:extLst>
              <a:ext uri="{FF2B5EF4-FFF2-40B4-BE49-F238E27FC236}">
                <a16:creationId xmlns:a16="http://schemas.microsoft.com/office/drawing/2014/main" id="{73B71F74-FC88-A849-BC2C-36FB2A95AAD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20118" y="3076289"/>
            <a:ext cx="4015903" cy="1340186"/>
          </a:xfrm>
          <a:prstGeom prst="rect">
            <a:avLst/>
          </a:prstGeom>
        </p:spPr>
      </p:pic>
      <p:pic>
        <p:nvPicPr>
          <p:cNvPr id="9" name="Picture 8">
            <a:extLst>
              <a:ext uri="{FF2B5EF4-FFF2-40B4-BE49-F238E27FC236}">
                <a16:creationId xmlns:a16="http://schemas.microsoft.com/office/drawing/2014/main" id="{BC559869-7201-AD4F-9615-D139D2E6716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520118" y="1881747"/>
            <a:ext cx="4507149" cy="1076775"/>
          </a:xfrm>
          <a:prstGeom prst="rect">
            <a:avLst/>
          </a:prstGeom>
        </p:spPr>
      </p:pic>
      <p:pic>
        <p:nvPicPr>
          <p:cNvPr id="10" name="Picture 9">
            <a:extLst>
              <a:ext uri="{FF2B5EF4-FFF2-40B4-BE49-F238E27FC236}">
                <a16:creationId xmlns:a16="http://schemas.microsoft.com/office/drawing/2014/main" id="{859F9C9D-2370-A14C-B379-5F8BF86E96BD}"/>
              </a:ext>
            </a:extLst>
          </p:cNvPr>
          <p:cNvPicPr>
            <a:picLocks noChangeAspect="1"/>
          </p:cNvPicPr>
          <p:nvPr/>
        </p:nvPicPr>
        <p:blipFill>
          <a:blip r:embed="rId6"/>
          <a:stretch>
            <a:fillRect/>
          </a:stretch>
        </p:blipFill>
        <p:spPr>
          <a:xfrm>
            <a:off x="1072204" y="872630"/>
            <a:ext cx="2032000" cy="1524000"/>
          </a:xfrm>
          <a:prstGeom prst="rect">
            <a:avLst/>
          </a:prstGeom>
        </p:spPr>
      </p:pic>
      <p:pic>
        <p:nvPicPr>
          <p:cNvPr id="11" name="Picture 10">
            <a:extLst>
              <a:ext uri="{FF2B5EF4-FFF2-40B4-BE49-F238E27FC236}">
                <a16:creationId xmlns:a16="http://schemas.microsoft.com/office/drawing/2014/main" id="{91EE83C7-6ED8-A34D-995C-84FA70FA181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5341" y="2683248"/>
            <a:ext cx="2482224" cy="1026995"/>
          </a:xfrm>
          <a:prstGeom prst="rect">
            <a:avLst/>
          </a:prstGeom>
        </p:spPr>
      </p:pic>
      <p:pic>
        <p:nvPicPr>
          <p:cNvPr id="12" name="Picture 11">
            <a:extLst>
              <a:ext uri="{FF2B5EF4-FFF2-40B4-BE49-F238E27FC236}">
                <a16:creationId xmlns:a16="http://schemas.microsoft.com/office/drawing/2014/main" id="{42EB6890-4726-B748-BE3F-65AC2458B02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317734" y="2830691"/>
            <a:ext cx="1831381" cy="18313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The Internet of … Stuff</a:t>
            </a:r>
            <a:endParaRPr dirty="0"/>
          </a:p>
        </p:txBody>
      </p:sp>
      <p:sp>
        <p:nvSpPr>
          <p:cNvPr id="422" name="Google Shape;422;p60"/>
          <p:cNvSpPr txBox="1">
            <a:spLocks noGrp="1"/>
          </p:cNvSpPr>
          <p:nvPr>
            <p:ph type="body" idx="1"/>
          </p:nvPr>
        </p:nvSpPr>
        <p:spPr>
          <a:xfrm>
            <a:off x="311700" y="1152475"/>
            <a:ext cx="4634373" cy="3416400"/>
          </a:xfrm>
          <a:prstGeom prst="rect">
            <a:avLst/>
          </a:prstGeom>
        </p:spPr>
        <p:txBody>
          <a:bodyPr spcFirstLastPara="1" wrap="square" lIns="91425" tIns="91425" rIns="91425" bIns="91425" anchor="t" anchorCtr="0">
            <a:noAutofit/>
          </a:bodyPr>
          <a:lstStyle/>
          <a:p>
            <a:pPr marL="285750" indent="-285750"/>
            <a:r>
              <a:rPr lang="en" sz="1400" dirty="0">
                <a:solidFill>
                  <a:srgbClr val="000000"/>
                </a:solidFill>
              </a:rPr>
              <a:t>Zombie Android Bot Army – Systemic breach in Android OS results in 500 million DDoS and spam agents that are equipped to use LTE, </a:t>
            </a:r>
            <a:r>
              <a:rPr lang="en" sz="1400" dirty="0" err="1">
                <a:solidFill>
                  <a:srgbClr val="000000"/>
                </a:solidFill>
              </a:rPr>
              <a:t>WiFi</a:t>
            </a:r>
            <a:r>
              <a:rPr lang="en" sz="1400" dirty="0">
                <a:solidFill>
                  <a:srgbClr val="000000"/>
                </a:solidFill>
              </a:rPr>
              <a:t>, and Bluetooth for optimal connectivity.</a:t>
            </a:r>
            <a:endParaRPr sz="1400" dirty="0">
              <a:solidFill>
                <a:srgbClr val="000000"/>
              </a:solidFill>
            </a:endParaRPr>
          </a:p>
          <a:p>
            <a:pPr marL="285750" indent="-285750">
              <a:spcBef>
                <a:spcPts val="1600"/>
              </a:spcBef>
            </a:pPr>
            <a:r>
              <a:rPr lang="en" sz="1400" dirty="0">
                <a:solidFill>
                  <a:srgbClr val="000000"/>
                </a:solidFill>
              </a:rPr>
              <a:t>Taint a mobile device chipset</a:t>
            </a:r>
            <a:endParaRPr sz="1400" dirty="0">
              <a:solidFill>
                <a:srgbClr val="000000"/>
              </a:solidFill>
            </a:endParaRPr>
          </a:p>
          <a:p>
            <a:pPr marL="285750" indent="-285750">
              <a:spcBef>
                <a:spcPts val="1600"/>
              </a:spcBef>
            </a:pPr>
            <a:r>
              <a:rPr lang="en" sz="1400" dirty="0">
                <a:solidFill>
                  <a:srgbClr val="000000"/>
                </a:solidFill>
              </a:rPr>
              <a:t>Taint/attack IoT at software layer </a:t>
            </a:r>
          </a:p>
          <a:p>
            <a:pPr marL="285750" indent="-285750">
              <a:spcBef>
                <a:spcPts val="1600"/>
              </a:spcBef>
            </a:pPr>
            <a:r>
              <a:rPr lang="en-US" sz="1400" dirty="0">
                <a:solidFill>
                  <a:srgbClr val="000000"/>
                </a:solidFill>
              </a:rPr>
              <a:t>Lots of care with pc/laptop but connected devices often ignored… and no less of a computer</a:t>
            </a:r>
          </a:p>
          <a:p>
            <a:pPr marL="285750" indent="-285750">
              <a:spcBef>
                <a:spcPts val="1600"/>
              </a:spcBef>
            </a:pPr>
            <a:r>
              <a:rPr lang="en" sz="1400" dirty="0">
                <a:solidFill>
                  <a:srgbClr val="000000"/>
                </a:solidFill>
              </a:rPr>
              <a:t>Connected devices in the future </a:t>
            </a:r>
            <a:endParaRPr sz="1400" dirty="0">
              <a:solidFill>
                <a:srgbClr val="000000"/>
              </a:solidFill>
            </a:endParaRPr>
          </a:p>
          <a:p>
            <a:pPr marL="0" lvl="0" indent="0" algn="l" rtl="0">
              <a:spcBef>
                <a:spcPts val="1600"/>
              </a:spcBef>
              <a:spcAft>
                <a:spcPts val="0"/>
              </a:spcAft>
              <a:buClr>
                <a:schemeClr val="dk1"/>
              </a:buClr>
              <a:buSzPts val="1100"/>
              <a:buFont typeface="Arial"/>
              <a:buNone/>
            </a:pPr>
            <a:endParaRPr sz="1400" dirty="0">
              <a:solidFill>
                <a:srgbClr val="000000"/>
              </a:solidFill>
            </a:endParaRPr>
          </a:p>
          <a:p>
            <a:pPr marL="0" lvl="0" indent="0" algn="l" rtl="0">
              <a:spcBef>
                <a:spcPts val="1600"/>
              </a:spcBef>
              <a:spcAft>
                <a:spcPts val="1600"/>
              </a:spcAft>
              <a:buNone/>
            </a:pPr>
            <a:endParaRPr sz="1400" dirty="0"/>
          </a:p>
        </p:txBody>
      </p:sp>
      <p:sp>
        <p:nvSpPr>
          <p:cNvPr id="423" name="Google Shape;423;p60"/>
          <p:cNvSpPr txBox="1"/>
          <p:nvPr/>
        </p:nvSpPr>
        <p:spPr>
          <a:xfrm>
            <a:off x="795125" y="4551225"/>
            <a:ext cx="7336500" cy="41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dirty="0"/>
              <a:t>Geographic - </a:t>
            </a:r>
            <a:r>
              <a:rPr lang="en" sz="1800" b="1" dirty="0"/>
              <a:t>Physical - Logical </a:t>
            </a:r>
            <a:r>
              <a:rPr lang="en" sz="1800" dirty="0"/>
              <a:t>- Persona - Supervisory</a:t>
            </a:r>
            <a:endParaRPr sz="1800" dirty="0"/>
          </a:p>
        </p:txBody>
      </p:sp>
      <p:pic>
        <p:nvPicPr>
          <p:cNvPr id="2" name="Picture 1">
            <a:extLst>
              <a:ext uri="{FF2B5EF4-FFF2-40B4-BE49-F238E27FC236}">
                <a16:creationId xmlns:a16="http://schemas.microsoft.com/office/drawing/2014/main" id="{D75193C6-0CCF-6B40-905F-53BFF617D151}"/>
              </a:ext>
            </a:extLst>
          </p:cNvPr>
          <p:cNvPicPr>
            <a:picLocks noChangeAspect="1"/>
          </p:cNvPicPr>
          <p:nvPr/>
        </p:nvPicPr>
        <p:blipFill>
          <a:blip r:embed="rId3"/>
          <a:stretch>
            <a:fillRect/>
          </a:stretch>
        </p:blipFill>
        <p:spPr>
          <a:xfrm>
            <a:off x="5085800" y="893625"/>
            <a:ext cx="3746500" cy="3657600"/>
          </a:xfrm>
          <a:prstGeom prst="rect">
            <a:avLst/>
          </a:prstGeom>
        </p:spPr>
      </p:pic>
      <p:sp>
        <p:nvSpPr>
          <p:cNvPr id="3" name="Rectangle 2">
            <a:extLst>
              <a:ext uri="{FF2B5EF4-FFF2-40B4-BE49-F238E27FC236}">
                <a16:creationId xmlns:a16="http://schemas.microsoft.com/office/drawing/2014/main" id="{841A79A2-5987-F94C-8488-7197E793F2D1}"/>
              </a:ext>
            </a:extLst>
          </p:cNvPr>
          <p:cNvSpPr/>
          <p:nvPr/>
        </p:nvSpPr>
        <p:spPr>
          <a:xfrm>
            <a:off x="-739832" y="4928056"/>
            <a:ext cx="9883832" cy="215444"/>
          </a:xfrm>
          <a:prstGeom prst="rect">
            <a:avLst/>
          </a:prstGeom>
        </p:spPr>
        <p:txBody>
          <a:bodyPr wrap="square">
            <a:spAutoFit/>
          </a:bodyPr>
          <a:lstStyle/>
          <a:p>
            <a:pPr algn="r"/>
            <a:r>
              <a:rPr lang="en-US" sz="800" dirty="0"/>
              <a:t>https://</a:t>
            </a:r>
            <a:r>
              <a:rPr lang="en-US" sz="800" dirty="0" err="1"/>
              <a:t>slate.com</a:t>
            </a:r>
            <a:r>
              <a:rPr lang="en-US" sz="800" dirty="0"/>
              <a:t>/technology/2015/08/twitter-account-internet-of-shit-mocks-ridiculous-internet-of-things-technologies.html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6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Persona</a:t>
            </a:r>
            <a:endParaRPr/>
          </a:p>
        </p:txBody>
      </p:sp>
      <p:sp>
        <p:nvSpPr>
          <p:cNvPr id="444" name="Google Shape;444;p63"/>
          <p:cNvSpPr txBox="1"/>
          <p:nvPr/>
        </p:nvSpPr>
        <p:spPr>
          <a:xfrm>
            <a:off x="795125" y="4517973"/>
            <a:ext cx="7336500" cy="41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dirty="0"/>
              <a:t>Geographic - Physical - Logical - </a:t>
            </a:r>
            <a:r>
              <a:rPr lang="en" sz="1800" b="1" dirty="0"/>
              <a:t>Persona</a:t>
            </a:r>
            <a:r>
              <a:rPr lang="en" sz="1800" dirty="0"/>
              <a:t> - Supervisory</a:t>
            </a:r>
            <a:endParaRPr sz="1800" dirty="0"/>
          </a:p>
        </p:txBody>
      </p:sp>
      <p:pic>
        <p:nvPicPr>
          <p:cNvPr id="3" name="Picture 2">
            <a:extLst>
              <a:ext uri="{FF2B5EF4-FFF2-40B4-BE49-F238E27FC236}">
                <a16:creationId xmlns:a16="http://schemas.microsoft.com/office/drawing/2014/main" id="{3A74BBC9-4C0C-2343-928F-2E0F911C8CC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2334" y="1465302"/>
            <a:ext cx="2122687" cy="1877351"/>
          </a:xfrm>
          <a:prstGeom prst="rect">
            <a:avLst/>
          </a:prstGeom>
        </p:spPr>
      </p:pic>
      <p:pic>
        <p:nvPicPr>
          <p:cNvPr id="4" name="Picture 3">
            <a:extLst>
              <a:ext uri="{FF2B5EF4-FFF2-40B4-BE49-F238E27FC236}">
                <a16:creationId xmlns:a16="http://schemas.microsoft.com/office/drawing/2014/main" id="{44DBCFF2-AAD8-674D-AAD6-A5A18C8E06E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327" y="1449361"/>
            <a:ext cx="2080106" cy="1872095"/>
          </a:xfrm>
          <a:prstGeom prst="rect">
            <a:avLst/>
          </a:prstGeom>
        </p:spPr>
      </p:pic>
      <p:sp>
        <p:nvSpPr>
          <p:cNvPr id="10" name="TextBox 9">
            <a:extLst>
              <a:ext uri="{FF2B5EF4-FFF2-40B4-BE49-F238E27FC236}">
                <a16:creationId xmlns:a16="http://schemas.microsoft.com/office/drawing/2014/main" id="{A043D97A-978A-2B4A-9950-41FE5B0520E6}"/>
              </a:ext>
            </a:extLst>
          </p:cNvPr>
          <p:cNvSpPr txBox="1"/>
          <p:nvPr/>
        </p:nvSpPr>
        <p:spPr>
          <a:xfrm>
            <a:off x="4689968" y="3371568"/>
            <a:ext cx="2159541" cy="954107"/>
          </a:xfrm>
          <a:prstGeom prst="rect">
            <a:avLst/>
          </a:prstGeom>
          <a:noFill/>
        </p:spPr>
        <p:txBody>
          <a:bodyPr wrap="square" rtlCol="0">
            <a:spAutoFit/>
          </a:bodyPr>
          <a:lstStyle/>
          <a:p>
            <a:pPr algn="ctr"/>
            <a:r>
              <a:rPr lang="en-US" dirty="0"/>
              <a:t>AI that can pass </a:t>
            </a:r>
            <a:br>
              <a:rPr lang="en-US" dirty="0"/>
            </a:br>
            <a:r>
              <a:rPr lang="en-US" dirty="0"/>
              <a:t>a Turing Test used for massive information operations</a:t>
            </a:r>
          </a:p>
        </p:txBody>
      </p:sp>
      <p:sp>
        <p:nvSpPr>
          <p:cNvPr id="11" name="TextBox 10">
            <a:extLst>
              <a:ext uri="{FF2B5EF4-FFF2-40B4-BE49-F238E27FC236}">
                <a16:creationId xmlns:a16="http://schemas.microsoft.com/office/drawing/2014/main" id="{03F11438-A2D6-FC4E-9159-0577046BA098}"/>
              </a:ext>
            </a:extLst>
          </p:cNvPr>
          <p:cNvSpPr txBox="1"/>
          <p:nvPr/>
        </p:nvSpPr>
        <p:spPr>
          <a:xfrm>
            <a:off x="13522" y="3342653"/>
            <a:ext cx="2159541" cy="738664"/>
          </a:xfrm>
          <a:prstGeom prst="rect">
            <a:avLst/>
          </a:prstGeom>
          <a:noFill/>
        </p:spPr>
        <p:txBody>
          <a:bodyPr wrap="square" rtlCol="0">
            <a:spAutoFit/>
          </a:bodyPr>
          <a:lstStyle/>
          <a:p>
            <a:pPr algn="ctr"/>
            <a:r>
              <a:rPr lang="en-US" dirty="0"/>
              <a:t>Someone figures out to to use on-line porn for offensive cyber ops</a:t>
            </a:r>
          </a:p>
        </p:txBody>
      </p:sp>
      <p:pic>
        <p:nvPicPr>
          <p:cNvPr id="8" name="Picture 7">
            <a:extLst>
              <a:ext uri="{FF2B5EF4-FFF2-40B4-BE49-F238E27FC236}">
                <a16:creationId xmlns:a16="http://schemas.microsoft.com/office/drawing/2014/main" id="{6251AF63-DD68-2548-8A70-536CB10275D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10939" y="1529542"/>
            <a:ext cx="2047198" cy="1710838"/>
          </a:xfrm>
          <a:prstGeom prst="rect">
            <a:avLst/>
          </a:prstGeom>
        </p:spPr>
      </p:pic>
      <p:sp>
        <p:nvSpPr>
          <p:cNvPr id="14" name="TextBox 13">
            <a:extLst>
              <a:ext uri="{FF2B5EF4-FFF2-40B4-BE49-F238E27FC236}">
                <a16:creationId xmlns:a16="http://schemas.microsoft.com/office/drawing/2014/main" id="{DB3BAE6F-574F-C946-9343-91C0CD9CE28D}"/>
              </a:ext>
            </a:extLst>
          </p:cNvPr>
          <p:cNvSpPr txBox="1"/>
          <p:nvPr/>
        </p:nvSpPr>
        <p:spPr>
          <a:xfrm>
            <a:off x="2103984" y="3351222"/>
            <a:ext cx="2603286" cy="954107"/>
          </a:xfrm>
          <a:prstGeom prst="rect">
            <a:avLst/>
          </a:prstGeom>
          <a:noFill/>
        </p:spPr>
        <p:txBody>
          <a:bodyPr wrap="square" rtlCol="0">
            <a:spAutoFit/>
          </a:bodyPr>
          <a:lstStyle/>
          <a:p>
            <a:pPr algn="ctr"/>
            <a:r>
              <a:rPr lang="en-US" dirty="0"/>
              <a:t>Large scale compromise of credit reporting agencies or sensitive government personnel databases</a:t>
            </a:r>
          </a:p>
        </p:txBody>
      </p:sp>
      <p:pic>
        <p:nvPicPr>
          <p:cNvPr id="9" name="Picture 8">
            <a:extLst>
              <a:ext uri="{FF2B5EF4-FFF2-40B4-BE49-F238E27FC236}">
                <a16:creationId xmlns:a16="http://schemas.microsoft.com/office/drawing/2014/main" id="{15B0D179-D5DE-ED4C-BF7D-CDBF8FE8F88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129218" y="1441406"/>
            <a:ext cx="1906717" cy="1782488"/>
          </a:xfrm>
          <a:prstGeom prst="rect">
            <a:avLst/>
          </a:prstGeom>
        </p:spPr>
      </p:pic>
      <p:sp>
        <p:nvSpPr>
          <p:cNvPr id="16" name="TextBox 15">
            <a:extLst>
              <a:ext uri="{FF2B5EF4-FFF2-40B4-BE49-F238E27FC236}">
                <a16:creationId xmlns:a16="http://schemas.microsoft.com/office/drawing/2014/main" id="{79E7C54E-BBEB-B44F-897D-83D2B95AE3E3}"/>
              </a:ext>
            </a:extLst>
          </p:cNvPr>
          <p:cNvSpPr txBox="1"/>
          <p:nvPr/>
        </p:nvSpPr>
        <p:spPr>
          <a:xfrm>
            <a:off x="6984459" y="3377331"/>
            <a:ext cx="2159541" cy="523220"/>
          </a:xfrm>
          <a:prstGeom prst="rect">
            <a:avLst/>
          </a:prstGeom>
          <a:noFill/>
        </p:spPr>
        <p:txBody>
          <a:bodyPr wrap="square" rtlCol="0">
            <a:spAutoFit/>
          </a:bodyPr>
          <a:lstStyle/>
          <a:p>
            <a:pPr algn="ctr"/>
            <a:r>
              <a:rPr lang="en-US" dirty="0"/>
              <a:t>Root compromise of major social media site</a:t>
            </a:r>
          </a:p>
        </p:txBody>
      </p:sp>
      <p:sp>
        <p:nvSpPr>
          <p:cNvPr id="12" name="Rectangle 11">
            <a:extLst>
              <a:ext uri="{FF2B5EF4-FFF2-40B4-BE49-F238E27FC236}">
                <a16:creationId xmlns:a16="http://schemas.microsoft.com/office/drawing/2014/main" id="{94BAE762-7E12-C340-AE29-34CA9784AEEE}"/>
              </a:ext>
            </a:extLst>
          </p:cNvPr>
          <p:cNvSpPr/>
          <p:nvPr/>
        </p:nvSpPr>
        <p:spPr>
          <a:xfrm>
            <a:off x="-906088" y="4974738"/>
            <a:ext cx="10108277" cy="215444"/>
          </a:xfrm>
          <a:prstGeom prst="rect">
            <a:avLst/>
          </a:prstGeom>
        </p:spPr>
        <p:txBody>
          <a:bodyPr wrap="square">
            <a:spAutoFit/>
          </a:bodyPr>
          <a:lstStyle/>
          <a:p>
            <a:pPr algn="r"/>
            <a:r>
              <a:rPr lang="en-US" sz="800" dirty="0"/>
              <a:t>https://</a:t>
            </a:r>
            <a:r>
              <a:rPr lang="en-US" sz="800" dirty="0" err="1"/>
              <a:t>en.wikipedia.org</a:t>
            </a:r>
            <a:r>
              <a:rPr lang="en-US" sz="800" dirty="0"/>
              <a:t>/wiki/</a:t>
            </a:r>
            <a:r>
              <a:rPr lang="en-US" sz="800" dirty="0" err="1"/>
              <a:t>Social_media</a:t>
            </a:r>
            <a:r>
              <a:rPr lang="en-US" sz="800" dirty="0"/>
              <a:t>#/media/</a:t>
            </a:r>
            <a:r>
              <a:rPr lang="en-US" sz="800" dirty="0" err="1"/>
              <a:t>File:Young_people_texting_on_smartphones_using_thumbs.JPG</a:t>
            </a:r>
            <a:endParaRPr lang="en-US" sz="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6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Humans as a Pressure Point</a:t>
            </a:r>
            <a:endParaRPr dirty="0"/>
          </a:p>
        </p:txBody>
      </p:sp>
      <p:sp>
        <p:nvSpPr>
          <p:cNvPr id="451" name="Google Shape;451;p64"/>
          <p:cNvSpPr txBox="1"/>
          <p:nvPr/>
        </p:nvSpPr>
        <p:spPr>
          <a:xfrm>
            <a:off x="787104" y="4464787"/>
            <a:ext cx="7336500" cy="41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dirty="0"/>
              <a:t>Geographic - Physical - Logical - Persona - </a:t>
            </a:r>
            <a:r>
              <a:rPr lang="en" sz="1800" b="1" dirty="0"/>
              <a:t>Supervisory</a:t>
            </a:r>
            <a:endParaRPr sz="1800" b="1" dirty="0"/>
          </a:p>
        </p:txBody>
      </p:sp>
      <p:pic>
        <p:nvPicPr>
          <p:cNvPr id="4" name="Picture 3">
            <a:extLst>
              <a:ext uri="{FF2B5EF4-FFF2-40B4-BE49-F238E27FC236}">
                <a16:creationId xmlns:a16="http://schemas.microsoft.com/office/drawing/2014/main" id="{FBE4822A-3F24-824A-86D5-0913F74337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1700" y="1670718"/>
            <a:ext cx="3729288" cy="2486192"/>
          </a:xfrm>
          <a:prstGeom prst="rect">
            <a:avLst/>
          </a:prstGeom>
        </p:spPr>
      </p:pic>
      <p:pic>
        <p:nvPicPr>
          <p:cNvPr id="6" name="Picture 5">
            <a:extLst>
              <a:ext uri="{FF2B5EF4-FFF2-40B4-BE49-F238E27FC236}">
                <a16:creationId xmlns:a16="http://schemas.microsoft.com/office/drawing/2014/main" id="{E62B2A3D-B885-944F-8CE6-C6436F4EDB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15327" y="1149480"/>
            <a:ext cx="4379494" cy="910629"/>
          </a:xfrm>
          <a:prstGeom prst="rect">
            <a:avLst/>
          </a:prstGeom>
        </p:spPr>
      </p:pic>
      <p:pic>
        <p:nvPicPr>
          <p:cNvPr id="8" name="Picture 7">
            <a:extLst>
              <a:ext uri="{FF2B5EF4-FFF2-40B4-BE49-F238E27FC236}">
                <a16:creationId xmlns:a16="http://schemas.microsoft.com/office/drawing/2014/main" id="{5189A884-37C9-EF47-A10C-C3F0EC217FF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15327" y="2088362"/>
            <a:ext cx="3993264" cy="2295529"/>
          </a:xfrm>
          <a:prstGeom prst="rect">
            <a:avLst/>
          </a:prstGeom>
        </p:spPr>
      </p:pic>
      <p:sp>
        <p:nvSpPr>
          <p:cNvPr id="9" name="Rectangle 8">
            <a:extLst>
              <a:ext uri="{FF2B5EF4-FFF2-40B4-BE49-F238E27FC236}">
                <a16:creationId xmlns:a16="http://schemas.microsoft.com/office/drawing/2014/main" id="{305AD5C4-A125-2B4F-A979-68B4AA35ADD1}"/>
              </a:ext>
            </a:extLst>
          </p:cNvPr>
          <p:cNvSpPr/>
          <p:nvPr/>
        </p:nvSpPr>
        <p:spPr>
          <a:xfrm>
            <a:off x="118693" y="4828125"/>
            <a:ext cx="9007642" cy="338554"/>
          </a:xfrm>
          <a:prstGeom prst="rect">
            <a:avLst/>
          </a:prstGeom>
        </p:spPr>
        <p:txBody>
          <a:bodyPr wrap="square">
            <a:spAutoFit/>
          </a:bodyPr>
          <a:lstStyle/>
          <a:p>
            <a:pPr algn="r"/>
            <a:r>
              <a:rPr lang="en-US" sz="800" dirty="0"/>
              <a:t>https://</a:t>
            </a:r>
            <a:r>
              <a:rPr lang="en-US" sz="800" dirty="0" err="1"/>
              <a:t>unsplash.com</a:t>
            </a:r>
            <a:r>
              <a:rPr lang="en-US" sz="800" dirty="0"/>
              <a:t>/photos/KdeqA3aTnBY </a:t>
            </a:r>
            <a:br>
              <a:rPr lang="en-US" sz="800" dirty="0"/>
            </a:br>
            <a:r>
              <a:rPr lang="en-US" sz="800" dirty="0"/>
              <a:t>https://</a:t>
            </a:r>
            <a:r>
              <a:rPr lang="en-US" sz="800" dirty="0" err="1"/>
              <a:t>www.vox.com</a:t>
            </a:r>
            <a:r>
              <a:rPr lang="en-US" sz="800" dirty="0"/>
              <a:t>/2018/10/24/18020906/trump-cell-phone-china-</a:t>
            </a:r>
            <a:r>
              <a:rPr lang="en-US" sz="800" dirty="0" err="1"/>
              <a:t>russia</a:t>
            </a:r>
            <a:r>
              <a:rPr lang="en-US" sz="800" dirty="0"/>
              <a:t>-new-</a:t>
            </a:r>
            <a:r>
              <a:rPr lang="en-US" sz="800" dirty="0" err="1"/>
              <a:t>york</a:t>
            </a:r>
            <a:r>
              <a:rPr lang="en-US" sz="800" dirty="0"/>
              <a:t>-times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pic>
        <p:nvPicPr>
          <p:cNvPr id="3" name="Picture 2">
            <a:extLst>
              <a:ext uri="{FF2B5EF4-FFF2-40B4-BE49-F238E27FC236}">
                <a16:creationId xmlns:a16="http://schemas.microsoft.com/office/drawing/2014/main" id="{F0AC5639-C6B3-AE4E-9FCD-3AA88E326A2C}"/>
              </a:ext>
            </a:extLst>
          </p:cNvPr>
          <p:cNvPicPr>
            <a:picLocks noChangeAspect="1"/>
          </p:cNvPicPr>
          <p:nvPr/>
        </p:nvPicPr>
        <p:blipFill>
          <a:blip r:embed="rId3"/>
          <a:stretch>
            <a:fillRect/>
          </a:stretch>
        </p:blipFill>
        <p:spPr>
          <a:xfrm>
            <a:off x="6523419" y="488375"/>
            <a:ext cx="1824683" cy="1824683"/>
          </a:xfrm>
          <a:prstGeom prst="rect">
            <a:avLst/>
          </a:prstGeom>
        </p:spPr>
      </p:pic>
      <p:sp>
        <p:nvSpPr>
          <p:cNvPr id="435" name="Google Shape;435;p62"/>
          <p:cNvSpPr txBox="1">
            <a:spLocks noGrp="1"/>
          </p:cNvSpPr>
          <p:nvPr>
            <p:ph type="title"/>
          </p:nvPr>
        </p:nvSpPr>
        <p:spPr>
          <a:xfrm>
            <a:off x="187009" y="30814"/>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Other Potential Concerns…</a:t>
            </a:r>
            <a:endParaRPr dirty="0"/>
          </a:p>
        </p:txBody>
      </p:sp>
      <p:sp>
        <p:nvSpPr>
          <p:cNvPr id="437" name="Google Shape;437;p62"/>
          <p:cNvSpPr txBox="1"/>
          <p:nvPr/>
        </p:nvSpPr>
        <p:spPr>
          <a:xfrm>
            <a:off x="841793" y="4688484"/>
            <a:ext cx="7336500" cy="41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dirty="0"/>
              <a:t>Geographic - Physical - </a:t>
            </a:r>
            <a:r>
              <a:rPr lang="en" sz="1800" b="1" dirty="0"/>
              <a:t>Logical</a:t>
            </a:r>
            <a:r>
              <a:rPr lang="en" sz="1800" dirty="0"/>
              <a:t> - Persona - Supervisory</a:t>
            </a:r>
            <a:endParaRPr sz="1800" dirty="0"/>
          </a:p>
        </p:txBody>
      </p:sp>
      <p:sp>
        <p:nvSpPr>
          <p:cNvPr id="2" name="TextBox 1">
            <a:extLst>
              <a:ext uri="{FF2B5EF4-FFF2-40B4-BE49-F238E27FC236}">
                <a16:creationId xmlns:a16="http://schemas.microsoft.com/office/drawing/2014/main" id="{853EDC01-2B65-2145-8847-6F3478534FBA}"/>
              </a:ext>
            </a:extLst>
          </p:cNvPr>
          <p:cNvSpPr txBox="1"/>
          <p:nvPr/>
        </p:nvSpPr>
        <p:spPr>
          <a:xfrm>
            <a:off x="6421608" y="4034637"/>
            <a:ext cx="2159541" cy="523220"/>
          </a:xfrm>
          <a:prstGeom prst="rect">
            <a:avLst/>
          </a:prstGeom>
          <a:noFill/>
        </p:spPr>
        <p:txBody>
          <a:bodyPr wrap="square" rtlCol="0">
            <a:spAutoFit/>
          </a:bodyPr>
          <a:lstStyle/>
          <a:p>
            <a:pPr algn="ctr"/>
            <a:r>
              <a:rPr lang="en-US" dirty="0"/>
              <a:t>Widely-deployed mobile device apps go rogue</a:t>
            </a:r>
          </a:p>
        </p:txBody>
      </p:sp>
      <p:sp>
        <p:nvSpPr>
          <p:cNvPr id="6" name="TextBox 5">
            <a:extLst>
              <a:ext uri="{FF2B5EF4-FFF2-40B4-BE49-F238E27FC236}">
                <a16:creationId xmlns:a16="http://schemas.microsoft.com/office/drawing/2014/main" id="{1DF25003-8848-9A44-BCC6-9A88062BC664}"/>
              </a:ext>
            </a:extLst>
          </p:cNvPr>
          <p:cNvSpPr txBox="1"/>
          <p:nvPr/>
        </p:nvSpPr>
        <p:spPr>
          <a:xfrm>
            <a:off x="3605420" y="3926915"/>
            <a:ext cx="2159541" cy="738664"/>
          </a:xfrm>
          <a:prstGeom prst="rect">
            <a:avLst/>
          </a:prstGeom>
          <a:noFill/>
        </p:spPr>
        <p:txBody>
          <a:bodyPr wrap="square" rtlCol="0">
            <a:spAutoFit/>
          </a:bodyPr>
          <a:lstStyle/>
          <a:p>
            <a:pPr algn="ctr"/>
            <a:r>
              <a:rPr lang="en-US" dirty="0"/>
              <a:t>Subversion of widely-used open source software and libraries</a:t>
            </a:r>
          </a:p>
        </p:txBody>
      </p:sp>
      <p:sp>
        <p:nvSpPr>
          <p:cNvPr id="7" name="TextBox 6">
            <a:extLst>
              <a:ext uri="{FF2B5EF4-FFF2-40B4-BE49-F238E27FC236}">
                <a16:creationId xmlns:a16="http://schemas.microsoft.com/office/drawing/2014/main" id="{52DFEFE2-836E-B04C-84BF-9031915FBC94}"/>
              </a:ext>
            </a:extLst>
          </p:cNvPr>
          <p:cNvSpPr txBox="1"/>
          <p:nvPr/>
        </p:nvSpPr>
        <p:spPr>
          <a:xfrm>
            <a:off x="6103120" y="2121098"/>
            <a:ext cx="2843103" cy="738664"/>
          </a:xfrm>
          <a:prstGeom prst="rect">
            <a:avLst/>
          </a:prstGeom>
          <a:noFill/>
        </p:spPr>
        <p:txBody>
          <a:bodyPr wrap="square" rtlCol="0">
            <a:spAutoFit/>
          </a:bodyPr>
          <a:lstStyle/>
          <a:p>
            <a:pPr algn="ctr"/>
            <a:r>
              <a:rPr lang="en-US" dirty="0"/>
              <a:t>Failure of virtualization/container integrity making shared cloud services insecure</a:t>
            </a:r>
          </a:p>
        </p:txBody>
      </p:sp>
      <p:pic>
        <p:nvPicPr>
          <p:cNvPr id="4" name="Picture 3">
            <a:extLst>
              <a:ext uri="{FF2B5EF4-FFF2-40B4-BE49-F238E27FC236}">
                <a16:creationId xmlns:a16="http://schemas.microsoft.com/office/drawing/2014/main" id="{4E7F719E-81A5-D046-84DC-6292DF55119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3965" y="3103215"/>
            <a:ext cx="2294008" cy="754759"/>
          </a:xfrm>
          <a:prstGeom prst="rect">
            <a:avLst/>
          </a:prstGeom>
        </p:spPr>
      </p:pic>
      <p:sp>
        <p:nvSpPr>
          <p:cNvPr id="10" name="TextBox 9">
            <a:extLst>
              <a:ext uri="{FF2B5EF4-FFF2-40B4-BE49-F238E27FC236}">
                <a16:creationId xmlns:a16="http://schemas.microsoft.com/office/drawing/2014/main" id="{A0BA1465-67A4-DA47-B37E-79F0E0691727}"/>
              </a:ext>
            </a:extLst>
          </p:cNvPr>
          <p:cNvSpPr txBox="1"/>
          <p:nvPr/>
        </p:nvSpPr>
        <p:spPr>
          <a:xfrm>
            <a:off x="687422" y="3880125"/>
            <a:ext cx="2159541" cy="738664"/>
          </a:xfrm>
          <a:prstGeom prst="rect">
            <a:avLst/>
          </a:prstGeom>
          <a:noFill/>
        </p:spPr>
        <p:txBody>
          <a:bodyPr wrap="square" rtlCol="0">
            <a:spAutoFit/>
          </a:bodyPr>
          <a:lstStyle/>
          <a:p>
            <a:pPr algn="ctr"/>
            <a:r>
              <a:rPr lang="en-US" dirty="0"/>
              <a:t>Root certificate compromise of major PKI provider(s)</a:t>
            </a:r>
          </a:p>
        </p:txBody>
      </p:sp>
      <p:pic>
        <p:nvPicPr>
          <p:cNvPr id="5" name="Picture 4">
            <a:extLst>
              <a:ext uri="{FF2B5EF4-FFF2-40B4-BE49-F238E27FC236}">
                <a16:creationId xmlns:a16="http://schemas.microsoft.com/office/drawing/2014/main" id="{79555039-2408-534A-9495-D0B80BA5D1F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10233" y="780840"/>
            <a:ext cx="1266893" cy="1266893"/>
          </a:xfrm>
          <a:prstGeom prst="rect">
            <a:avLst/>
          </a:prstGeom>
        </p:spPr>
      </p:pic>
      <p:sp>
        <p:nvSpPr>
          <p:cNvPr id="14" name="TextBox 13">
            <a:extLst>
              <a:ext uri="{FF2B5EF4-FFF2-40B4-BE49-F238E27FC236}">
                <a16:creationId xmlns:a16="http://schemas.microsoft.com/office/drawing/2014/main" id="{C21958D9-2182-544D-A70A-0EEFC79EC36C}"/>
              </a:ext>
            </a:extLst>
          </p:cNvPr>
          <p:cNvSpPr txBox="1"/>
          <p:nvPr/>
        </p:nvSpPr>
        <p:spPr>
          <a:xfrm>
            <a:off x="3538731" y="2121098"/>
            <a:ext cx="2159541" cy="738664"/>
          </a:xfrm>
          <a:prstGeom prst="rect">
            <a:avLst/>
          </a:prstGeom>
          <a:noFill/>
        </p:spPr>
        <p:txBody>
          <a:bodyPr wrap="square" rtlCol="0">
            <a:spAutoFit/>
          </a:bodyPr>
          <a:lstStyle/>
          <a:p>
            <a:pPr algn="ctr"/>
            <a:r>
              <a:rPr lang="en-US" dirty="0"/>
              <a:t>Large-scale compromise of lawful intercept backdoors/key escrow</a:t>
            </a:r>
          </a:p>
        </p:txBody>
      </p:sp>
      <p:sp>
        <p:nvSpPr>
          <p:cNvPr id="15" name="TextBox 14">
            <a:extLst>
              <a:ext uri="{FF2B5EF4-FFF2-40B4-BE49-F238E27FC236}">
                <a16:creationId xmlns:a16="http://schemas.microsoft.com/office/drawing/2014/main" id="{F04AFBC3-7F0E-F540-BDE7-2A733694EC45}"/>
              </a:ext>
            </a:extLst>
          </p:cNvPr>
          <p:cNvSpPr txBox="1"/>
          <p:nvPr/>
        </p:nvSpPr>
        <p:spPr>
          <a:xfrm>
            <a:off x="311700" y="2121098"/>
            <a:ext cx="2822183" cy="738664"/>
          </a:xfrm>
          <a:prstGeom prst="rect">
            <a:avLst/>
          </a:prstGeom>
          <a:noFill/>
        </p:spPr>
        <p:txBody>
          <a:bodyPr wrap="square" rtlCol="0">
            <a:spAutoFit/>
          </a:bodyPr>
          <a:lstStyle/>
          <a:p>
            <a:pPr algn="ctr"/>
            <a:r>
              <a:rPr lang="en-US" dirty="0"/>
              <a:t>Subversion of a major provider: </a:t>
            </a:r>
            <a:br>
              <a:rPr lang="en-US" dirty="0"/>
            </a:br>
            <a:r>
              <a:rPr lang="en-US" dirty="0"/>
              <a:t>rogue software deployed, loss of control of services</a:t>
            </a:r>
          </a:p>
        </p:txBody>
      </p:sp>
      <p:pic>
        <p:nvPicPr>
          <p:cNvPr id="13" name="Picture 12">
            <a:extLst>
              <a:ext uri="{FF2B5EF4-FFF2-40B4-BE49-F238E27FC236}">
                <a16:creationId xmlns:a16="http://schemas.microsoft.com/office/drawing/2014/main" id="{83246441-E69A-8B4F-9B0B-89037252362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76576" y="898168"/>
            <a:ext cx="1511014" cy="574163"/>
          </a:xfrm>
          <a:prstGeom prst="rect">
            <a:avLst/>
          </a:prstGeom>
        </p:spPr>
      </p:pic>
      <p:pic>
        <p:nvPicPr>
          <p:cNvPr id="16" name="Picture 15">
            <a:extLst>
              <a:ext uri="{FF2B5EF4-FFF2-40B4-BE49-F238E27FC236}">
                <a16:creationId xmlns:a16="http://schemas.microsoft.com/office/drawing/2014/main" id="{F5F91D0C-3045-8043-BCB2-51DD24C3E42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82181" y="1589302"/>
            <a:ext cx="1760915" cy="531796"/>
          </a:xfrm>
          <a:prstGeom prst="rect">
            <a:avLst/>
          </a:prstGeom>
        </p:spPr>
      </p:pic>
      <p:pic>
        <p:nvPicPr>
          <p:cNvPr id="17" name="Picture 16">
            <a:extLst>
              <a:ext uri="{FF2B5EF4-FFF2-40B4-BE49-F238E27FC236}">
                <a16:creationId xmlns:a16="http://schemas.microsoft.com/office/drawing/2014/main" id="{25ECB37D-9527-724F-B7C9-02CC0EB06E1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083773" y="816778"/>
            <a:ext cx="702853" cy="702853"/>
          </a:xfrm>
          <a:prstGeom prst="rect">
            <a:avLst/>
          </a:prstGeom>
        </p:spPr>
      </p:pic>
      <p:pic>
        <p:nvPicPr>
          <p:cNvPr id="18" name="Picture 17">
            <a:extLst>
              <a:ext uri="{FF2B5EF4-FFF2-40B4-BE49-F238E27FC236}">
                <a16:creationId xmlns:a16="http://schemas.microsoft.com/office/drawing/2014/main" id="{0F04A011-C723-6249-8C66-5CEF31E0AC84}"/>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16200000">
            <a:off x="6970586" y="2473780"/>
            <a:ext cx="1133973" cy="2028306"/>
          </a:xfrm>
          <a:prstGeom prst="rect">
            <a:avLst/>
          </a:prstGeom>
        </p:spPr>
      </p:pic>
      <p:pic>
        <p:nvPicPr>
          <p:cNvPr id="19" name="Picture 18">
            <a:extLst>
              <a:ext uri="{FF2B5EF4-FFF2-40B4-BE49-F238E27FC236}">
                <a16:creationId xmlns:a16="http://schemas.microsoft.com/office/drawing/2014/main" id="{A37B9DBD-74E8-E849-BB0F-5F17F6410D61}"/>
              </a:ext>
            </a:extLst>
          </p:cNvPr>
          <p:cNvPicPr>
            <a:picLocks noChangeAspect="1"/>
          </p:cNvPicPr>
          <p:nvPr/>
        </p:nvPicPr>
        <p:blipFill>
          <a:blip r:embed="rId10"/>
          <a:stretch>
            <a:fillRect/>
          </a:stretch>
        </p:blipFill>
        <p:spPr>
          <a:xfrm>
            <a:off x="3616446" y="2929641"/>
            <a:ext cx="1968500" cy="10287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65"/>
          <p:cNvSpPr txBox="1">
            <a:spLocks noGrp="1"/>
          </p:cNvSpPr>
          <p:nvPr>
            <p:ph type="title"/>
          </p:nvPr>
        </p:nvSpPr>
        <p:spPr>
          <a:xfrm>
            <a:off x="311700" y="1189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Bringing it All Together</a:t>
            </a:r>
            <a:endParaRPr/>
          </a:p>
        </p:txBody>
      </p:sp>
      <p:pic>
        <p:nvPicPr>
          <p:cNvPr id="457" name="Google Shape;457;p65"/>
          <p:cNvPicPr preferRelativeResize="0"/>
          <p:nvPr/>
        </p:nvPicPr>
        <p:blipFill>
          <a:blip r:embed="rId3">
            <a:alphaModFix/>
          </a:blip>
          <a:stretch>
            <a:fillRect/>
          </a:stretch>
        </p:blipFill>
        <p:spPr>
          <a:xfrm>
            <a:off x="925950" y="1467125"/>
            <a:ext cx="3267075" cy="3086100"/>
          </a:xfrm>
          <a:prstGeom prst="rect">
            <a:avLst/>
          </a:prstGeom>
          <a:noFill/>
          <a:ln>
            <a:noFill/>
          </a:ln>
        </p:spPr>
      </p:pic>
      <p:sp>
        <p:nvSpPr>
          <p:cNvPr id="458" name="Google Shape;458;p65"/>
          <p:cNvSpPr txBox="1"/>
          <p:nvPr/>
        </p:nvSpPr>
        <p:spPr>
          <a:xfrm>
            <a:off x="4544650" y="3827525"/>
            <a:ext cx="4287600" cy="405300"/>
          </a:xfrm>
          <a:prstGeom prst="rect">
            <a:avLst/>
          </a:prstGeom>
          <a:solidFill>
            <a:srgbClr val="D9D9D9"/>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Gates, locks, buildings...</a:t>
            </a:r>
            <a:endParaRPr sz="1800"/>
          </a:p>
        </p:txBody>
      </p:sp>
      <p:sp>
        <p:nvSpPr>
          <p:cNvPr id="459" name="Google Shape;459;p65"/>
          <p:cNvSpPr txBox="1"/>
          <p:nvPr/>
        </p:nvSpPr>
        <p:spPr>
          <a:xfrm>
            <a:off x="4544650" y="3317525"/>
            <a:ext cx="4287600" cy="405300"/>
          </a:xfrm>
          <a:prstGeom prst="rect">
            <a:avLst/>
          </a:prstGeom>
          <a:solidFill>
            <a:srgbClr val="D9D9D9"/>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Hardware, OSI 1: fiber, EM spectrum...</a:t>
            </a:r>
            <a:endParaRPr sz="1800"/>
          </a:p>
        </p:txBody>
      </p:sp>
      <p:sp>
        <p:nvSpPr>
          <p:cNvPr id="460" name="Google Shape;460;p65"/>
          <p:cNvSpPr txBox="1"/>
          <p:nvPr/>
        </p:nvSpPr>
        <p:spPr>
          <a:xfrm>
            <a:off x="4544650" y="2807525"/>
            <a:ext cx="4287600" cy="405300"/>
          </a:xfrm>
          <a:prstGeom prst="rect">
            <a:avLst/>
          </a:prstGeom>
          <a:solidFill>
            <a:srgbClr val="D9D9D9"/>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OSI 2-7: applications, packets, routing... </a:t>
            </a:r>
            <a:endParaRPr sz="1800"/>
          </a:p>
        </p:txBody>
      </p:sp>
      <p:sp>
        <p:nvSpPr>
          <p:cNvPr id="461" name="Google Shape;461;p65"/>
          <p:cNvSpPr txBox="1"/>
          <p:nvPr/>
        </p:nvSpPr>
        <p:spPr>
          <a:xfrm>
            <a:off x="4544650" y="2297525"/>
            <a:ext cx="4287600" cy="405300"/>
          </a:xfrm>
          <a:prstGeom prst="rect">
            <a:avLst/>
          </a:prstGeom>
          <a:solidFill>
            <a:srgbClr val="D9D9D9"/>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Social media, IAM, accounts... </a:t>
            </a:r>
            <a:endParaRPr sz="1800"/>
          </a:p>
        </p:txBody>
      </p:sp>
      <p:sp>
        <p:nvSpPr>
          <p:cNvPr id="462" name="Google Shape;462;p65"/>
          <p:cNvSpPr txBox="1"/>
          <p:nvPr/>
        </p:nvSpPr>
        <p:spPr>
          <a:xfrm>
            <a:off x="4544650" y="1787525"/>
            <a:ext cx="4287600" cy="405300"/>
          </a:xfrm>
          <a:prstGeom prst="rect">
            <a:avLst/>
          </a:prstGeom>
          <a:solidFill>
            <a:srgbClr val="D9D9D9"/>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C2, humans... </a:t>
            </a:r>
            <a:endParaRPr sz="1800"/>
          </a:p>
        </p:txBody>
      </p:sp>
      <p:sp>
        <p:nvSpPr>
          <p:cNvPr id="463" name="Google Shape;463;p65"/>
          <p:cNvSpPr txBox="1"/>
          <p:nvPr/>
        </p:nvSpPr>
        <p:spPr>
          <a:xfrm>
            <a:off x="604800" y="1289525"/>
            <a:ext cx="3744000" cy="3416400"/>
          </a:xfrm>
          <a:prstGeom prst="rect">
            <a:avLst/>
          </a:prstGeom>
          <a:noFill/>
          <a:ln w="76200" cap="flat" cmpd="sng">
            <a:solidFill>
              <a:srgbClr val="99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4" name="Google Shape;464;p65"/>
          <p:cNvSpPr txBox="1"/>
          <p:nvPr/>
        </p:nvSpPr>
        <p:spPr>
          <a:xfrm>
            <a:off x="456600" y="810900"/>
            <a:ext cx="4766400" cy="85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Organizations, Sectors, Cities, Nations</a:t>
            </a:r>
            <a:endParaRPr sz="18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A255A85-DE28-2245-B9C5-A93A470503D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73581" y="3403170"/>
            <a:ext cx="2002699" cy="651879"/>
          </a:xfrm>
          <a:prstGeom prst="rect">
            <a:avLst/>
          </a:prstGeom>
        </p:spPr>
      </p:pic>
      <p:sp>
        <p:nvSpPr>
          <p:cNvPr id="2" name="Title 1">
            <a:extLst>
              <a:ext uri="{FF2B5EF4-FFF2-40B4-BE49-F238E27FC236}">
                <a16:creationId xmlns:a16="http://schemas.microsoft.com/office/drawing/2014/main" id="{0BFCBF62-49BF-E943-A8A0-69637496A2A3}"/>
              </a:ext>
            </a:extLst>
          </p:cNvPr>
          <p:cNvSpPr>
            <a:spLocks noGrp="1"/>
          </p:cNvSpPr>
          <p:nvPr>
            <p:ph type="title"/>
          </p:nvPr>
        </p:nvSpPr>
        <p:spPr>
          <a:xfrm>
            <a:off x="242511" y="253020"/>
            <a:ext cx="8520600" cy="572700"/>
          </a:xfrm>
        </p:spPr>
        <p:txBody>
          <a:bodyPr/>
          <a:lstStyle/>
          <a:p>
            <a:r>
              <a:rPr lang="en-US" dirty="0"/>
              <a:t>Think About These Other Ones Too…</a:t>
            </a:r>
          </a:p>
        </p:txBody>
      </p:sp>
      <p:pic>
        <p:nvPicPr>
          <p:cNvPr id="9" name="Picture 8">
            <a:extLst>
              <a:ext uri="{FF2B5EF4-FFF2-40B4-BE49-F238E27FC236}">
                <a16:creationId xmlns:a16="http://schemas.microsoft.com/office/drawing/2014/main" id="{1DAF593D-A79E-BA40-AF0C-7CF94F74006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6786" y="1555492"/>
            <a:ext cx="1092001" cy="1111955"/>
          </a:xfrm>
          <a:prstGeom prst="rect">
            <a:avLst/>
          </a:prstGeom>
        </p:spPr>
      </p:pic>
      <p:sp>
        <p:nvSpPr>
          <p:cNvPr id="10" name="TextBox 9">
            <a:extLst>
              <a:ext uri="{FF2B5EF4-FFF2-40B4-BE49-F238E27FC236}">
                <a16:creationId xmlns:a16="http://schemas.microsoft.com/office/drawing/2014/main" id="{541AB5BE-F999-6946-9043-5269579387B6}"/>
              </a:ext>
            </a:extLst>
          </p:cNvPr>
          <p:cNvSpPr txBox="1"/>
          <p:nvPr/>
        </p:nvSpPr>
        <p:spPr>
          <a:xfrm>
            <a:off x="4493842" y="2832633"/>
            <a:ext cx="1168910" cy="307777"/>
          </a:xfrm>
          <a:prstGeom prst="rect">
            <a:avLst/>
          </a:prstGeom>
          <a:noFill/>
        </p:spPr>
        <p:txBody>
          <a:bodyPr wrap="none" rtlCol="0">
            <a:spAutoFit/>
          </a:bodyPr>
          <a:lstStyle/>
          <a:p>
            <a:r>
              <a:rPr lang="en-US" dirty="0"/>
              <a:t>Government</a:t>
            </a:r>
          </a:p>
        </p:txBody>
      </p:sp>
      <p:pic>
        <p:nvPicPr>
          <p:cNvPr id="13" name="Picture 12">
            <a:extLst>
              <a:ext uri="{FF2B5EF4-FFF2-40B4-BE49-F238E27FC236}">
                <a16:creationId xmlns:a16="http://schemas.microsoft.com/office/drawing/2014/main" id="{AC0CE085-739F-4C44-A33E-BC9DD8147E3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99774" y="3832580"/>
            <a:ext cx="1167017" cy="1273216"/>
          </a:xfrm>
          <a:prstGeom prst="rect">
            <a:avLst/>
          </a:prstGeom>
        </p:spPr>
      </p:pic>
      <p:pic>
        <p:nvPicPr>
          <p:cNvPr id="15" name="Picture 14">
            <a:extLst>
              <a:ext uri="{FF2B5EF4-FFF2-40B4-BE49-F238E27FC236}">
                <a16:creationId xmlns:a16="http://schemas.microsoft.com/office/drawing/2014/main" id="{E270473E-153C-9449-A0D1-CA047712369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02120" y="1588352"/>
            <a:ext cx="1258516" cy="1258516"/>
          </a:xfrm>
          <a:prstGeom prst="rect">
            <a:avLst/>
          </a:prstGeom>
        </p:spPr>
      </p:pic>
      <p:pic>
        <p:nvPicPr>
          <p:cNvPr id="19" name="Picture 18">
            <a:extLst>
              <a:ext uri="{FF2B5EF4-FFF2-40B4-BE49-F238E27FC236}">
                <a16:creationId xmlns:a16="http://schemas.microsoft.com/office/drawing/2014/main" id="{39FE1798-D161-344B-BE84-654193B0DEA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801746" y="3710456"/>
            <a:ext cx="1283172" cy="1283172"/>
          </a:xfrm>
          <a:prstGeom prst="rect">
            <a:avLst/>
          </a:prstGeom>
        </p:spPr>
      </p:pic>
      <p:pic>
        <p:nvPicPr>
          <p:cNvPr id="21" name="Picture 20">
            <a:extLst>
              <a:ext uri="{FF2B5EF4-FFF2-40B4-BE49-F238E27FC236}">
                <a16:creationId xmlns:a16="http://schemas.microsoft.com/office/drawing/2014/main" id="{8E465337-AC74-4B43-BDB6-E5A79C0C986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775925" y="700988"/>
            <a:ext cx="1251625" cy="1207446"/>
          </a:xfrm>
          <a:prstGeom prst="rect">
            <a:avLst/>
          </a:prstGeom>
        </p:spPr>
      </p:pic>
      <p:pic>
        <p:nvPicPr>
          <p:cNvPr id="22" name="Picture 21">
            <a:extLst>
              <a:ext uri="{FF2B5EF4-FFF2-40B4-BE49-F238E27FC236}">
                <a16:creationId xmlns:a16="http://schemas.microsoft.com/office/drawing/2014/main" id="{DAA63B7E-724E-ED4E-864A-2A80698C871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57952" y="1050775"/>
            <a:ext cx="1271081" cy="888486"/>
          </a:xfrm>
          <a:prstGeom prst="rect">
            <a:avLst/>
          </a:prstGeom>
        </p:spPr>
      </p:pic>
      <p:pic>
        <p:nvPicPr>
          <p:cNvPr id="23" name="Picture 22">
            <a:extLst>
              <a:ext uri="{FF2B5EF4-FFF2-40B4-BE49-F238E27FC236}">
                <a16:creationId xmlns:a16="http://schemas.microsoft.com/office/drawing/2014/main" id="{2595489B-EC26-A049-94CB-B50BECEEBFF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830343" y="3815614"/>
            <a:ext cx="1186598" cy="1186598"/>
          </a:xfrm>
          <a:prstGeom prst="rect">
            <a:avLst/>
          </a:prstGeom>
        </p:spPr>
      </p:pic>
      <p:pic>
        <p:nvPicPr>
          <p:cNvPr id="24" name="Picture 23">
            <a:extLst>
              <a:ext uri="{FF2B5EF4-FFF2-40B4-BE49-F238E27FC236}">
                <a16:creationId xmlns:a16="http://schemas.microsoft.com/office/drawing/2014/main" id="{1E9275A7-7542-BD45-AAD9-D0BB85F7834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846725" y="1193915"/>
            <a:ext cx="772659" cy="909956"/>
          </a:xfrm>
          <a:prstGeom prst="rect">
            <a:avLst/>
          </a:prstGeom>
        </p:spPr>
      </p:pic>
      <p:pic>
        <p:nvPicPr>
          <p:cNvPr id="25" name="Picture 24">
            <a:extLst>
              <a:ext uri="{FF2B5EF4-FFF2-40B4-BE49-F238E27FC236}">
                <a16:creationId xmlns:a16="http://schemas.microsoft.com/office/drawing/2014/main" id="{8B704D73-AA42-1042-85BB-C71D69AF081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680860" y="1659148"/>
            <a:ext cx="1187720" cy="1187720"/>
          </a:xfrm>
          <a:prstGeom prst="rect">
            <a:avLst/>
          </a:prstGeom>
        </p:spPr>
      </p:pic>
      <p:sp>
        <p:nvSpPr>
          <p:cNvPr id="26" name="TextBox 25">
            <a:extLst>
              <a:ext uri="{FF2B5EF4-FFF2-40B4-BE49-F238E27FC236}">
                <a16:creationId xmlns:a16="http://schemas.microsoft.com/office/drawing/2014/main" id="{D923838B-BB56-1849-8814-61E213AB6345}"/>
              </a:ext>
            </a:extLst>
          </p:cNvPr>
          <p:cNvSpPr txBox="1"/>
          <p:nvPr/>
        </p:nvSpPr>
        <p:spPr>
          <a:xfrm>
            <a:off x="4676904" y="4518835"/>
            <a:ext cx="752129" cy="307777"/>
          </a:xfrm>
          <a:prstGeom prst="rect">
            <a:avLst/>
          </a:prstGeom>
          <a:noFill/>
        </p:spPr>
        <p:txBody>
          <a:bodyPr wrap="none" rtlCol="0">
            <a:spAutoFit/>
          </a:bodyPr>
          <a:lstStyle/>
          <a:p>
            <a:r>
              <a:rPr lang="en-US" dirty="0"/>
              <a:t>Military</a:t>
            </a:r>
          </a:p>
        </p:txBody>
      </p:sp>
      <p:pic>
        <p:nvPicPr>
          <p:cNvPr id="27" name="Picture 26">
            <a:extLst>
              <a:ext uri="{FF2B5EF4-FFF2-40B4-BE49-F238E27FC236}">
                <a16:creationId xmlns:a16="http://schemas.microsoft.com/office/drawing/2014/main" id="{D1783911-0F7A-BB4D-A7E3-DE3E8C3A193C}"/>
              </a:ext>
            </a:extLst>
          </p:cNvPr>
          <p:cNvPicPr>
            <a:picLocks noChangeAspect="1"/>
          </p:cNvPicPr>
          <p:nvPr/>
        </p:nvPicPr>
        <p:blipFill>
          <a:blip r:embed="rId13"/>
          <a:stretch>
            <a:fillRect/>
          </a:stretch>
        </p:blipFill>
        <p:spPr>
          <a:xfrm>
            <a:off x="6795044" y="2911590"/>
            <a:ext cx="1397000" cy="1397000"/>
          </a:xfrm>
          <a:prstGeom prst="rect">
            <a:avLst/>
          </a:prstGeom>
        </p:spPr>
      </p:pic>
      <p:pic>
        <p:nvPicPr>
          <p:cNvPr id="28" name="Picture 27">
            <a:extLst>
              <a:ext uri="{FF2B5EF4-FFF2-40B4-BE49-F238E27FC236}">
                <a16:creationId xmlns:a16="http://schemas.microsoft.com/office/drawing/2014/main" id="{DB7A6B11-3883-6B41-A717-29C1B314B68C}"/>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098070" y="3742126"/>
            <a:ext cx="913860" cy="1206295"/>
          </a:xfrm>
          <a:prstGeom prst="rect">
            <a:avLst/>
          </a:prstGeom>
        </p:spPr>
      </p:pic>
      <p:pic>
        <p:nvPicPr>
          <p:cNvPr id="29" name="Picture 28">
            <a:extLst>
              <a:ext uri="{FF2B5EF4-FFF2-40B4-BE49-F238E27FC236}">
                <a16:creationId xmlns:a16="http://schemas.microsoft.com/office/drawing/2014/main" id="{6701CD15-46E8-294D-9760-F16ADA8F3474}"/>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05131" y="3238074"/>
            <a:ext cx="2749686" cy="472382"/>
          </a:xfrm>
          <a:prstGeom prst="rect">
            <a:avLst/>
          </a:prstGeom>
        </p:spPr>
      </p:pic>
      <p:pic>
        <p:nvPicPr>
          <p:cNvPr id="30" name="Picture 29">
            <a:extLst>
              <a:ext uri="{FF2B5EF4-FFF2-40B4-BE49-F238E27FC236}">
                <a16:creationId xmlns:a16="http://schemas.microsoft.com/office/drawing/2014/main" id="{8FF6A8A0-0069-7C46-8ABD-38075CA731EC}"/>
              </a:ext>
            </a:extLst>
          </p:cNvPr>
          <p:cNvPicPr>
            <a:picLocks noChangeAspect="1"/>
          </p:cNvPicPr>
          <p:nvPr/>
        </p:nvPicPr>
        <p:blipFill>
          <a:blip r:embed="rId16"/>
          <a:stretch>
            <a:fillRect/>
          </a:stretch>
        </p:blipFill>
        <p:spPr>
          <a:xfrm>
            <a:off x="8000056" y="1764367"/>
            <a:ext cx="977495" cy="977495"/>
          </a:xfrm>
          <a:prstGeom prst="rect">
            <a:avLst/>
          </a:prstGeom>
        </p:spPr>
      </p:pic>
    </p:spTree>
    <p:extLst>
      <p:ext uri="{BB962C8B-B14F-4D97-AF65-F5344CB8AC3E}">
        <p14:creationId xmlns:p14="http://schemas.microsoft.com/office/powerpoint/2010/main" val="9890103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4D520B-210D-9C42-8AEB-60C1E4B225C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23966" y="1788399"/>
            <a:ext cx="1903167" cy="673339"/>
          </a:xfrm>
          <a:prstGeom prst="rect">
            <a:avLst/>
          </a:prstGeom>
        </p:spPr>
      </p:pic>
      <p:sp>
        <p:nvSpPr>
          <p:cNvPr id="2" name="Title 1">
            <a:extLst>
              <a:ext uri="{FF2B5EF4-FFF2-40B4-BE49-F238E27FC236}">
                <a16:creationId xmlns:a16="http://schemas.microsoft.com/office/drawing/2014/main" id="{766D742F-9F09-3745-8B95-F1F5D8B714A2}"/>
              </a:ext>
            </a:extLst>
          </p:cNvPr>
          <p:cNvSpPr>
            <a:spLocks noGrp="1"/>
          </p:cNvSpPr>
          <p:nvPr>
            <p:ph type="title"/>
          </p:nvPr>
        </p:nvSpPr>
        <p:spPr/>
        <p:txBody>
          <a:bodyPr/>
          <a:lstStyle/>
          <a:p>
            <a:r>
              <a:rPr lang="en-US" dirty="0"/>
              <a:t>And More…</a:t>
            </a:r>
          </a:p>
        </p:txBody>
      </p:sp>
      <p:pic>
        <p:nvPicPr>
          <p:cNvPr id="4" name="Picture 3">
            <a:extLst>
              <a:ext uri="{FF2B5EF4-FFF2-40B4-BE49-F238E27FC236}">
                <a16:creationId xmlns:a16="http://schemas.microsoft.com/office/drawing/2014/main" id="{809F6B54-589B-B84C-B8E6-A61E0FA690E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41314" y="1543456"/>
            <a:ext cx="1741191" cy="634720"/>
          </a:xfrm>
          <a:prstGeom prst="rect">
            <a:avLst/>
          </a:prstGeom>
        </p:spPr>
      </p:pic>
      <p:pic>
        <p:nvPicPr>
          <p:cNvPr id="5" name="Picture 4">
            <a:extLst>
              <a:ext uri="{FF2B5EF4-FFF2-40B4-BE49-F238E27FC236}">
                <a16:creationId xmlns:a16="http://schemas.microsoft.com/office/drawing/2014/main" id="{A4AA87B6-673E-C247-B1E0-2D6BB9E7FD6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6870" y="2547576"/>
            <a:ext cx="2337190" cy="533172"/>
          </a:xfrm>
          <a:prstGeom prst="rect">
            <a:avLst/>
          </a:prstGeom>
        </p:spPr>
      </p:pic>
      <p:pic>
        <p:nvPicPr>
          <p:cNvPr id="9" name="Picture 8">
            <a:extLst>
              <a:ext uri="{FF2B5EF4-FFF2-40B4-BE49-F238E27FC236}">
                <a16:creationId xmlns:a16="http://schemas.microsoft.com/office/drawing/2014/main" id="{35EC2A0F-70AA-4E4B-BE43-C091843D73D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308000" y="3058156"/>
            <a:ext cx="1342282" cy="612660"/>
          </a:xfrm>
          <a:prstGeom prst="rect">
            <a:avLst/>
          </a:prstGeom>
        </p:spPr>
      </p:pic>
      <p:pic>
        <p:nvPicPr>
          <p:cNvPr id="10" name="Picture 9">
            <a:extLst>
              <a:ext uri="{FF2B5EF4-FFF2-40B4-BE49-F238E27FC236}">
                <a16:creationId xmlns:a16="http://schemas.microsoft.com/office/drawing/2014/main" id="{49E3A730-8E01-C945-8ED2-FC609EB5616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4260" y="3279202"/>
            <a:ext cx="2046621" cy="684584"/>
          </a:xfrm>
          <a:prstGeom prst="rect">
            <a:avLst/>
          </a:prstGeom>
        </p:spPr>
      </p:pic>
      <p:pic>
        <p:nvPicPr>
          <p:cNvPr id="11" name="Picture 10">
            <a:extLst>
              <a:ext uri="{FF2B5EF4-FFF2-40B4-BE49-F238E27FC236}">
                <a16:creationId xmlns:a16="http://schemas.microsoft.com/office/drawing/2014/main" id="{22B61974-10F8-724C-AFE3-514F3773E70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205918" y="1651199"/>
            <a:ext cx="1639516" cy="445390"/>
          </a:xfrm>
          <a:prstGeom prst="rect">
            <a:avLst/>
          </a:prstGeom>
        </p:spPr>
      </p:pic>
      <p:pic>
        <p:nvPicPr>
          <p:cNvPr id="13" name="Picture 12">
            <a:extLst>
              <a:ext uri="{FF2B5EF4-FFF2-40B4-BE49-F238E27FC236}">
                <a16:creationId xmlns:a16="http://schemas.microsoft.com/office/drawing/2014/main" id="{77602198-B5AA-2346-9F91-E4BBF2A5C8D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180721" y="1300066"/>
            <a:ext cx="1231900" cy="291830"/>
          </a:xfrm>
          <a:prstGeom prst="rect">
            <a:avLst/>
          </a:prstGeom>
        </p:spPr>
      </p:pic>
      <p:sp>
        <p:nvSpPr>
          <p:cNvPr id="14" name="TextBox 13">
            <a:extLst>
              <a:ext uri="{FF2B5EF4-FFF2-40B4-BE49-F238E27FC236}">
                <a16:creationId xmlns:a16="http://schemas.microsoft.com/office/drawing/2014/main" id="{8A50AAE8-18F1-9C41-A66E-A07F8FE41495}"/>
              </a:ext>
            </a:extLst>
          </p:cNvPr>
          <p:cNvSpPr txBox="1"/>
          <p:nvPr/>
        </p:nvSpPr>
        <p:spPr>
          <a:xfrm>
            <a:off x="6459166" y="1909666"/>
            <a:ext cx="1986441" cy="307777"/>
          </a:xfrm>
          <a:prstGeom prst="rect">
            <a:avLst/>
          </a:prstGeom>
          <a:noFill/>
        </p:spPr>
        <p:txBody>
          <a:bodyPr wrap="none" rtlCol="0">
            <a:spAutoFit/>
          </a:bodyPr>
          <a:lstStyle/>
          <a:p>
            <a:r>
              <a:rPr lang="en-US" dirty="0"/>
              <a:t>Software Repositories</a:t>
            </a:r>
          </a:p>
        </p:txBody>
      </p:sp>
      <p:pic>
        <p:nvPicPr>
          <p:cNvPr id="15" name="Picture 14">
            <a:extLst>
              <a:ext uri="{FF2B5EF4-FFF2-40B4-BE49-F238E27FC236}">
                <a16:creationId xmlns:a16="http://schemas.microsoft.com/office/drawing/2014/main" id="{A7DE3BD7-D63E-7E40-A986-EB648F048BD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180721" y="1634630"/>
            <a:ext cx="1231900" cy="232301"/>
          </a:xfrm>
          <a:prstGeom prst="rect">
            <a:avLst/>
          </a:prstGeom>
        </p:spPr>
      </p:pic>
      <p:pic>
        <p:nvPicPr>
          <p:cNvPr id="16" name="Picture 15">
            <a:extLst>
              <a:ext uri="{FF2B5EF4-FFF2-40B4-BE49-F238E27FC236}">
                <a16:creationId xmlns:a16="http://schemas.microsoft.com/office/drawing/2014/main" id="{3B39EBDC-75D0-FC4A-B7EF-AA3B687432BE}"/>
              </a:ext>
            </a:extLst>
          </p:cNvPr>
          <p:cNvPicPr>
            <a:picLocks noChangeAspect="1"/>
          </p:cNvPicPr>
          <p:nvPr/>
        </p:nvPicPr>
        <p:blipFill>
          <a:blip r:embed="rId11"/>
          <a:stretch>
            <a:fillRect/>
          </a:stretch>
        </p:blipFill>
        <p:spPr>
          <a:xfrm>
            <a:off x="6180721" y="2387434"/>
            <a:ext cx="2070100" cy="977900"/>
          </a:xfrm>
          <a:prstGeom prst="rect">
            <a:avLst/>
          </a:prstGeom>
        </p:spPr>
      </p:pic>
      <p:sp>
        <p:nvSpPr>
          <p:cNvPr id="17" name="TextBox 16">
            <a:extLst>
              <a:ext uri="{FF2B5EF4-FFF2-40B4-BE49-F238E27FC236}">
                <a16:creationId xmlns:a16="http://schemas.microsoft.com/office/drawing/2014/main" id="{2DDC5499-346B-B547-85DE-48F9624ADE3E}"/>
              </a:ext>
            </a:extLst>
          </p:cNvPr>
          <p:cNvSpPr txBox="1"/>
          <p:nvPr/>
        </p:nvSpPr>
        <p:spPr>
          <a:xfrm>
            <a:off x="6934344" y="4413868"/>
            <a:ext cx="821059" cy="307777"/>
          </a:xfrm>
          <a:prstGeom prst="rect">
            <a:avLst/>
          </a:prstGeom>
          <a:noFill/>
        </p:spPr>
        <p:txBody>
          <a:bodyPr wrap="none" rtlCol="0">
            <a:spAutoFit/>
          </a:bodyPr>
          <a:lstStyle/>
          <a:p>
            <a:r>
              <a:rPr lang="en-US" dirty="0"/>
              <a:t>Finance</a:t>
            </a:r>
          </a:p>
        </p:txBody>
      </p:sp>
      <p:pic>
        <p:nvPicPr>
          <p:cNvPr id="18" name="Picture 17">
            <a:extLst>
              <a:ext uri="{FF2B5EF4-FFF2-40B4-BE49-F238E27FC236}">
                <a16:creationId xmlns:a16="http://schemas.microsoft.com/office/drawing/2014/main" id="{39350F0E-790D-3C48-9EA6-6F8293C0806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30721" y="888089"/>
            <a:ext cx="814886" cy="978842"/>
          </a:xfrm>
          <a:prstGeom prst="rect">
            <a:avLst/>
          </a:prstGeom>
        </p:spPr>
      </p:pic>
      <p:pic>
        <p:nvPicPr>
          <p:cNvPr id="20" name="Picture 19">
            <a:extLst>
              <a:ext uri="{FF2B5EF4-FFF2-40B4-BE49-F238E27FC236}">
                <a16:creationId xmlns:a16="http://schemas.microsoft.com/office/drawing/2014/main" id="{85A4A2EA-EC36-FF49-B4EF-B53032DC191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398853" y="663273"/>
            <a:ext cx="753083" cy="753083"/>
          </a:xfrm>
          <a:prstGeom prst="rect">
            <a:avLst/>
          </a:prstGeom>
        </p:spPr>
      </p:pic>
      <p:pic>
        <p:nvPicPr>
          <p:cNvPr id="21" name="Picture 20">
            <a:extLst>
              <a:ext uri="{FF2B5EF4-FFF2-40B4-BE49-F238E27FC236}">
                <a16:creationId xmlns:a16="http://schemas.microsoft.com/office/drawing/2014/main" id="{E976B99D-A8A4-684A-8779-48E8C2286188}"/>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5845434" y="3383857"/>
            <a:ext cx="1617713" cy="573917"/>
          </a:xfrm>
          <a:prstGeom prst="rect">
            <a:avLst/>
          </a:prstGeom>
        </p:spPr>
      </p:pic>
      <p:sp>
        <p:nvSpPr>
          <p:cNvPr id="22" name="TextBox 21">
            <a:extLst>
              <a:ext uri="{FF2B5EF4-FFF2-40B4-BE49-F238E27FC236}">
                <a16:creationId xmlns:a16="http://schemas.microsoft.com/office/drawing/2014/main" id="{396C4445-FD94-9549-8FA8-5699D86148EB}"/>
              </a:ext>
            </a:extLst>
          </p:cNvPr>
          <p:cNvSpPr txBox="1"/>
          <p:nvPr/>
        </p:nvSpPr>
        <p:spPr>
          <a:xfrm>
            <a:off x="1008434" y="4188092"/>
            <a:ext cx="1337226" cy="307777"/>
          </a:xfrm>
          <a:prstGeom prst="rect">
            <a:avLst/>
          </a:prstGeom>
          <a:noFill/>
        </p:spPr>
        <p:txBody>
          <a:bodyPr wrap="none" rtlCol="0">
            <a:spAutoFit/>
          </a:bodyPr>
          <a:lstStyle/>
          <a:p>
            <a:r>
              <a:rPr lang="en-US" dirty="0"/>
              <a:t>Transportation</a:t>
            </a:r>
          </a:p>
        </p:txBody>
      </p:sp>
      <p:pic>
        <p:nvPicPr>
          <p:cNvPr id="23" name="Picture 22">
            <a:extLst>
              <a:ext uri="{FF2B5EF4-FFF2-40B4-BE49-F238E27FC236}">
                <a16:creationId xmlns:a16="http://schemas.microsoft.com/office/drawing/2014/main" id="{74FE1C06-B192-D041-847F-3BB5B954529A}"/>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3663189" y="679868"/>
            <a:ext cx="1664181" cy="736488"/>
          </a:xfrm>
          <a:prstGeom prst="rect">
            <a:avLst/>
          </a:prstGeom>
        </p:spPr>
      </p:pic>
      <p:sp>
        <p:nvSpPr>
          <p:cNvPr id="24" name="TextBox 23">
            <a:extLst>
              <a:ext uri="{FF2B5EF4-FFF2-40B4-BE49-F238E27FC236}">
                <a16:creationId xmlns:a16="http://schemas.microsoft.com/office/drawing/2014/main" id="{AEDB76C8-AC87-6E4F-9D98-02320579A2D2}"/>
              </a:ext>
            </a:extLst>
          </p:cNvPr>
          <p:cNvSpPr txBox="1"/>
          <p:nvPr/>
        </p:nvSpPr>
        <p:spPr>
          <a:xfrm>
            <a:off x="4291326" y="2153961"/>
            <a:ext cx="801823" cy="307777"/>
          </a:xfrm>
          <a:prstGeom prst="rect">
            <a:avLst/>
          </a:prstGeom>
          <a:noFill/>
        </p:spPr>
        <p:txBody>
          <a:bodyPr wrap="none" rtlCol="0">
            <a:spAutoFit/>
          </a:bodyPr>
          <a:lstStyle/>
          <a:p>
            <a:r>
              <a:rPr lang="en-US" dirty="0"/>
              <a:t>Medical</a:t>
            </a:r>
          </a:p>
        </p:txBody>
      </p:sp>
      <p:pic>
        <p:nvPicPr>
          <p:cNvPr id="25" name="Picture 24">
            <a:extLst>
              <a:ext uri="{FF2B5EF4-FFF2-40B4-BE49-F238E27FC236}">
                <a16:creationId xmlns:a16="http://schemas.microsoft.com/office/drawing/2014/main" id="{6EB6A1E4-6A4E-4345-B78B-EBB65D5D536A}"/>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7270835" y="4003020"/>
            <a:ext cx="1688689" cy="333733"/>
          </a:xfrm>
          <a:prstGeom prst="rect">
            <a:avLst/>
          </a:prstGeom>
        </p:spPr>
      </p:pic>
      <p:pic>
        <p:nvPicPr>
          <p:cNvPr id="26" name="Picture 25">
            <a:extLst>
              <a:ext uri="{FF2B5EF4-FFF2-40B4-BE49-F238E27FC236}">
                <a16:creationId xmlns:a16="http://schemas.microsoft.com/office/drawing/2014/main" id="{41A1FF95-2F5B-DA41-BB13-0BB6E49CEC76}"/>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4074036" y="2891743"/>
            <a:ext cx="1604126" cy="1604126"/>
          </a:xfrm>
          <a:prstGeom prst="rect">
            <a:avLst/>
          </a:prstGeom>
        </p:spPr>
      </p:pic>
    </p:spTree>
    <p:extLst>
      <p:ext uri="{BB962C8B-B14F-4D97-AF65-F5344CB8AC3E}">
        <p14:creationId xmlns:p14="http://schemas.microsoft.com/office/powerpoint/2010/main" val="30635907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7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Can Help</a:t>
            </a:r>
            <a:endParaRPr/>
          </a:p>
        </p:txBody>
      </p:sp>
      <p:pic>
        <p:nvPicPr>
          <p:cNvPr id="534" name="Google Shape;534;p7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85100" y="1265125"/>
            <a:ext cx="3710049" cy="3264300"/>
          </a:xfrm>
          <a:prstGeom prst="rect">
            <a:avLst/>
          </a:prstGeom>
          <a:noFill/>
          <a:ln>
            <a:noFill/>
          </a:ln>
        </p:spPr>
      </p:pic>
      <p:sp>
        <p:nvSpPr>
          <p:cNvPr id="535" name="Google Shape;535;p76"/>
          <p:cNvSpPr txBox="1">
            <a:spLocks noGrp="1"/>
          </p:cNvSpPr>
          <p:nvPr>
            <p:ph type="body" idx="1"/>
          </p:nvPr>
        </p:nvSpPr>
        <p:spPr>
          <a:xfrm>
            <a:off x="3904725" y="863550"/>
            <a:ext cx="5133600" cy="341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a:t>True </a:t>
            </a:r>
            <a:r>
              <a:rPr lang="en" sz="2000" u="sng"/>
              <a:t>collective defense</a:t>
            </a:r>
            <a:endParaRPr sz="2000" u="sng"/>
          </a:p>
          <a:p>
            <a:pPr marL="457200" lvl="0" indent="-355600" algn="l" rtl="0">
              <a:spcBef>
                <a:spcPts val="0"/>
              </a:spcBef>
              <a:spcAft>
                <a:spcPts val="0"/>
              </a:spcAft>
              <a:buSzPts val="2000"/>
              <a:buChar char="●"/>
            </a:pPr>
            <a:r>
              <a:rPr lang="en" sz="2000"/>
              <a:t>Improved threat information sharing</a:t>
            </a:r>
            <a:endParaRPr sz="2000"/>
          </a:p>
          <a:p>
            <a:pPr marL="457200" lvl="0" indent="-355600" algn="l" rtl="0">
              <a:spcBef>
                <a:spcPts val="0"/>
              </a:spcBef>
              <a:spcAft>
                <a:spcPts val="0"/>
              </a:spcAft>
              <a:buSzPts val="2000"/>
              <a:buChar char="●"/>
            </a:pPr>
            <a:r>
              <a:rPr lang="en" sz="2000"/>
              <a:t>Public/private partnerships for the </a:t>
            </a:r>
            <a:r>
              <a:rPr lang="en" sz="2000" u="sng"/>
              <a:t>offense</a:t>
            </a:r>
            <a:endParaRPr sz="2000" u="sng"/>
          </a:p>
          <a:p>
            <a:pPr marL="457200" lvl="0" indent="-355600" algn="l" rtl="0">
              <a:spcBef>
                <a:spcPts val="0"/>
              </a:spcBef>
              <a:spcAft>
                <a:spcPts val="0"/>
              </a:spcAft>
              <a:buSzPts val="2000"/>
              <a:buChar char="●"/>
            </a:pPr>
            <a:r>
              <a:rPr lang="en" sz="2000"/>
              <a:t>Realistic informed assumptions</a:t>
            </a:r>
            <a:endParaRPr sz="2000"/>
          </a:p>
          <a:p>
            <a:pPr marL="457200" lvl="0" indent="-355600" algn="l" rtl="0">
              <a:spcBef>
                <a:spcPts val="0"/>
              </a:spcBef>
              <a:spcAft>
                <a:spcPts val="0"/>
              </a:spcAft>
              <a:buSzPts val="2000"/>
              <a:buChar char="●"/>
            </a:pPr>
            <a:r>
              <a:rPr lang="en" sz="2000"/>
              <a:t>Organizational agility</a:t>
            </a:r>
            <a:endParaRPr sz="2000"/>
          </a:p>
          <a:p>
            <a:pPr marL="457200" lvl="0" indent="-355600" algn="l" rtl="0">
              <a:spcBef>
                <a:spcPts val="0"/>
              </a:spcBef>
              <a:spcAft>
                <a:spcPts val="0"/>
              </a:spcAft>
              <a:buSzPts val="2000"/>
              <a:buChar char="●"/>
            </a:pPr>
            <a:r>
              <a:rPr lang="en" sz="2000"/>
              <a:t>Move to </a:t>
            </a:r>
            <a:r>
              <a:rPr lang="en" sz="2000" u="sng"/>
              <a:t>behavioral</a:t>
            </a:r>
            <a:r>
              <a:rPr lang="en" sz="2000"/>
              <a:t> detection tools</a:t>
            </a:r>
            <a:endParaRPr sz="2000"/>
          </a:p>
          <a:p>
            <a:pPr marL="457200" lvl="0" indent="-355600" algn="l" rtl="0">
              <a:spcBef>
                <a:spcPts val="0"/>
              </a:spcBef>
              <a:spcAft>
                <a:spcPts val="0"/>
              </a:spcAft>
              <a:buSzPts val="2000"/>
              <a:buChar char="●"/>
            </a:pPr>
            <a:r>
              <a:rPr lang="en" sz="2000"/>
              <a:t>Employ military strategy and tactics for cybersecurity</a:t>
            </a:r>
            <a:endParaRPr sz="2000"/>
          </a:p>
          <a:p>
            <a:pPr marL="457200" lvl="0" indent="-355600" algn="l" rtl="0">
              <a:spcBef>
                <a:spcPts val="0"/>
              </a:spcBef>
              <a:spcAft>
                <a:spcPts val="0"/>
              </a:spcAft>
              <a:buSzPts val="2000"/>
              <a:buChar char="●"/>
            </a:pPr>
            <a:r>
              <a:rPr lang="en" sz="2000"/>
              <a:t>Improved security orchestration and automated response</a:t>
            </a:r>
            <a:endParaRPr sz="2000"/>
          </a:p>
          <a:p>
            <a:pPr marL="0" lvl="0" indent="0" algn="l" rtl="0">
              <a:spcBef>
                <a:spcPts val="1600"/>
              </a:spcBef>
              <a:spcAft>
                <a:spcPts val="1600"/>
              </a:spcAft>
              <a:buNone/>
            </a:pPr>
            <a:endParaRPr sz="2000"/>
          </a:p>
        </p:txBody>
      </p:sp>
      <p:sp>
        <p:nvSpPr>
          <p:cNvPr id="536" name="Google Shape;536;p76"/>
          <p:cNvSpPr txBox="1"/>
          <p:nvPr/>
        </p:nvSpPr>
        <p:spPr>
          <a:xfrm>
            <a:off x="185100" y="4776825"/>
            <a:ext cx="8958900" cy="444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800"/>
              <a:t>https://www.amazon.com/Ravensburger-Silver-Jigsaw-Puzzle-Challenge/dp/B0009QXXB8/ref=pd_sbs_21_54?_encoding=UTF8&amp;pd_rd_i=B0009QXXB8&amp;pd_rd_r=538cde75-0d01-11e9-b62b-4defc69ef940&amp;pd_rd_w=SIN8S&amp;pd_rd_wg=5LEEO&amp;pf_rd_p=7d5d9c3c-5e01-44ac-97fd-261afd40b865&amp;pf_rd_r=Y8AXQW42PBQR55562C6P&amp;psc=1&amp;refRID=Y8AXQW42PBQR55562C6P</a:t>
            </a:r>
            <a:endParaRPr sz="8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7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Conclusions</a:t>
            </a:r>
            <a:endParaRPr/>
          </a:p>
        </p:txBody>
      </p:sp>
      <p:sp>
        <p:nvSpPr>
          <p:cNvPr id="526" name="Google Shape;526;p75"/>
          <p:cNvSpPr txBox="1">
            <a:spLocks noGrp="1"/>
          </p:cNvSpPr>
          <p:nvPr>
            <p:ph type="body" idx="1"/>
          </p:nvPr>
        </p:nvSpPr>
        <p:spPr>
          <a:xfrm>
            <a:off x="3413425" y="1219613"/>
            <a:ext cx="5591100" cy="341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a:t>Think in longer time horizons, </a:t>
            </a:r>
            <a:r>
              <a:rPr lang="en" sz="2000" u="sng"/>
              <a:t>a sliding window view of threats is insufficient</a:t>
            </a:r>
            <a:endParaRPr sz="2000"/>
          </a:p>
          <a:p>
            <a:pPr marL="457200" lvl="0" indent="-355600" algn="l" rtl="0">
              <a:spcBef>
                <a:spcPts val="0"/>
              </a:spcBef>
              <a:spcAft>
                <a:spcPts val="0"/>
              </a:spcAft>
              <a:buSzPts val="2000"/>
              <a:buChar char="●"/>
            </a:pPr>
            <a:r>
              <a:rPr lang="en" sz="2000"/>
              <a:t>If the tech is used directly or indirectly by millions, expect it to be targeted.</a:t>
            </a:r>
            <a:endParaRPr sz="2000"/>
          </a:p>
          <a:p>
            <a:pPr marL="457200" lvl="0" indent="-355600" algn="l" rtl="0">
              <a:spcBef>
                <a:spcPts val="0"/>
              </a:spcBef>
              <a:spcAft>
                <a:spcPts val="0"/>
              </a:spcAft>
              <a:buSzPts val="2000"/>
              <a:buChar char="●"/>
            </a:pPr>
            <a:r>
              <a:rPr lang="en" sz="2000"/>
              <a:t>Move past the staircase of apathy and </a:t>
            </a:r>
            <a:r>
              <a:rPr lang="en" sz="2000" u="sng"/>
              <a:t>replace it with urgency</a:t>
            </a:r>
            <a:endParaRPr sz="2000" u="sng"/>
          </a:p>
          <a:p>
            <a:pPr marL="457200" lvl="0" indent="-355600" algn="l" rtl="0">
              <a:spcBef>
                <a:spcPts val="0"/>
              </a:spcBef>
              <a:spcAft>
                <a:spcPts val="0"/>
              </a:spcAft>
              <a:buSzPts val="2000"/>
              <a:buChar char="●"/>
            </a:pPr>
            <a:r>
              <a:rPr lang="en" sz="2000"/>
              <a:t>Much has been compromised at one time of the other, some still is pwned</a:t>
            </a:r>
            <a:endParaRPr sz="2000"/>
          </a:p>
          <a:p>
            <a:pPr marL="457200" lvl="0" indent="-355600" algn="l" rtl="0">
              <a:spcBef>
                <a:spcPts val="0"/>
              </a:spcBef>
              <a:spcAft>
                <a:spcPts val="0"/>
              </a:spcAft>
              <a:buSzPts val="2000"/>
              <a:buChar char="●"/>
            </a:pPr>
            <a:r>
              <a:rPr lang="en" sz="2000"/>
              <a:t>Look for the </a:t>
            </a:r>
            <a:r>
              <a:rPr lang="en" sz="2000" u="sng"/>
              <a:t>puzzle pieces and put them together</a:t>
            </a:r>
            <a:r>
              <a:rPr lang="en" sz="2000"/>
              <a:t> faster</a:t>
            </a:r>
            <a:endParaRPr sz="2000"/>
          </a:p>
          <a:p>
            <a:pPr marL="0" lvl="0" indent="0" algn="l" rtl="0">
              <a:spcBef>
                <a:spcPts val="1600"/>
              </a:spcBef>
              <a:spcAft>
                <a:spcPts val="0"/>
              </a:spcAft>
              <a:buNone/>
            </a:pPr>
            <a:endParaRPr sz="2000"/>
          </a:p>
          <a:p>
            <a:pPr marL="0" lvl="0" indent="0" algn="l" rtl="0">
              <a:spcBef>
                <a:spcPts val="1600"/>
              </a:spcBef>
              <a:spcAft>
                <a:spcPts val="1600"/>
              </a:spcAft>
              <a:buNone/>
            </a:pPr>
            <a:endParaRPr sz="2000"/>
          </a:p>
        </p:txBody>
      </p:sp>
      <p:pic>
        <p:nvPicPr>
          <p:cNvPr id="527" name="Google Shape;527;p7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311700" y="1397175"/>
            <a:ext cx="2936300" cy="2857736"/>
          </a:xfrm>
          <a:prstGeom prst="rect">
            <a:avLst/>
          </a:prstGeom>
          <a:noFill/>
          <a:ln>
            <a:noFill/>
          </a:ln>
        </p:spPr>
      </p:pic>
      <p:sp>
        <p:nvSpPr>
          <p:cNvPr id="528" name="Google Shape;528;p75"/>
          <p:cNvSpPr txBox="1"/>
          <p:nvPr/>
        </p:nvSpPr>
        <p:spPr>
          <a:xfrm>
            <a:off x="131100" y="4914100"/>
            <a:ext cx="9089100" cy="3351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800"/>
              <a:t>https://www.amazon.com/Blank-Puzzle-100-Piece-Color-Projects/dp/B0799KC466/ref=sr_1_10?s=toys-and-games&amp;ie=UTF8&amp;qid=1546263041&amp;sr=1-10&amp;keywords=blank+puzzle</a:t>
            </a:r>
            <a:endParaRPr sz="8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7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Questions</a:t>
            </a:r>
            <a:endParaRPr/>
          </a:p>
        </p:txBody>
      </p:sp>
      <p:sp>
        <p:nvSpPr>
          <p:cNvPr id="548" name="Google Shape;548;p78"/>
          <p:cNvSpPr txBox="1">
            <a:spLocks noGrp="1"/>
          </p:cNvSpPr>
          <p:nvPr>
            <p:ph type="body" idx="1"/>
          </p:nvPr>
        </p:nvSpPr>
        <p:spPr>
          <a:xfrm>
            <a:off x="476963" y="2193050"/>
            <a:ext cx="5044500" cy="219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i="1" dirty="0"/>
              <a:t>Greg Conti</a:t>
            </a:r>
            <a:br>
              <a:rPr lang="en" sz="2000" i="1" dirty="0"/>
            </a:br>
            <a:r>
              <a:rPr lang="en" sz="2000" i="1" dirty="0" err="1"/>
              <a:t>greg.conti@ironnetcybersecurity.com</a:t>
            </a:r>
            <a:br>
              <a:rPr lang="en" sz="2000" i="1" dirty="0"/>
            </a:br>
            <a:r>
              <a:rPr lang="en" sz="2000" i="1" dirty="0"/>
              <a:t>@</a:t>
            </a:r>
            <a:r>
              <a:rPr lang="en" sz="2000" i="1" dirty="0" err="1"/>
              <a:t>cyberbgone</a:t>
            </a:r>
            <a:endParaRPr sz="2000" i="1" dirty="0"/>
          </a:p>
          <a:p>
            <a:pPr marL="0" lvl="0" indent="0" algn="l" rtl="0">
              <a:spcBef>
                <a:spcPts val="1600"/>
              </a:spcBef>
              <a:spcAft>
                <a:spcPts val="1600"/>
              </a:spcAft>
              <a:buNone/>
            </a:pPr>
            <a:r>
              <a:rPr lang="en" sz="2000" i="1" dirty="0"/>
              <a:t>Bob Fanelli</a:t>
            </a:r>
            <a:br>
              <a:rPr lang="en" sz="2000" i="1" dirty="0"/>
            </a:br>
            <a:r>
              <a:rPr lang="en" sz="2000" i="1" dirty="0" err="1"/>
              <a:t>robert.fanelli@ironnetcybersecurity.com</a:t>
            </a:r>
            <a:endParaRPr sz="2000" i="1" dirty="0"/>
          </a:p>
        </p:txBody>
      </p:sp>
      <p:sp>
        <p:nvSpPr>
          <p:cNvPr id="550" name="Google Shape;550;p78"/>
          <p:cNvSpPr txBox="1">
            <a:spLocks noGrp="1"/>
          </p:cNvSpPr>
          <p:nvPr>
            <p:ph type="body" idx="1"/>
          </p:nvPr>
        </p:nvSpPr>
        <p:spPr>
          <a:xfrm>
            <a:off x="738900" y="4880075"/>
            <a:ext cx="8405100" cy="345300"/>
          </a:xfrm>
          <a:prstGeom prst="rect">
            <a:avLst/>
          </a:prstGeom>
        </p:spPr>
        <p:txBody>
          <a:bodyPr spcFirstLastPara="1" wrap="square" lIns="91425" tIns="91425" rIns="91425" bIns="91425" anchor="t" anchorCtr="0">
            <a:noAutofit/>
          </a:bodyPr>
          <a:lstStyle/>
          <a:p>
            <a:pPr marL="0" lvl="0" indent="0" algn="r">
              <a:spcAft>
                <a:spcPts val="1600"/>
              </a:spcAft>
              <a:buNone/>
            </a:pPr>
            <a:r>
              <a:rPr lang="en-US" sz="800" dirty="0"/>
              <a:t>https://</a:t>
            </a:r>
            <a:r>
              <a:rPr lang="en-US" sz="800" dirty="0" err="1"/>
              <a:t>www.bfi.org.uk</a:t>
            </a:r>
            <a:r>
              <a:rPr lang="en-US" sz="800" dirty="0"/>
              <a:t>/news-opinion/news-</a:t>
            </a:r>
            <a:r>
              <a:rPr lang="en-US" sz="800" dirty="0" err="1"/>
              <a:t>bfi</a:t>
            </a:r>
            <a:r>
              <a:rPr lang="en-US" sz="800" dirty="0"/>
              <a:t>/lists/10-great-kung-fu-films</a:t>
            </a:r>
            <a:endParaRPr sz="800" dirty="0"/>
          </a:p>
        </p:txBody>
      </p:sp>
      <p:pic>
        <p:nvPicPr>
          <p:cNvPr id="551" name="Google Shape;551;p78"/>
          <p:cNvPicPr preferRelativeResize="0"/>
          <p:nvPr/>
        </p:nvPicPr>
        <p:blipFill>
          <a:blip r:embed="rId3">
            <a:alphaModFix/>
          </a:blip>
          <a:stretch>
            <a:fillRect/>
          </a:stretch>
        </p:blipFill>
        <p:spPr>
          <a:xfrm>
            <a:off x="559126" y="1291063"/>
            <a:ext cx="2590800" cy="628650"/>
          </a:xfrm>
          <a:prstGeom prst="rect">
            <a:avLst/>
          </a:prstGeom>
          <a:noFill/>
          <a:ln>
            <a:noFill/>
          </a:ln>
        </p:spPr>
      </p:pic>
      <p:pic>
        <p:nvPicPr>
          <p:cNvPr id="2" name="Picture 1">
            <a:extLst>
              <a:ext uri="{FF2B5EF4-FFF2-40B4-BE49-F238E27FC236}">
                <a16:creationId xmlns:a16="http://schemas.microsoft.com/office/drawing/2014/main" id="{5873FB7A-0FCB-CE4B-9839-55D7577A1FB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629983" y="1291063"/>
            <a:ext cx="3202317" cy="2995669"/>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2262</TotalTime>
  <Words>1823</Words>
  <Application>Microsoft Macintosh PowerPoint</Application>
  <PresentationFormat>On-screen Show (16:9)</PresentationFormat>
  <Paragraphs>220</Paragraphs>
  <Slides>39</Slides>
  <Notes>37</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Brush Script MT</vt:lpstr>
      <vt:lpstr>Arial</vt:lpstr>
      <vt:lpstr>Bradley Hand</vt:lpstr>
      <vt:lpstr>Simple Light</vt:lpstr>
      <vt:lpstr>Dim Mak: A Study of the Pressure Points that Could Take Down Cyberspace</vt:lpstr>
      <vt:lpstr>PowerPoint Presentation</vt:lpstr>
      <vt:lpstr>PowerPoint Presentation</vt:lpstr>
      <vt:lpstr>What is Dim Mak?  The touch of death refers to any martial arts technique reputed to kill using seemingly less than lethal force targeted at specific areas of the body. </vt:lpstr>
      <vt:lpstr>PowerPoint Presentation</vt:lpstr>
      <vt:lpstr>PowerPoint Presentation</vt:lpstr>
      <vt:lpstr>Seriously, here is the problem...</vt:lpstr>
      <vt:lpstr>We are Focused on Deliberate  Man-made Attacks, Not Nature or Accident...</vt:lpstr>
      <vt:lpstr>Outline</vt:lpstr>
      <vt:lpstr>PowerPoint Presentation</vt:lpstr>
      <vt:lpstr>PowerPoint Presentation</vt:lpstr>
      <vt:lpstr>Thinking Like a State Actor</vt:lpstr>
      <vt:lpstr>Staircase of Apathy</vt:lpstr>
      <vt:lpstr>PowerPoint Presentation</vt:lpstr>
      <vt:lpstr>Targeting Process</vt:lpstr>
      <vt:lpstr>How to Find and Develop Targets: COG Analysis</vt:lpstr>
      <vt:lpstr>DHS Critical Infrastructure Sectors</vt:lpstr>
      <vt:lpstr>Planes</vt:lpstr>
      <vt:lpstr>Undersea Cables</vt:lpstr>
      <vt:lpstr>Satellites</vt:lpstr>
      <vt:lpstr>Electromagnetic Spectrum</vt:lpstr>
      <vt:lpstr>Power Grid</vt:lpstr>
      <vt:lpstr>Hardware</vt:lpstr>
      <vt:lpstr>Firmware</vt:lpstr>
      <vt:lpstr>Machinery that makes the network run… </vt:lpstr>
      <vt:lpstr>Internet Routing BGP</vt:lpstr>
      <vt:lpstr>DNS (or Really, Directories in General)</vt:lpstr>
      <vt:lpstr>The Crypto Protocols (and Implementation)</vt:lpstr>
      <vt:lpstr>Identity Infrastructure</vt:lpstr>
      <vt:lpstr>The Internet of … Stuff</vt:lpstr>
      <vt:lpstr>Persona</vt:lpstr>
      <vt:lpstr>Humans as a Pressure Point</vt:lpstr>
      <vt:lpstr>Other Potential Concerns…</vt:lpstr>
      <vt:lpstr>Bringing it All Together</vt:lpstr>
      <vt:lpstr>Think About These Other Ones Too…</vt:lpstr>
      <vt:lpstr>And More…</vt:lpstr>
      <vt:lpstr>What Can Help</vt:lpstr>
      <vt:lpstr>Conclusions</vt:lpstr>
      <vt:lpstr>Questions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dc:title>
  <cp:lastModifiedBy>Greg Conti</cp:lastModifiedBy>
  <cp:revision>92</cp:revision>
  <dcterms:modified xsi:type="dcterms:W3CDTF">2019-01-19T13:48:57Z</dcterms:modified>
</cp:coreProperties>
</file>