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54" r:id="rId1"/>
  </p:sldMasterIdLst>
  <p:notesMasterIdLst>
    <p:notesMasterId r:id="rId7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30"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0"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1" r:id="rId56"/>
    <p:sldId id="310" r:id="rId57"/>
    <p:sldId id="312" r:id="rId58"/>
    <p:sldId id="327" r:id="rId59"/>
    <p:sldId id="313" r:id="rId60"/>
    <p:sldId id="314" r:id="rId61"/>
    <p:sldId id="315" r:id="rId62"/>
    <p:sldId id="328" r:id="rId63"/>
    <p:sldId id="329" r:id="rId64"/>
    <p:sldId id="331" r:id="rId65"/>
    <p:sldId id="316" r:id="rId66"/>
    <p:sldId id="317" r:id="rId67"/>
    <p:sldId id="321" r:id="rId68"/>
    <p:sldId id="322" r:id="rId69"/>
    <p:sldId id="323" r:id="rId70"/>
    <p:sldId id="324" r:id="rId71"/>
    <p:sldId id="325" r:id="rId72"/>
    <p:sldId id="326" r:id="rId73"/>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2BA3CB17-C0AB-4004-AA11-B568569225FF}">
  <a:tblStyle styleId="{2BA3CB17-C0AB-4004-AA11-B568569225FF}"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81" autoAdjust="0"/>
  </p:normalViewPr>
  <p:slideViewPr>
    <p:cSldViewPr snapToGrid="0">
      <p:cViewPr varScale="1">
        <p:scale>
          <a:sx n="62" d="100"/>
          <a:sy n="62" d="100"/>
        </p:scale>
        <p:origin x="-151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xmlns="" val="427381088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airforcemag.com/magazinearchive/pages/2000/july%202000/0700find.aspx"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lockheedmartin.com/content/dam/lockheed/data/corporate/documents/LM-White-Paper-Intel-Driven-Defense.pdf"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novainfosec.com/2013/05/29/cyber-kill-chain-101/" TargetMode="External"/><Relationship Id="rId5" Type="http://schemas.openxmlformats.org/officeDocument/2006/relationships/hyperlink" Target="http://www.commerce.senate.gov/public/?a=Files.Serve&amp;File_id=24d3c229-4f2f-405d-b8db-a3a67f183883" TargetMode="External"/><Relationship Id="rId4" Type="http://schemas.openxmlformats.org/officeDocument/2006/relationships/hyperlink" Target="http://academic-conferences.org/iciw/iciw2011/iciw11-home.ht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defensetech.org/2007/11/26/israels-cyber-shot-at-syria/"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usacac.army.mil/cac2/cgsc/events/sams/artofdesign_v2.pdf"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6" name="Shape 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US" dirty="0" smtClean="0"/>
              <a:t>Library of Sparta is a term we use to describe military doctrine and strategy, refined over thousands of years and reflected in the writings of military theorists, current doctrinal manuals, and other professional publications and online forums.</a:t>
            </a:r>
          </a:p>
          <a:p>
            <a:pPr rtl="0">
              <a:spcBef>
                <a:spcPts val="0"/>
              </a:spcBef>
              <a:buNone/>
            </a:pPr>
            <a:endParaRPr lang="en-US" dirty="0" smtClean="0"/>
          </a:p>
          <a:p>
            <a:pPr rtl="0">
              <a:spcBef>
                <a:spcPts val="0"/>
              </a:spcBef>
              <a:buNone/>
            </a:pPr>
            <a:r>
              <a:rPr lang="en-US" dirty="0" smtClean="0"/>
              <a:t>What we hope to do today is to give you a glimpse into</a:t>
            </a:r>
            <a:r>
              <a:rPr lang="en-US" baseline="0" dirty="0" smtClean="0"/>
              <a:t> this vast library and provide examples of how it can help you defend your network . . .</a:t>
            </a:r>
          </a:p>
          <a:p>
            <a:pPr rtl="0">
              <a:spcBef>
                <a:spcPts val="0"/>
              </a:spcBef>
              <a:buNone/>
            </a:pPr>
            <a:endParaRPr lang="en-US" baseline="0" dirty="0" smtClean="0"/>
          </a:p>
          <a:p>
            <a:pPr rtl="0">
              <a:spcBef>
                <a:spcPts val="0"/>
              </a:spcBef>
              <a:buNone/>
            </a:pPr>
            <a:endParaRPr lang="en-US" baseline="0" dirty="0" smtClean="0"/>
          </a:p>
          <a:p>
            <a:pPr rtl="0">
              <a:spcBef>
                <a:spcPts val="0"/>
              </a:spcBef>
              <a:buNone/>
            </a:pPr>
            <a:endParaRPr lang="en-US" baseline="0" dirty="0" smtClean="0"/>
          </a:p>
          <a:p>
            <a:pPr rtl="0">
              <a:spcBef>
                <a:spcPts val="0"/>
              </a:spcBef>
              <a:buNone/>
            </a:pPr>
            <a:endParaRPr lang="en-US" dirty="0" smtClean="0"/>
          </a:p>
          <a:p>
            <a:pPr>
              <a:spcBef>
                <a:spcPts val="0"/>
              </a:spcBef>
              <a:buNone/>
            </a:pPr>
            <a:r>
              <a:rPr lang="en-US" dirty="0" smtClean="0"/>
              <a:t>[We hope to show that this library can and should be mined for techniques and strategies that can be used in both offensive and defensive cyber operations.  In fact, our adversaries may already be doing this . . .]</a:t>
            </a:r>
            <a:endParaRPr lang="en-US" dirty="0"/>
          </a:p>
        </p:txBody>
      </p:sp>
    </p:spTree>
    <p:extLst>
      <p:ext uri="{BB962C8B-B14F-4D97-AF65-F5344CB8AC3E}">
        <p14:creationId xmlns:p14="http://schemas.microsoft.com/office/powerpoint/2010/main" xmlns="" val="3232181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Shape 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3" name="Shape 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just our standard disclaimer</a:t>
            </a:r>
            <a:r>
              <a:rPr lang="en-US" baseline="0" dirty="0" smtClean="0"/>
              <a:t> – the views presented here are our own and don’t reflect the official position or policy of any of our employers.</a:t>
            </a:r>
          </a:p>
          <a:p>
            <a:pPr>
              <a:spcBef>
                <a:spcPts val="0"/>
              </a:spcBef>
              <a:buNone/>
            </a:pPr>
            <a:endParaRPr dirty="0"/>
          </a:p>
        </p:txBody>
      </p:sp>
    </p:spTree>
    <p:extLst>
      <p:ext uri="{BB962C8B-B14F-4D97-AF65-F5344CB8AC3E}">
        <p14:creationId xmlns:p14="http://schemas.microsoft.com/office/powerpoint/2010/main" xmlns="" val="137790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5" name="Shape 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918558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3" name="Shape 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67345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21268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sz="2400">
                <a:solidFill>
                  <a:schemeClr val="dk1"/>
                </a:solidFill>
              </a:rPr>
              <a:t>You aren’t doing yourself any favors when you misuse military acronyms and slang</a:t>
            </a:r>
          </a:p>
        </p:txBody>
      </p:sp>
    </p:spTree>
    <p:extLst>
      <p:ext uri="{BB962C8B-B14F-4D97-AF65-F5344CB8AC3E}">
        <p14:creationId xmlns:p14="http://schemas.microsoft.com/office/powerpoint/2010/main" xmlns="" val="1769761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We will be coming more from the Army perspective and less from the Joint (Navy, Air Force, Marine) perspective, and even less from the international perspective.</a:t>
            </a:r>
          </a:p>
          <a:p>
            <a:pPr rtl="0">
              <a:spcBef>
                <a:spcPts val="0"/>
              </a:spcBef>
              <a:buNone/>
            </a:pPr>
            <a:endParaRPr/>
          </a:p>
          <a:p>
            <a:pPr rtl="0">
              <a:spcBef>
                <a:spcPts val="0"/>
              </a:spcBef>
              <a:buNone/>
            </a:pPr>
            <a:r>
              <a:rPr lang="en"/>
              <a:t>Perhaps make a joke about… “and no Sun Tzu”</a:t>
            </a:r>
          </a:p>
          <a:p>
            <a:pPr rtl="0">
              <a:spcBef>
                <a:spcPts val="0"/>
              </a:spcBef>
              <a:buNone/>
            </a:pPr>
            <a:endParaRPr/>
          </a:p>
          <a:p>
            <a:pPr>
              <a:spcBef>
                <a:spcPts val="0"/>
              </a:spcBef>
              <a:buNone/>
            </a:pPr>
            <a:endParaRPr/>
          </a:p>
        </p:txBody>
      </p:sp>
    </p:spTree>
    <p:extLst>
      <p:ext uri="{BB962C8B-B14F-4D97-AF65-F5344CB8AC3E}">
        <p14:creationId xmlns:p14="http://schemas.microsoft.com/office/powerpoint/2010/main" xmlns="" val="3772152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216404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566670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Unsubstantiated but good</a:t>
            </a:r>
          </a:p>
        </p:txBody>
      </p:sp>
    </p:spTree>
    <p:extLst>
      <p:ext uri="{BB962C8B-B14F-4D97-AF65-F5344CB8AC3E}">
        <p14:creationId xmlns:p14="http://schemas.microsoft.com/office/powerpoint/2010/main" xmlns="" val="1669205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&lt;this may be too small to use, and there may not be space, perhaps include in the “full” slide deck, but likely move to backup for the “presentation” slide deck&gt;</a:t>
            </a:r>
          </a:p>
        </p:txBody>
      </p:sp>
    </p:spTree>
    <p:extLst>
      <p:ext uri="{BB962C8B-B14F-4D97-AF65-F5344CB8AC3E}">
        <p14:creationId xmlns:p14="http://schemas.microsoft.com/office/powerpoint/2010/main" xmlns="" val="4176640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Bad Doctrine - Maginot Line (was this “doctrine”)</a:t>
            </a:r>
          </a:p>
          <a:p>
            <a:pPr rtl="0">
              <a:spcBef>
                <a:spcPts val="0"/>
              </a:spcBef>
              <a:buNone/>
            </a:pPr>
            <a:endParaRPr/>
          </a:p>
          <a:p>
            <a:pPr rtl="0">
              <a:spcBef>
                <a:spcPts val="0"/>
              </a:spcBef>
              <a:buNone/>
            </a:pPr>
            <a:r>
              <a:rPr lang="en"/>
              <a:t>Good Doctrine (at the time) - Blitzkreig (or was this just a strategy?),  COIN manual is another example</a:t>
            </a:r>
          </a:p>
          <a:p>
            <a:pPr rtl="0">
              <a:spcBef>
                <a:spcPts val="0"/>
              </a:spcBef>
              <a:buNone/>
            </a:pPr>
            <a:endParaRPr/>
          </a:p>
          <a:p>
            <a:pPr>
              <a:spcBef>
                <a:spcPts val="0"/>
              </a:spcBef>
              <a:buNone/>
            </a:pPr>
            <a:r>
              <a:rPr lang="en"/>
              <a:t>Would like to use FM 3-38 but this might not be appropriate</a:t>
            </a:r>
          </a:p>
        </p:txBody>
      </p:sp>
    </p:spTree>
    <p:extLst>
      <p:ext uri="{BB962C8B-B14F-4D97-AF65-F5344CB8AC3E}">
        <p14:creationId xmlns:p14="http://schemas.microsoft.com/office/powerpoint/2010/main" xmlns="" val="1112297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dirty="0" smtClean="0"/>
              <a:t>There are a variety of sources of military thought and we’ve listed some examples here . . .</a:t>
            </a:r>
          </a:p>
          <a:p>
            <a:pPr rtl="0">
              <a:spcBef>
                <a:spcPts val="0"/>
              </a:spcBef>
              <a:buNone/>
            </a:pPr>
            <a:endParaRPr lang="en" dirty="0" smtClean="0"/>
          </a:p>
          <a:p>
            <a:pPr rtl="0">
              <a:spcBef>
                <a:spcPts val="0"/>
              </a:spcBef>
              <a:buFontTx/>
              <a:buChar char="-"/>
            </a:pPr>
            <a:r>
              <a:rPr lang="en" dirty="0" smtClean="0"/>
              <a:t>Military theorists</a:t>
            </a:r>
          </a:p>
          <a:p>
            <a:pPr rtl="0">
              <a:spcBef>
                <a:spcPts val="0"/>
              </a:spcBef>
              <a:buFontTx/>
              <a:buChar char="-"/>
            </a:pPr>
            <a:r>
              <a:rPr lang="en" dirty="0" smtClean="0"/>
              <a:t>Doctrinal</a:t>
            </a:r>
            <a:r>
              <a:rPr lang="en" baseline="0" dirty="0" smtClean="0"/>
              <a:t> manuals – all available online</a:t>
            </a:r>
          </a:p>
          <a:p>
            <a:pPr rtl="0">
              <a:spcBef>
                <a:spcPts val="0"/>
              </a:spcBef>
              <a:buFontTx/>
              <a:buChar char="-"/>
            </a:pPr>
            <a:r>
              <a:rPr lang="en" baseline="0" dirty="0" smtClean="0"/>
              <a:t>Military journals and online discussions (similar to IT and INFOSEC periodicals and blogs)</a:t>
            </a:r>
          </a:p>
          <a:p>
            <a:pPr lvl="1" rtl="0">
              <a:spcBef>
                <a:spcPts val="0"/>
              </a:spcBef>
              <a:buFontTx/>
              <a:buChar char="-"/>
            </a:pPr>
            <a:r>
              <a:rPr lang="en-US" baseline="0" dirty="0" smtClean="0"/>
              <a:t>T</a:t>
            </a:r>
            <a:r>
              <a:rPr lang="en" baseline="0" dirty="0" smtClean="0"/>
              <a:t>his is where emerging doctrine is shaped!</a:t>
            </a:r>
          </a:p>
          <a:p>
            <a:pPr lvl="1" rtl="0">
              <a:spcBef>
                <a:spcPts val="0"/>
              </a:spcBef>
              <a:buFontTx/>
              <a:buChar char="-"/>
            </a:pPr>
            <a:endParaRPr lang="en" dirty="0" smtClean="0"/>
          </a:p>
          <a:p>
            <a:pPr rtl="0">
              <a:spcBef>
                <a:spcPts val="0"/>
              </a:spcBef>
              <a:buNone/>
            </a:pPr>
            <a:endParaRPr lang="en" dirty="0" smtClean="0"/>
          </a:p>
          <a:p>
            <a:pPr rtl="0">
              <a:spcBef>
                <a:spcPts val="0"/>
              </a:spcBef>
              <a:buNone/>
            </a:pPr>
            <a:r>
              <a:rPr lang="en" dirty="0" smtClean="0"/>
              <a:t>Maybe </a:t>
            </a:r>
            <a:r>
              <a:rPr lang="en" dirty="0"/>
              <a:t>voice over states that military writing is used to develop “pre-doctrine,” interpret doctrine, and challenge doctrine</a:t>
            </a:r>
          </a:p>
          <a:p>
            <a:pPr rtl="0">
              <a:spcBef>
                <a:spcPts val="0"/>
              </a:spcBef>
              <a:buNone/>
            </a:pPr>
            <a:endParaRPr dirty="0"/>
          </a:p>
          <a:p>
            <a:pPr>
              <a:spcBef>
                <a:spcPts val="0"/>
              </a:spcBef>
              <a:buNone/>
            </a:pPr>
            <a:r>
              <a:rPr lang="en" dirty="0" smtClean="0"/>
              <a:t>Maybe </a:t>
            </a:r>
            <a:r>
              <a:rPr lang="en" dirty="0"/>
              <a:t>a comment on reaction time of Journals vs. SWJ (a full journal publication cycle ~= one turn of Moore’s law) </a:t>
            </a:r>
          </a:p>
        </p:txBody>
      </p:sp>
    </p:spTree>
    <p:extLst>
      <p:ext uri="{BB962C8B-B14F-4D97-AF65-F5344CB8AC3E}">
        <p14:creationId xmlns:p14="http://schemas.microsoft.com/office/powerpoint/2010/main" xmlns="" val="3535628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5" name="Shape 1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dirty="0" smtClean="0"/>
              <a:t>Most US military doctrine is based on the writings of a handful of military theorists</a:t>
            </a:r>
            <a:r>
              <a:rPr lang="en-US" baseline="0" dirty="0" smtClean="0"/>
              <a:t> . . .</a:t>
            </a:r>
          </a:p>
          <a:p>
            <a:pPr lvl="0" rtl="0">
              <a:spcBef>
                <a:spcPts val="0"/>
              </a:spcBef>
              <a:buFontTx/>
              <a:buChar char="-"/>
            </a:pPr>
            <a:r>
              <a:rPr lang="en-US" baseline="0" dirty="0" smtClean="0"/>
              <a:t>Writings by </a:t>
            </a:r>
            <a:r>
              <a:rPr lang="en-US" baseline="0" dirty="0" err="1" smtClean="0"/>
              <a:t>Jomini</a:t>
            </a:r>
            <a:r>
              <a:rPr lang="en-US" baseline="0" dirty="0" smtClean="0"/>
              <a:t> and Clausewitz, both 19</a:t>
            </a:r>
            <a:r>
              <a:rPr lang="en-US" baseline="30000" dirty="0" smtClean="0"/>
              <a:t>th</a:t>
            </a:r>
            <a:r>
              <a:rPr lang="en-US" baseline="0" dirty="0" smtClean="0"/>
              <a:t> century thinkers, continue to influence U.S. Military strategy and policy</a:t>
            </a:r>
          </a:p>
          <a:p>
            <a:pPr lvl="0" rtl="0">
              <a:spcBef>
                <a:spcPts val="0"/>
              </a:spcBef>
              <a:buFontTx/>
              <a:buChar char="-"/>
            </a:pPr>
            <a:r>
              <a:rPr lang="en-US" baseline="0" dirty="0" smtClean="0"/>
              <a:t>Alfred Thayer Mahan is credited with developing the Navy doctrine that made the U.S. a major sea power</a:t>
            </a:r>
          </a:p>
          <a:p>
            <a:pPr lvl="0" rtl="0">
              <a:spcBef>
                <a:spcPts val="0"/>
              </a:spcBef>
              <a:buFontTx/>
              <a:buChar char="-"/>
            </a:pPr>
            <a:r>
              <a:rPr lang="en-US" baseline="0" dirty="0" smtClean="0"/>
              <a:t>Pilots like Billy Mitchell and COL John Boyd have largely shaped and developed Air Force doctrine</a:t>
            </a:r>
          </a:p>
          <a:p>
            <a:pPr lvl="0" rtl="0">
              <a:spcBef>
                <a:spcPts val="0"/>
              </a:spcBef>
              <a:buFontTx/>
              <a:buChar char="-"/>
            </a:pPr>
            <a:endParaRPr lang="en-US" baseline="0" dirty="0" smtClean="0"/>
          </a:p>
          <a:p>
            <a:pPr lvl="0" rtl="0">
              <a:spcBef>
                <a:spcPts val="0"/>
              </a:spcBef>
              <a:buFontTx/>
              <a:buNone/>
            </a:pPr>
            <a:r>
              <a:rPr lang="en-US" baseline="0" dirty="0" smtClean="0"/>
              <a:t>* All rich sources of strategic thought!</a:t>
            </a:r>
            <a:endParaRPr lang="en-US" dirty="0" smtClean="0"/>
          </a:p>
          <a:p>
            <a:pPr lvl="0" rtl="0">
              <a:spcBef>
                <a:spcPts val="0"/>
              </a:spcBef>
              <a:buNone/>
            </a:pPr>
            <a:endParaRPr lang="en-US" dirty="0" smtClean="0"/>
          </a:p>
          <a:p>
            <a:pPr lvl="0" rtl="0">
              <a:spcBef>
                <a:spcPts val="0"/>
              </a:spcBef>
              <a:buNone/>
            </a:pPr>
            <a:endParaRPr lang="en-US" dirty="0" smtClean="0"/>
          </a:p>
          <a:p>
            <a:pPr lvl="0" rtl="0">
              <a:spcBef>
                <a:spcPts val="0"/>
              </a:spcBef>
              <a:buNone/>
            </a:pPr>
            <a:endParaRPr lang="en-US" dirty="0" smtClean="0"/>
          </a:p>
          <a:p>
            <a:pPr lvl="0" rtl="0">
              <a:spcBef>
                <a:spcPts val="0"/>
              </a:spcBef>
              <a:buNone/>
            </a:pPr>
            <a:endParaRPr lang="en-US" dirty="0" smtClean="0"/>
          </a:p>
          <a:p>
            <a:pPr lvl="0" rtl="0">
              <a:spcBef>
                <a:spcPts val="0"/>
              </a:spcBef>
              <a:buNone/>
            </a:pPr>
            <a:r>
              <a:rPr lang="en-US" dirty="0" smtClean="0"/>
              <a:t>Details:</a:t>
            </a:r>
          </a:p>
          <a:p>
            <a:pPr lvl="0" rtl="0">
              <a:spcBef>
                <a:spcPts val="0"/>
              </a:spcBef>
              <a:buNone/>
            </a:pPr>
            <a:r>
              <a:rPr lang="en-US" dirty="0" smtClean="0"/>
              <a:t>Carl Von Clausewitz: </a:t>
            </a:r>
          </a:p>
          <a:p>
            <a:pPr lvl="0" rtl="0">
              <a:spcBef>
                <a:spcPts val="0"/>
              </a:spcBef>
              <a:buNone/>
            </a:pPr>
            <a:r>
              <a:rPr lang="en-US" dirty="0" smtClean="0"/>
              <a:t>“War is the extension of politics by other means.”  Clausewitz was a German military strategist who saw warfare as an extension of politics and as a ‘last resort’ in the political process.  Focused largely on psychological and political aspects of war.  Saw generalship and the approach to warfare as more an art than a science.  Known for his ‘trinity’, People/Army/Government: success in warfare required the support of the population (People), competent generals (Army), and political will to win (Government).</a:t>
            </a:r>
          </a:p>
          <a:p>
            <a:pPr lvl="0" rtl="0">
              <a:spcBef>
                <a:spcPts val="0"/>
              </a:spcBef>
              <a:buNone/>
            </a:pPr>
            <a:r>
              <a:rPr lang="en-US" dirty="0" smtClean="0"/>
              <a:t>- ‘fog of war’</a:t>
            </a:r>
          </a:p>
          <a:p>
            <a:pPr lvl="0" rtl="0">
              <a:spcBef>
                <a:spcPts val="0"/>
              </a:spcBef>
              <a:buNone/>
            </a:pPr>
            <a:r>
              <a:rPr lang="en-US" dirty="0" smtClean="0"/>
              <a:t>- offensive/defensive asymmetry</a:t>
            </a:r>
          </a:p>
          <a:p>
            <a:pPr lvl="0" rtl="0">
              <a:spcBef>
                <a:spcPts val="0"/>
              </a:spcBef>
              <a:buNone/>
            </a:pPr>
            <a:r>
              <a:rPr lang="en-US" dirty="0" smtClean="0"/>
              <a:t>- ‘friction’</a:t>
            </a:r>
          </a:p>
          <a:p>
            <a:pPr lvl="0" rtl="0">
              <a:spcBef>
                <a:spcPts val="0"/>
              </a:spcBef>
              <a:buNone/>
            </a:pPr>
            <a:r>
              <a:rPr lang="en-US" dirty="0" smtClean="0"/>
              <a:t>- ‘military genius’ - personality and character over (or besides) pure intellect</a:t>
            </a:r>
          </a:p>
          <a:p>
            <a:pPr lvl="0" rtl="0">
              <a:spcBef>
                <a:spcPts val="0"/>
              </a:spcBef>
              <a:buNone/>
            </a:pPr>
            <a:endParaRPr lang="en-US" dirty="0" smtClean="0"/>
          </a:p>
          <a:p>
            <a:pPr lvl="0" rtl="0">
              <a:spcBef>
                <a:spcPts val="0"/>
              </a:spcBef>
              <a:buNone/>
            </a:pPr>
            <a:r>
              <a:rPr lang="en-US" dirty="0" smtClean="0"/>
              <a:t>Antoine-Henri (Baron Von) </a:t>
            </a:r>
            <a:r>
              <a:rPr lang="en-US" dirty="0" err="1" smtClean="0"/>
              <a:t>Jomini</a:t>
            </a:r>
            <a:endParaRPr lang="en-US" dirty="0" smtClean="0"/>
          </a:p>
          <a:p>
            <a:pPr lvl="0" rtl="0">
              <a:spcBef>
                <a:spcPts val="0"/>
              </a:spcBef>
              <a:buNone/>
            </a:pPr>
            <a:r>
              <a:rPr lang="en-US" dirty="0" smtClean="0"/>
              <a:t>General in the French and Russian service.  Sometimes called ‘founder of modern strategy’.  Often seen as having a formulaic approach to warfare.</a:t>
            </a:r>
          </a:p>
          <a:p>
            <a:pPr lvl="0" rtl="0">
              <a:spcBef>
                <a:spcPts val="0"/>
              </a:spcBef>
              <a:buNone/>
            </a:pPr>
            <a:r>
              <a:rPr lang="en-US" dirty="0" smtClean="0"/>
              <a:t>- strategic positioning of forces</a:t>
            </a:r>
          </a:p>
          <a:p>
            <a:pPr lvl="0" rtl="0">
              <a:spcBef>
                <a:spcPts val="0"/>
              </a:spcBef>
              <a:buNone/>
            </a:pPr>
            <a:r>
              <a:rPr lang="en-US" dirty="0" smtClean="0"/>
              <a:t>- interior lines</a:t>
            </a:r>
          </a:p>
          <a:p>
            <a:pPr lvl="0" rtl="0">
              <a:spcBef>
                <a:spcPts val="0"/>
              </a:spcBef>
              <a:buNone/>
            </a:pPr>
            <a:endParaRPr lang="en-US" dirty="0" smtClean="0"/>
          </a:p>
          <a:p>
            <a:pPr lvl="0" rtl="0">
              <a:spcBef>
                <a:spcPts val="0"/>
              </a:spcBef>
              <a:buNone/>
            </a:pPr>
            <a:r>
              <a:rPr lang="en-US" dirty="0" smtClean="0"/>
              <a:t>Alfred Thayer Mahan:</a:t>
            </a:r>
          </a:p>
          <a:p>
            <a:pPr lvl="0" rtl="0">
              <a:spcBef>
                <a:spcPts val="0"/>
              </a:spcBef>
              <a:buNone/>
            </a:pPr>
            <a:r>
              <a:rPr lang="en-US" dirty="0" smtClean="0"/>
              <a:t>19th century US Navy Admiral, historian, and strategist.  Saw </a:t>
            </a:r>
            <a:r>
              <a:rPr lang="en-US" dirty="0" err="1" smtClean="0"/>
              <a:t>seapower</a:t>
            </a:r>
            <a:r>
              <a:rPr lang="en-US" dirty="0" smtClean="0"/>
              <a:t> as a way to control commerce, leading to the US becoming one of the world’s major sea powers.  Ironically, he was a bad ship captain, racking up several sea-borne collisions including some with stationary objects, and as a result he avoided sea duty.</a:t>
            </a:r>
          </a:p>
          <a:p>
            <a:pPr lvl="0" rtl="0">
              <a:spcBef>
                <a:spcPts val="0"/>
              </a:spcBef>
              <a:buNone/>
            </a:pPr>
            <a:endParaRPr lang="en-US" dirty="0" smtClean="0"/>
          </a:p>
          <a:p>
            <a:pPr lvl="0" rtl="0">
              <a:spcBef>
                <a:spcPts val="0"/>
              </a:spcBef>
              <a:buNone/>
            </a:pPr>
            <a:r>
              <a:rPr lang="en-US" dirty="0" smtClean="0"/>
              <a:t>COL John Boyd:</a:t>
            </a:r>
          </a:p>
          <a:p>
            <a:pPr lvl="0" rtl="0">
              <a:spcBef>
                <a:spcPts val="0"/>
              </a:spcBef>
              <a:buNone/>
            </a:pPr>
            <a:r>
              <a:rPr lang="en-US" dirty="0" smtClean="0"/>
              <a:t>USAF Fighter pilot and military strategist.  Father of the “OODA Loop”  Observe, Orient, Decide, Act.  Decision making occurs in this recurring cycle and an individual (or organization) that can do this faster than their adversary, or get ‘inside their OODA loop’, will prevail.  Originally conceptualized in the context of aerial dog fights, but is now applied to litigation, business, and general military strategy.</a:t>
            </a:r>
          </a:p>
          <a:p>
            <a:pPr lvl="0" rtl="0">
              <a:spcBef>
                <a:spcPts val="0"/>
              </a:spcBef>
              <a:buNone/>
            </a:pPr>
            <a:endParaRPr lang="en-US" dirty="0" smtClean="0"/>
          </a:p>
          <a:p>
            <a:pPr lvl="0" rtl="0">
              <a:spcBef>
                <a:spcPts val="0"/>
              </a:spcBef>
              <a:buNone/>
            </a:pPr>
            <a:r>
              <a:rPr lang="en-US" dirty="0" smtClean="0"/>
              <a:t>Others:</a:t>
            </a:r>
          </a:p>
          <a:p>
            <a:pPr lvl="0" rtl="0">
              <a:spcBef>
                <a:spcPts val="0"/>
              </a:spcBef>
              <a:buClr>
                <a:schemeClr val="dk1"/>
              </a:buClr>
              <a:buSzPct val="100000"/>
              <a:buFont typeface="Arial"/>
              <a:buNone/>
            </a:pPr>
            <a:r>
              <a:rPr lang="en-US" dirty="0" smtClean="0">
                <a:solidFill>
                  <a:schemeClr val="dk1"/>
                </a:solidFill>
              </a:rPr>
              <a:t>- Xenophon - Greek historian, soldier, and strategist.  Student of Socrates.</a:t>
            </a:r>
          </a:p>
          <a:p>
            <a:pPr lvl="0" rtl="0">
              <a:spcBef>
                <a:spcPts val="0"/>
              </a:spcBef>
              <a:buClr>
                <a:schemeClr val="dk1"/>
              </a:buClr>
              <a:buSzPct val="100000"/>
              <a:buFont typeface="Arial"/>
              <a:buNone/>
            </a:pPr>
            <a:r>
              <a:rPr lang="en-US" dirty="0" smtClean="0">
                <a:solidFill>
                  <a:schemeClr val="dk1"/>
                </a:solidFill>
              </a:rPr>
              <a:t>- </a:t>
            </a:r>
            <a:r>
              <a:rPr lang="en-US" dirty="0" err="1" smtClean="0">
                <a:solidFill>
                  <a:schemeClr val="dk1"/>
                </a:solidFill>
              </a:rPr>
              <a:t>SunTzu</a:t>
            </a:r>
            <a:endParaRPr lang="en-US" dirty="0" smtClean="0">
              <a:solidFill>
                <a:schemeClr val="dk1"/>
              </a:solidFill>
            </a:endParaRPr>
          </a:p>
          <a:p>
            <a:pPr lvl="0" rtl="0">
              <a:spcBef>
                <a:spcPts val="0"/>
              </a:spcBef>
              <a:buNone/>
            </a:pPr>
            <a:r>
              <a:rPr lang="en-US" dirty="0" smtClean="0"/>
              <a:t>- Dennis Hart Mahan - military theorist (in the spirit of </a:t>
            </a:r>
            <a:r>
              <a:rPr lang="en-US" dirty="0" err="1" smtClean="0"/>
              <a:t>Jomini</a:t>
            </a:r>
            <a:r>
              <a:rPr lang="en-US" dirty="0" smtClean="0"/>
              <a:t>) and West Point professor.  Alfred Thayer Mahan’s father.</a:t>
            </a:r>
          </a:p>
          <a:p>
            <a:pPr lvl="0" rtl="0">
              <a:spcBef>
                <a:spcPts val="0"/>
              </a:spcBef>
              <a:buClr>
                <a:schemeClr val="dk1"/>
              </a:buClr>
              <a:buSzPct val="100000"/>
              <a:buFont typeface="Arial"/>
              <a:buNone/>
            </a:pPr>
            <a:r>
              <a:rPr lang="en-US" dirty="0" smtClean="0">
                <a:solidFill>
                  <a:schemeClr val="dk1"/>
                </a:solidFill>
              </a:rPr>
              <a:t>- J.F.C. Fuller - British Army officer and theorist of early modern armored warfare</a:t>
            </a:r>
          </a:p>
          <a:p>
            <a:pPr lvl="0" rtl="0">
              <a:spcBef>
                <a:spcPts val="0"/>
              </a:spcBef>
              <a:buClr>
                <a:schemeClr val="dk1"/>
              </a:buClr>
              <a:buSzPct val="100000"/>
              <a:buFont typeface="Arial"/>
              <a:buNone/>
            </a:pPr>
            <a:r>
              <a:rPr lang="en-US" dirty="0" smtClean="0">
                <a:solidFill>
                  <a:schemeClr val="dk1"/>
                </a:solidFill>
              </a:rPr>
              <a:t>- Erwin Rommel - German field marshal and armored warfare theorist - practitioner of ‘blitzkrieg’.</a:t>
            </a:r>
          </a:p>
          <a:p>
            <a:pPr lvl="0" rtl="0">
              <a:spcBef>
                <a:spcPts val="0"/>
              </a:spcBef>
              <a:buClr>
                <a:schemeClr val="dk1"/>
              </a:buClr>
              <a:buSzPct val="100000"/>
              <a:buFont typeface="Arial"/>
              <a:buNone/>
            </a:pPr>
            <a:r>
              <a:rPr lang="en-US" dirty="0" smtClean="0">
                <a:solidFill>
                  <a:schemeClr val="dk1"/>
                </a:solidFill>
              </a:rPr>
              <a:t>- B.H. Liddell Hart - British soldier, military historian, and military theorist.</a:t>
            </a:r>
          </a:p>
          <a:p>
            <a:pPr lvl="0" rtl="0">
              <a:spcBef>
                <a:spcPts val="0"/>
              </a:spcBef>
              <a:buClr>
                <a:schemeClr val="dk1"/>
              </a:buClr>
              <a:buSzPct val="100000"/>
              <a:buFont typeface="Arial"/>
              <a:buNone/>
            </a:pPr>
            <a:r>
              <a:rPr lang="en-US" dirty="0" smtClean="0">
                <a:solidFill>
                  <a:schemeClr val="dk1"/>
                </a:solidFill>
              </a:rPr>
              <a:t>- </a:t>
            </a:r>
            <a:r>
              <a:rPr lang="en-US" dirty="0" err="1" smtClean="0">
                <a:solidFill>
                  <a:schemeClr val="dk1"/>
                </a:solidFill>
              </a:rPr>
              <a:t>Giulio</a:t>
            </a:r>
            <a:r>
              <a:rPr lang="en-US" dirty="0" smtClean="0">
                <a:solidFill>
                  <a:schemeClr val="dk1"/>
                </a:solidFill>
              </a:rPr>
              <a:t> </a:t>
            </a:r>
            <a:r>
              <a:rPr lang="en-US" dirty="0" err="1" smtClean="0">
                <a:solidFill>
                  <a:schemeClr val="dk1"/>
                </a:solidFill>
              </a:rPr>
              <a:t>Douhet</a:t>
            </a:r>
            <a:r>
              <a:rPr lang="en-US" dirty="0" smtClean="0">
                <a:solidFill>
                  <a:schemeClr val="dk1"/>
                </a:solidFill>
              </a:rPr>
              <a:t> - Italian general and air power theorist (early 20th century)</a:t>
            </a:r>
          </a:p>
          <a:p>
            <a:pPr lvl="0" rtl="0">
              <a:spcBef>
                <a:spcPts val="0"/>
              </a:spcBef>
              <a:buNone/>
            </a:pPr>
            <a:r>
              <a:rPr lang="en-US" dirty="0" smtClean="0"/>
              <a:t>- Billy </a:t>
            </a:r>
            <a:r>
              <a:rPr lang="en-US" dirty="0" err="1" smtClean="0"/>
              <a:t>Mitchel</a:t>
            </a:r>
            <a:r>
              <a:rPr lang="en-US" dirty="0" smtClean="0"/>
              <a:t> - US Army general and airpower theorist.  ‘Father of the U.S. Air Force’.  Favored the use of aircraft to bomb warships and other strategic targets.</a:t>
            </a:r>
          </a:p>
          <a:p>
            <a:pPr lvl="0" rtl="0">
              <a:spcBef>
                <a:spcPts val="0"/>
              </a:spcBef>
              <a:buClr>
                <a:schemeClr val="dk1"/>
              </a:buClr>
              <a:buSzPct val="100000"/>
              <a:buFont typeface="Arial"/>
              <a:buNone/>
            </a:pPr>
            <a:r>
              <a:rPr lang="en-US" dirty="0" smtClean="0">
                <a:solidFill>
                  <a:schemeClr val="dk1"/>
                </a:solidFill>
              </a:rPr>
              <a:t>- Mao Zedong, “On Guerrilla Warfare” - Best-known guerrilla warfare strategist.</a:t>
            </a:r>
          </a:p>
          <a:p>
            <a:pPr lvl="0" rtl="0">
              <a:spcBef>
                <a:spcPts val="0"/>
              </a:spcBef>
              <a:buClr>
                <a:schemeClr val="dk1"/>
              </a:buClr>
              <a:buSzPct val="100000"/>
              <a:buFont typeface="Arial"/>
              <a:buNone/>
            </a:pPr>
            <a:r>
              <a:rPr lang="en-US" dirty="0" smtClean="0">
                <a:solidFill>
                  <a:schemeClr val="dk1"/>
                </a:solidFill>
              </a:rPr>
              <a:t>- Vo Nguyen </a:t>
            </a:r>
            <a:r>
              <a:rPr lang="en-US" dirty="0" err="1" smtClean="0">
                <a:solidFill>
                  <a:schemeClr val="dk1"/>
                </a:solidFill>
              </a:rPr>
              <a:t>Giap</a:t>
            </a:r>
            <a:r>
              <a:rPr lang="en-US" dirty="0" smtClean="0">
                <a:solidFill>
                  <a:schemeClr val="dk1"/>
                </a:solidFill>
              </a:rPr>
              <a:t> - North Vietnamese Army general and insurgency strategist.  Architect of the </a:t>
            </a:r>
            <a:r>
              <a:rPr lang="en-US" dirty="0" err="1" smtClean="0">
                <a:solidFill>
                  <a:schemeClr val="dk1"/>
                </a:solidFill>
              </a:rPr>
              <a:t>Tet</a:t>
            </a:r>
            <a:r>
              <a:rPr lang="en-US" dirty="0" smtClean="0">
                <a:solidFill>
                  <a:schemeClr val="dk1"/>
                </a:solidFill>
              </a:rPr>
              <a:t> Offensive, Easter Offensive, and Ho Chi Minh Campaign.</a:t>
            </a:r>
          </a:p>
          <a:p>
            <a:pPr lvl="0" rtl="0">
              <a:spcBef>
                <a:spcPts val="0"/>
              </a:spcBef>
              <a:buNone/>
            </a:pPr>
            <a:r>
              <a:rPr lang="en-US" dirty="0" smtClean="0"/>
              <a:t>- David </a:t>
            </a:r>
            <a:r>
              <a:rPr lang="en-US" dirty="0" err="1" smtClean="0"/>
              <a:t>Kilcullen</a:t>
            </a:r>
            <a:r>
              <a:rPr lang="en-US" dirty="0" smtClean="0"/>
              <a:t> - Contemporary Australian author, strategist, and counterinsurgency expert</a:t>
            </a:r>
          </a:p>
          <a:p>
            <a:pPr lvl="0" rtl="0">
              <a:spcBef>
                <a:spcPts val="0"/>
              </a:spcBef>
              <a:buNone/>
            </a:pPr>
            <a:endParaRPr lang="en-US" dirty="0" smtClean="0"/>
          </a:p>
          <a:p>
            <a:pPr lvl="0" rtl="0">
              <a:spcBef>
                <a:spcPts val="0"/>
              </a:spcBef>
              <a:buNone/>
            </a:pPr>
            <a:endParaRPr lang="en-US" dirty="0" smtClean="0"/>
          </a:p>
          <a:p>
            <a:pPr>
              <a:spcBef>
                <a:spcPts val="0"/>
              </a:spcBef>
              <a:buNone/>
            </a:pPr>
            <a:endParaRPr lang="en-US" dirty="0"/>
          </a:p>
        </p:txBody>
      </p:sp>
    </p:spTree>
    <p:extLst>
      <p:ext uri="{BB962C8B-B14F-4D97-AF65-F5344CB8AC3E}">
        <p14:creationId xmlns:p14="http://schemas.microsoft.com/office/powerpoint/2010/main" xmlns="" val="878180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6" name="Shape 1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US" dirty="0" smtClean="0"/>
              <a:t>Overarching</a:t>
            </a:r>
            <a:r>
              <a:rPr lang="en-US" baseline="0" dirty="0" smtClean="0"/>
              <a:t> military doctrine is referred to a ‘joint’, referring to operations being conducted jointly between multiple services.  We are most familiar with U.S. Army doctrine.</a:t>
            </a:r>
          </a:p>
          <a:p>
            <a:pPr rtl="0">
              <a:spcBef>
                <a:spcPts val="0"/>
              </a:spcBef>
              <a:buNone/>
            </a:pPr>
            <a:endParaRPr lang="en-US" baseline="0" dirty="0" smtClean="0"/>
          </a:p>
          <a:p>
            <a:pPr rtl="0">
              <a:spcBef>
                <a:spcPts val="0"/>
              </a:spcBef>
              <a:buNone/>
            </a:pPr>
            <a:r>
              <a:rPr lang="en-US" baseline="0" dirty="0" smtClean="0"/>
              <a:t>If you were only to read one Army doctrinal manual, it would be FM3-0, Operations.  This manual describes in detail the Army’s approach to warfare at the strategic, operational, and tactical levels.</a:t>
            </a:r>
          </a:p>
          <a:p>
            <a:pPr rtl="0">
              <a:spcBef>
                <a:spcPts val="0"/>
              </a:spcBef>
              <a:buNone/>
            </a:pPr>
            <a:endParaRPr lang="en-US" baseline="0" dirty="0" smtClean="0"/>
          </a:p>
          <a:p>
            <a:pPr rtl="0">
              <a:spcBef>
                <a:spcPts val="0"/>
              </a:spcBef>
              <a:buNone/>
            </a:pPr>
            <a:r>
              <a:rPr lang="en-US" baseline="0" dirty="0" smtClean="0"/>
              <a:t>FM 5-0 describes the staff processes that are used to plan and execute Army operations</a:t>
            </a:r>
          </a:p>
          <a:p>
            <a:pPr rtl="0">
              <a:spcBef>
                <a:spcPts val="0"/>
              </a:spcBef>
              <a:buNone/>
            </a:pPr>
            <a:endParaRPr lang="en-US" baseline="0" dirty="0" smtClean="0"/>
          </a:p>
          <a:p>
            <a:pPr rtl="0">
              <a:spcBef>
                <a:spcPts val="0"/>
              </a:spcBef>
              <a:buNone/>
            </a:pPr>
            <a:r>
              <a:rPr lang="en-US" baseline="0" smtClean="0"/>
              <a:t>Finally, FM 6-0 describes how commanders should visualize the battlefield and express their vision (and intent?) to their subordinates and staff.</a:t>
            </a:r>
            <a:endParaRPr lang="en" dirty="0"/>
          </a:p>
        </p:txBody>
      </p:sp>
    </p:spTree>
    <p:extLst>
      <p:ext uri="{BB962C8B-B14F-4D97-AF65-F5344CB8AC3E}">
        <p14:creationId xmlns:p14="http://schemas.microsoft.com/office/powerpoint/2010/main" xmlns="" val="277926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We’ll need to mention what the continental staff numbering system means</a:t>
            </a:r>
          </a:p>
        </p:txBody>
      </p:sp>
    </p:spTree>
    <p:extLst>
      <p:ext uri="{BB962C8B-B14F-4D97-AF65-F5344CB8AC3E}">
        <p14:creationId xmlns:p14="http://schemas.microsoft.com/office/powerpoint/2010/main" xmlns="" val="3847764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Warfighting functions:</a:t>
            </a:r>
          </a:p>
          <a:p>
            <a:pPr lvl="0" rtl="0">
              <a:spcBef>
                <a:spcPts val="0"/>
              </a:spcBef>
              <a:buNone/>
            </a:pPr>
            <a:r>
              <a:rPr lang="en"/>
              <a:t>- Movement and Maneuver</a:t>
            </a:r>
          </a:p>
          <a:p>
            <a:pPr lvl="0" rtl="0">
              <a:spcBef>
                <a:spcPts val="0"/>
              </a:spcBef>
              <a:buNone/>
            </a:pPr>
            <a:r>
              <a:rPr lang="en"/>
              <a:t>- Command and Control</a:t>
            </a:r>
          </a:p>
          <a:p>
            <a:pPr lvl="0" rtl="0">
              <a:spcBef>
                <a:spcPts val="0"/>
              </a:spcBef>
              <a:buNone/>
            </a:pPr>
            <a:r>
              <a:rPr lang="en"/>
              <a:t>- Intelligence</a:t>
            </a:r>
          </a:p>
          <a:p>
            <a:pPr lvl="0" rtl="0">
              <a:spcBef>
                <a:spcPts val="0"/>
              </a:spcBef>
              <a:buNone/>
            </a:pPr>
            <a:r>
              <a:rPr lang="en"/>
              <a:t>- Fire Support</a:t>
            </a:r>
          </a:p>
          <a:p>
            <a:pPr lvl="0" rtl="0">
              <a:spcBef>
                <a:spcPts val="0"/>
              </a:spcBef>
              <a:buNone/>
            </a:pPr>
            <a:r>
              <a:rPr lang="en"/>
              <a:t>- Protection</a:t>
            </a:r>
          </a:p>
          <a:p>
            <a:pPr lvl="0" rtl="0">
              <a:spcBef>
                <a:spcPts val="0"/>
              </a:spcBef>
              <a:buNone/>
            </a:pPr>
            <a:r>
              <a:rPr lang="en"/>
              <a:t>- Sustainment</a:t>
            </a:r>
          </a:p>
          <a:p>
            <a:pPr lvl="0" rtl="0">
              <a:spcBef>
                <a:spcPts val="0"/>
              </a:spcBef>
              <a:buNone/>
            </a:pPr>
            <a:endParaRPr/>
          </a:p>
          <a:p>
            <a:pPr lvl="0" rtl="0">
              <a:spcBef>
                <a:spcPts val="0"/>
              </a:spcBef>
              <a:buNone/>
            </a:pPr>
            <a:r>
              <a:rPr lang="en"/>
              <a:t>These, plus ‘Leadership’ comprise the Elements of Combat Power</a:t>
            </a:r>
          </a:p>
          <a:p>
            <a:pPr lvl="0" rtl="0">
              <a:spcBef>
                <a:spcPts val="0"/>
              </a:spcBef>
              <a:buNone/>
            </a:pPr>
            <a:endParaRPr/>
          </a:p>
        </p:txBody>
      </p:sp>
    </p:spTree>
    <p:extLst>
      <p:ext uri="{BB962C8B-B14F-4D97-AF65-F5344CB8AC3E}">
        <p14:creationId xmlns:p14="http://schemas.microsoft.com/office/powerpoint/2010/main" xmlns="" val="1902152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Publish and engender professional discourse and debate.</a:t>
            </a:r>
          </a:p>
        </p:txBody>
      </p:sp>
    </p:spTree>
    <p:extLst>
      <p:ext uri="{BB962C8B-B14F-4D97-AF65-F5344CB8AC3E}">
        <p14:creationId xmlns:p14="http://schemas.microsoft.com/office/powerpoint/2010/main" xmlns="" val="1379252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9" name="Shape 1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Like a moth to a flame doctrine man was there.</a:t>
            </a:r>
          </a:p>
          <a:p>
            <a:pPr>
              <a:spcBef>
                <a:spcPts val="0"/>
              </a:spcBef>
              <a:buNone/>
            </a:pPr>
            <a:endParaRPr/>
          </a:p>
        </p:txBody>
      </p:sp>
    </p:spTree>
    <p:extLst>
      <p:ext uri="{BB962C8B-B14F-4D97-AF65-F5344CB8AC3E}">
        <p14:creationId xmlns:p14="http://schemas.microsoft.com/office/powerpoint/2010/main" xmlns="" val="1033455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7" name="Shape 2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Indicative of a clash of cultures</a:t>
            </a:r>
          </a:p>
          <a:p>
            <a:pPr rtl="0">
              <a:spcBef>
                <a:spcPts val="0"/>
              </a:spcBef>
              <a:buNone/>
            </a:pPr>
            <a:r>
              <a:rPr lang="en"/>
              <a:t>This is just an excerpt, but it is safe to say every powerpoint ranger joke was used</a:t>
            </a:r>
          </a:p>
          <a:p>
            <a:pPr rtl="0">
              <a:spcBef>
                <a:spcPts val="0"/>
              </a:spcBef>
              <a:buNone/>
            </a:pPr>
            <a:r>
              <a:rPr lang="en"/>
              <a:t>However, if you go to the Small Wars Journal site, there was much more thoughtful feedback</a:t>
            </a:r>
          </a:p>
          <a:p>
            <a:pPr rtl="0">
              <a:spcBef>
                <a:spcPts val="0"/>
              </a:spcBef>
              <a:buNone/>
            </a:pPr>
            <a:r>
              <a:rPr lang="en"/>
              <a:t>Maybe make the quoted (highest voted comment) appear after a mouse click</a:t>
            </a:r>
          </a:p>
          <a:p>
            <a:pPr rtl="0">
              <a:spcBef>
                <a:spcPts val="0"/>
              </a:spcBef>
              <a:buNone/>
            </a:pPr>
            <a:endParaRPr/>
          </a:p>
          <a:p>
            <a:pPr>
              <a:spcBef>
                <a:spcPts val="0"/>
              </a:spcBef>
              <a:buNone/>
            </a:pPr>
            <a:r>
              <a:rPr lang="en"/>
              <a:t>Regardless, both types of feedback were useful to refine the idea</a:t>
            </a:r>
          </a:p>
        </p:txBody>
      </p:sp>
    </p:spTree>
    <p:extLst>
      <p:ext uri="{BB962C8B-B14F-4D97-AF65-F5344CB8AC3E}">
        <p14:creationId xmlns:p14="http://schemas.microsoft.com/office/powerpoint/2010/main" xmlns="" val="1995178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143583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3" name="Shape 2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solidFill>
                  <a:schemeClr val="dk1"/>
                </a:solidFill>
              </a:rPr>
              <a:t>&lt;greg comment.  Tom pointed out that many in the infosec community misuse the term “OPSEC” (at least in the military context), we may want to highlight that Military OPSEC != CISSP definition&gt;</a:t>
            </a:r>
          </a:p>
          <a:p>
            <a:pPr lvl="0" rtl="0">
              <a:spcBef>
                <a:spcPts val="0"/>
              </a:spcBef>
              <a:buNone/>
            </a:pPr>
            <a:endParaRPr>
              <a:solidFill>
                <a:schemeClr val="dk1"/>
              </a:solidFill>
            </a:endParaRPr>
          </a:p>
          <a:p>
            <a:pPr lvl="0" rtl="0">
              <a:spcBef>
                <a:spcPts val="0"/>
              </a:spcBef>
              <a:buClr>
                <a:schemeClr val="dk1"/>
              </a:buClr>
              <a:buSzPct val="100000"/>
              <a:buFont typeface="Arial"/>
              <a:buNone/>
            </a:pPr>
            <a:r>
              <a:rPr lang="en">
                <a:solidFill>
                  <a:schemeClr val="dk1"/>
                </a:solidFill>
              </a:rPr>
              <a:t> (CISSP definition) </a:t>
            </a:r>
            <a:r>
              <a:rPr lang="en" b="1">
                <a:solidFill>
                  <a:schemeClr val="dk1"/>
                </a:solidFill>
              </a:rPr>
              <a:t>Operations Security</a:t>
            </a:r>
            <a:r>
              <a:rPr lang="en">
                <a:solidFill>
                  <a:schemeClr val="dk1"/>
                </a:solidFill>
              </a:rPr>
              <a:t> – used to identify the controls over hardware, media and the operators with access privileges to any of these resources.</a:t>
            </a:r>
          </a:p>
          <a:p>
            <a:pPr marL="457200" lvl="0" indent="-298450" rtl="0">
              <a:lnSpc>
                <a:spcPct val="115000"/>
              </a:lnSpc>
              <a:spcBef>
                <a:spcPts val="0"/>
              </a:spcBef>
              <a:buClr>
                <a:schemeClr val="dk1"/>
              </a:buClr>
              <a:buSzPct val="100000"/>
              <a:buFont typeface="Arial"/>
              <a:buChar char="●"/>
            </a:pPr>
            <a:r>
              <a:rPr lang="en">
                <a:solidFill>
                  <a:schemeClr val="dk1"/>
                </a:solidFill>
              </a:rPr>
              <a:t>Resource protection</a:t>
            </a:r>
          </a:p>
          <a:p>
            <a:pPr marL="457200" lvl="0" indent="-298450" rtl="0">
              <a:lnSpc>
                <a:spcPct val="115000"/>
              </a:lnSpc>
              <a:spcBef>
                <a:spcPts val="0"/>
              </a:spcBef>
              <a:buClr>
                <a:schemeClr val="dk1"/>
              </a:buClr>
              <a:buSzPct val="100000"/>
              <a:buFont typeface="Arial"/>
              <a:buChar char="●"/>
            </a:pPr>
            <a:r>
              <a:rPr lang="en">
                <a:solidFill>
                  <a:schemeClr val="dk1"/>
                </a:solidFill>
              </a:rPr>
              <a:t>Incident response</a:t>
            </a:r>
          </a:p>
          <a:p>
            <a:pPr marL="457200" lvl="0" indent="-298450" rtl="0">
              <a:lnSpc>
                <a:spcPct val="115000"/>
              </a:lnSpc>
              <a:spcBef>
                <a:spcPts val="0"/>
              </a:spcBef>
              <a:buClr>
                <a:schemeClr val="dk1"/>
              </a:buClr>
              <a:buSzPct val="100000"/>
              <a:buFont typeface="Arial"/>
              <a:buChar char="●"/>
            </a:pPr>
            <a:r>
              <a:rPr lang="en">
                <a:solidFill>
                  <a:schemeClr val="dk1"/>
                </a:solidFill>
              </a:rPr>
              <a:t>Attack prevention and response</a:t>
            </a:r>
          </a:p>
          <a:p>
            <a:pPr marL="457200" lvl="0" indent="-298450" rtl="0">
              <a:lnSpc>
                <a:spcPct val="115000"/>
              </a:lnSpc>
              <a:spcBef>
                <a:spcPts val="0"/>
              </a:spcBef>
              <a:buClr>
                <a:schemeClr val="dk1"/>
              </a:buClr>
              <a:buSzPct val="100000"/>
              <a:buFont typeface="Arial"/>
              <a:buChar char="●"/>
            </a:pPr>
            <a:r>
              <a:rPr lang="en">
                <a:solidFill>
                  <a:schemeClr val="dk1"/>
                </a:solidFill>
              </a:rPr>
              <a:t>Patch and vulnerability management</a:t>
            </a:r>
          </a:p>
          <a:p>
            <a:pPr rtl="0">
              <a:lnSpc>
                <a:spcPct val="115000"/>
              </a:lnSpc>
              <a:spcBef>
                <a:spcPts val="0"/>
              </a:spcBef>
              <a:buNone/>
            </a:pPr>
            <a:endParaRPr>
              <a:solidFill>
                <a:schemeClr val="dk1"/>
              </a:solidFill>
            </a:endParaRPr>
          </a:p>
          <a:p>
            <a:pPr lvl="0" rtl="0">
              <a:lnSpc>
                <a:spcPct val="115000"/>
              </a:lnSpc>
              <a:spcBef>
                <a:spcPts val="0"/>
              </a:spcBef>
              <a:buNone/>
            </a:pPr>
            <a:r>
              <a:rPr lang="en">
                <a:solidFill>
                  <a:schemeClr val="dk1"/>
                </a:solidFill>
              </a:rPr>
              <a:t>As a comment we could also state that CISSP’s operational, tactical, and strategic terminology is also different the military uses tactical, operational, and strategic more in terms of scope (and the ordering is different)</a:t>
            </a:r>
          </a:p>
          <a:p>
            <a:pPr>
              <a:spcBef>
                <a:spcPts val="0"/>
              </a:spcBef>
              <a:buNone/>
            </a:pPr>
            <a:endParaRPr/>
          </a:p>
        </p:txBody>
      </p:sp>
    </p:spTree>
    <p:extLst>
      <p:ext uri="{BB962C8B-B14F-4D97-AF65-F5344CB8AC3E}">
        <p14:creationId xmlns:p14="http://schemas.microsoft.com/office/powerpoint/2010/main" xmlns="" val="4045818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0" name="Shape 2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878182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6" name="Shape 2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176711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3" name="Shape 2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136191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714804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2" name="Shape 2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John A. Tirpak.  “Find, Fix, Track, Target, Engage, Assess”, Air Force Magazine, 2 July 2000.  Available at </a:t>
            </a:r>
            <a:r>
              <a:rPr lang="en" u="sng">
                <a:solidFill>
                  <a:schemeClr val="hlink"/>
                </a:solidFill>
                <a:hlinkClick r:id="rId3"/>
              </a:rPr>
              <a:t>http://www.airforcemag.com/magazinearchive/pages/2000/july%202000/0700find.aspx</a:t>
            </a:r>
          </a:p>
          <a:p>
            <a:pPr lvl="0" rtl="0">
              <a:spcBef>
                <a:spcPts val="0"/>
              </a:spcBef>
              <a:buNone/>
            </a:pPr>
            <a:endParaRPr/>
          </a:p>
          <a:p>
            <a:pPr lvl="0" rtl="0">
              <a:spcBef>
                <a:spcPts val="0"/>
              </a:spcBef>
              <a:buNone/>
            </a:pPr>
            <a:endParaRPr/>
          </a:p>
        </p:txBody>
      </p:sp>
    </p:spTree>
    <p:extLst>
      <p:ext uri="{BB962C8B-B14F-4D97-AF65-F5344CB8AC3E}">
        <p14:creationId xmlns:p14="http://schemas.microsoft.com/office/powerpoint/2010/main" xmlns="" val="751139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1" name="Shape 2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The idea of a ‘cyber kill chain’ is based on the USAF ‘kill chain’ and was introduced in a Lockheed Martin whitepaper by Hutchins, et. al, entitled “Intelligence-Driven Computer Network Defense Informed by Analysis of Adversary Campaigns and Intrusion Kill Chains”, </a:t>
            </a:r>
            <a:r>
              <a:rPr lang="en" u="sng">
                <a:solidFill>
                  <a:schemeClr val="hlink"/>
                </a:solidFill>
                <a:hlinkClick r:id="rId3"/>
              </a:rPr>
              <a:t>http://www.lockheedmartin.com/content/dam/lockheed/data/corporate/documents/LM-White-Paper-Intel-Driven-Defense.pdf</a:t>
            </a:r>
            <a:r>
              <a:rPr lang="en"/>
              <a:t>. </a:t>
            </a:r>
            <a:r>
              <a:rPr lang="en">
                <a:solidFill>
                  <a:schemeClr val="dk1"/>
                </a:solidFill>
              </a:rPr>
              <a:t>Paper presented at the</a:t>
            </a:r>
            <a:r>
              <a:rPr lang="en">
                <a:solidFill>
                  <a:schemeClr val="dk1"/>
                </a:solidFill>
                <a:hlinkClick r:id="rId4"/>
              </a:rPr>
              <a:t> </a:t>
            </a:r>
            <a:r>
              <a:rPr lang="en" u="sng">
                <a:solidFill>
                  <a:schemeClr val="hlink"/>
                </a:solidFill>
                <a:hlinkClick r:id="rId4"/>
              </a:rPr>
              <a:t>6th Annual International Conference on Information Warfare and Security, Washington, DC, 2011</a:t>
            </a:r>
            <a:r>
              <a:rPr lang="en">
                <a:solidFill>
                  <a:schemeClr val="dk1"/>
                </a:solidFill>
              </a:rPr>
              <a:t>.</a:t>
            </a:r>
          </a:p>
          <a:p>
            <a:pPr lvl="0" rtl="0">
              <a:spcBef>
                <a:spcPts val="0"/>
              </a:spcBef>
              <a:buNone/>
            </a:pPr>
            <a:r>
              <a:rPr lang="en"/>
              <a:t>- The ideas is simply that the attacker has to be successful along several sequential ‘kill chain’ steps and to stop him, you only have to disrupt one link in the chain.  It argues for defense-in-depth.</a:t>
            </a:r>
          </a:p>
          <a:p>
            <a:pPr lvl="0" rtl="0">
              <a:spcBef>
                <a:spcPts val="0"/>
              </a:spcBef>
              <a:buNone/>
            </a:pPr>
            <a:endParaRPr/>
          </a:p>
          <a:p>
            <a:pPr lvl="0" rtl="0">
              <a:spcBef>
                <a:spcPts val="0"/>
              </a:spcBef>
              <a:buNone/>
            </a:pPr>
            <a:r>
              <a:rPr lang="en"/>
              <a:t>Other Resources:</a:t>
            </a:r>
          </a:p>
          <a:p>
            <a:pPr lvl="0" rtl="0">
              <a:spcBef>
                <a:spcPts val="0"/>
              </a:spcBef>
              <a:buNone/>
            </a:pPr>
            <a:r>
              <a:rPr lang="en"/>
              <a:t>Kill Chain Analysis of the Target Breach</a:t>
            </a:r>
          </a:p>
          <a:p>
            <a:pPr lvl="0" rtl="0">
              <a:spcBef>
                <a:spcPts val="0"/>
              </a:spcBef>
              <a:buNone/>
            </a:pPr>
            <a:r>
              <a:rPr lang="en" u="sng">
                <a:solidFill>
                  <a:schemeClr val="hlink"/>
                </a:solidFill>
                <a:hlinkClick r:id="rId5"/>
              </a:rPr>
              <a:t>http://www.commerce.senate.gov/public/?a=Files.Serve&amp;File_id=24d3c229-4f2f-405d-b8db-a3a67f183883</a:t>
            </a:r>
          </a:p>
          <a:p>
            <a:pPr lvl="0" rtl="0">
              <a:spcBef>
                <a:spcPts val="0"/>
              </a:spcBef>
              <a:buNone/>
            </a:pPr>
            <a:endParaRPr sz="1200"/>
          </a:p>
          <a:p>
            <a:pPr lvl="0" rtl="0">
              <a:spcBef>
                <a:spcPts val="600"/>
              </a:spcBef>
              <a:buClr>
                <a:schemeClr val="dk1"/>
              </a:buClr>
              <a:buSzPct val="91666"/>
              <a:buFont typeface="Arial"/>
              <a:buNone/>
            </a:pPr>
            <a:r>
              <a:rPr lang="en" sz="1200"/>
              <a:t>Image: </a:t>
            </a:r>
            <a:r>
              <a:rPr lang="en" sz="1200">
                <a:solidFill>
                  <a:schemeClr val="dk1"/>
                </a:solidFill>
              </a:rPr>
              <a:t>NoVA Infosec, “Cyber Kill Chain 101.” May 2013, </a:t>
            </a:r>
            <a:r>
              <a:rPr lang="en" sz="1200" u="sng">
                <a:solidFill>
                  <a:schemeClr val="hlink"/>
                </a:solidFill>
                <a:hlinkClick r:id="rId6"/>
              </a:rPr>
              <a:t>https://www.novainfosec.com/2013/05/29/cyber-kill-chain-101/</a:t>
            </a:r>
          </a:p>
          <a:p>
            <a:pPr lvl="0" rtl="0">
              <a:spcBef>
                <a:spcPts val="0"/>
              </a:spcBef>
              <a:buNone/>
            </a:pPr>
            <a:endParaRPr/>
          </a:p>
          <a:p>
            <a:pPr lvl="0" rtl="0">
              <a:spcBef>
                <a:spcPts val="0"/>
              </a:spcBef>
              <a:buNone/>
            </a:pPr>
            <a:endParaRPr/>
          </a:p>
        </p:txBody>
      </p:sp>
    </p:spTree>
    <p:extLst>
      <p:ext uri="{BB962C8B-B14F-4D97-AF65-F5344CB8AC3E}">
        <p14:creationId xmlns:p14="http://schemas.microsoft.com/office/powerpoint/2010/main" xmlns="" val="653829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8" name="Shape 2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065907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8" name="Shape 3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405382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5" name="Shape 3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541990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2" name="Shape 3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215348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1" name="Shape 3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3034311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8" name="Shape 3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539189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3" name="Shape 3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0344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1" name="Shape 3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701166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8" name="Shape 3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6222004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0987661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77" name="Shape 3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5057249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85" name="Shape 3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952504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94" name="Shape 3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396724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03" name="Shape 4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8671757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4657438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19" name="Shape 4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9366472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28" name="Shape 4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1218085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Shape 4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36" name="Shape 4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3814592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45" name="Shape 4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1000370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4" name="Shape 4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1778217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64" name="Shape 4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2375574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73" name="Shape 4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Targeting is the process by which military commanders select appropriate tools, either lethal (bombs and bullets) or non-lethal (flyers and press releases) to achieve a specific effect in their battlespace.  Non-lethal tools are almost always favored over lethal ones.  They have less risk of collateral damage, usually less risk to operational forces, and minimize international outrage.  A great example of this is Israel’s 2007 air raid on Syrian nuclear reactors in Dayr az-Zawr.  Isreal used jamming and other cyber attacks to shut down Syrian air defense for the duration of the attack (</a:t>
            </a:r>
            <a:r>
              <a:rPr lang="en" u="sng">
                <a:solidFill>
                  <a:schemeClr val="hlink"/>
                </a:solidFill>
                <a:hlinkClick r:id="rId3"/>
              </a:rPr>
              <a:t>http://defensetech.org/2007/11/26/israels-cyber-shot-at-syria/</a:t>
            </a:r>
            <a:r>
              <a:rPr lang="en"/>
              <a:t>).  This tactic minimized collateral damage, reduced the extent of the bombing, and required fewer sorties into Syria, reducing threat to Israeli pilots.</a:t>
            </a:r>
          </a:p>
          <a:p>
            <a:pPr lvl="0" rtl="0">
              <a:spcBef>
                <a:spcPts val="0"/>
              </a:spcBef>
              <a:buNone/>
            </a:pPr>
            <a:endParaRPr/>
          </a:p>
          <a:p>
            <a:pPr>
              <a:spcBef>
                <a:spcPts val="0"/>
              </a:spcBef>
              <a:buNone/>
            </a:pPr>
            <a:endParaRPr/>
          </a:p>
        </p:txBody>
      </p:sp>
    </p:spTree>
    <p:extLst>
      <p:ext uri="{BB962C8B-B14F-4D97-AF65-F5344CB8AC3E}">
        <p14:creationId xmlns:p14="http://schemas.microsoft.com/office/powerpoint/2010/main" xmlns="" val="3660984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Shape 4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80" name="Shape 4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50 years ago Israel would have used aerial attack or artillery bombardment to take Syrian air defense systems offline in preparation for their aerial attack on </a:t>
            </a:r>
          </a:p>
        </p:txBody>
      </p:sp>
    </p:spTree>
    <p:extLst>
      <p:ext uri="{BB962C8B-B14F-4D97-AF65-F5344CB8AC3E}">
        <p14:creationId xmlns:p14="http://schemas.microsoft.com/office/powerpoint/2010/main" xmlns="" val="581091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Shape 4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87" name="Shape 4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31507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95" name="Shape 4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Source: Army FM 5-0, The Operations Process, Appendix B.</a:t>
            </a:r>
          </a:p>
          <a:p>
            <a:pPr lvl="0" rtl="0">
              <a:spcBef>
                <a:spcPts val="0"/>
              </a:spcBef>
              <a:buNone/>
            </a:pPr>
            <a:endParaRPr/>
          </a:p>
          <a:p>
            <a:pPr lvl="0" rtl="0">
              <a:spcBef>
                <a:spcPts val="0"/>
              </a:spcBef>
              <a:buNone/>
            </a:pPr>
            <a:endParaRPr/>
          </a:p>
        </p:txBody>
      </p:sp>
    </p:spTree>
    <p:extLst>
      <p:ext uri="{BB962C8B-B14F-4D97-AF65-F5344CB8AC3E}">
        <p14:creationId xmlns:p14="http://schemas.microsoft.com/office/powerpoint/2010/main" xmlns="" val="9870107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Shape 5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32" name="Shape 5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5191250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Shape 5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56" name="Shape 5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Good reference (besides FM 5-0): The Art of Design, SAMS Student Text Version 2.0, </a:t>
            </a:r>
            <a:r>
              <a:rPr lang="en" u="sng">
                <a:solidFill>
                  <a:schemeClr val="hlink"/>
                </a:solidFill>
                <a:hlinkClick r:id="rId3"/>
              </a:rPr>
              <a:t>http://usacac.army.mil/cac2/cgsc/events/sams/artofdesign_v2.pdf</a:t>
            </a:r>
          </a:p>
          <a:p>
            <a:pPr lvl="0" rtl="0">
              <a:spcBef>
                <a:spcPts val="0"/>
              </a:spcBef>
              <a:buNone/>
            </a:pPr>
            <a:endParaRPr/>
          </a:p>
          <a:p>
            <a:pPr lvl="0" rtl="0">
              <a:spcBef>
                <a:spcPts val="0"/>
              </a:spcBef>
              <a:buNone/>
            </a:pPr>
            <a:r>
              <a:rPr lang="en"/>
              <a:t>- Quite applicable to the often ill-defined problems facing a network defender (or attacker).  </a:t>
            </a:r>
          </a:p>
          <a:p>
            <a:pPr lvl="0" rtl="0">
              <a:lnSpc>
                <a:spcPct val="115000"/>
              </a:lnSpc>
              <a:spcBef>
                <a:spcPts val="0"/>
              </a:spcBef>
              <a:buNone/>
            </a:pPr>
            <a:r>
              <a:rPr lang="en"/>
              <a:t>- Good quote (from FM 5-0): </a:t>
            </a:r>
            <a:r>
              <a:rPr lang="en" sz="1300">
                <a:solidFill>
                  <a:schemeClr val="dk1"/>
                </a:solidFill>
                <a:latin typeface="Times New Roman"/>
                <a:ea typeface="Times New Roman"/>
                <a:cs typeface="Times New Roman"/>
                <a:sym typeface="Times New Roman"/>
              </a:rPr>
              <a:t>3-8. Persistent conflict presents a broad array of complex, ill-structured problems best solved by applying design. Design offers a model for innovative and adaptive problem framing that provides leaders with the cognitive tools to understand a problem and appreciate its complexities before seeking to solve it. </a:t>
            </a:r>
          </a:p>
          <a:p>
            <a:pPr lvl="0" rtl="0">
              <a:lnSpc>
                <a:spcPct val="115000"/>
              </a:lnSpc>
              <a:spcBef>
                <a:spcPts val="0"/>
              </a:spcBef>
              <a:buNone/>
            </a:pPr>
            <a:endParaRPr sz="1300">
              <a:solidFill>
                <a:schemeClr val="dk1"/>
              </a:solidFill>
              <a:latin typeface="Times New Roman"/>
              <a:ea typeface="Times New Roman"/>
              <a:cs typeface="Times New Roman"/>
              <a:sym typeface="Times New Roman"/>
            </a:endParaRPr>
          </a:p>
          <a:p>
            <a:pPr lvl="0" rtl="0">
              <a:spcBef>
                <a:spcPts val="0"/>
              </a:spcBef>
              <a:buNone/>
            </a:pPr>
            <a:endParaRPr/>
          </a:p>
        </p:txBody>
      </p:sp>
    </p:spTree>
    <p:extLst>
      <p:ext uri="{BB962C8B-B14F-4D97-AF65-F5344CB8AC3E}">
        <p14:creationId xmlns:p14="http://schemas.microsoft.com/office/powerpoint/2010/main" xmlns="" val="41402479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Shape 5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41" name="Shape 5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6294211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Shape 5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63" name="Shape 5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This is an example of the quick “survey” slides I mentioned.  This manual should be of great interest for anyone in the infosec community trying to graphically present information.</a:t>
            </a:r>
          </a:p>
        </p:txBody>
      </p:sp>
    </p:spTree>
    <p:extLst>
      <p:ext uri="{BB962C8B-B14F-4D97-AF65-F5344CB8AC3E}">
        <p14:creationId xmlns:p14="http://schemas.microsoft.com/office/powerpoint/2010/main" xmlns="" val="12223643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Shape 6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06" name="Shape 6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0301826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Shape 5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70" name="Shape 5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84116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Shape 5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77" name="Shape 5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2444023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Shape 5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84" name="Shape 5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6891592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12" name="Shape 6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80792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Shape 6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17" name="Shape 6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749301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Shape 6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17" name="Shape 6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7493012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94" name="Shape 5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600"/>
              </a:spcBef>
              <a:buNone/>
            </a:pPr>
            <a:r>
              <a:rPr lang="en" sz="1200">
                <a:solidFill>
                  <a:schemeClr val="dk1"/>
                </a:solidFill>
              </a:rPr>
              <a:t>Timothy Thomas is a retired Army Foreign Area Officer and currently an analyst at the Army’s Foreign Military Studies Office at Fort Leavenworth.  He has extensively studied Chinese Information Warfare doctrine and his trilogy is an excellent source of information.  </a:t>
            </a:r>
          </a:p>
          <a:p>
            <a:pPr lvl="0" rtl="0">
              <a:spcBef>
                <a:spcPts val="600"/>
              </a:spcBef>
              <a:buNone/>
            </a:pPr>
            <a:r>
              <a:rPr lang="en" sz="1200">
                <a:solidFill>
                  <a:schemeClr val="dk1"/>
                </a:solidFill>
              </a:rPr>
              <a:t>All three works were published by FMSO and are available from Amazon and other booksellers.</a:t>
            </a:r>
          </a:p>
          <a:p>
            <a:pPr lvl="0" rtl="0">
              <a:spcBef>
                <a:spcPts val="600"/>
              </a:spcBef>
              <a:buNone/>
            </a:pPr>
            <a:endParaRPr sz="1200">
              <a:solidFill>
                <a:schemeClr val="dk1"/>
              </a:solidFill>
            </a:endParaRPr>
          </a:p>
          <a:p>
            <a:pPr lvl="0">
              <a:spcBef>
                <a:spcPts val="600"/>
              </a:spcBef>
              <a:buNone/>
            </a:pPr>
            <a:r>
              <a:rPr lang="en" sz="1200">
                <a:solidFill>
                  <a:schemeClr val="dk1"/>
                </a:solidFill>
              </a:rPr>
              <a:t>Unrestricted Warfare is a book on Chinese strategy by two senior PLA Colonels, Qiao Liang and Wang Xiangsui.  This work examines differences between American and Chinese thinking on warfare and analyzes how America’s strategic approach can be used against it.</a:t>
            </a:r>
          </a:p>
        </p:txBody>
      </p:sp>
    </p:spTree>
    <p:extLst>
      <p:ext uri="{BB962C8B-B14F-4D97-AF65-F5344CB8AC3E}">
        <p14:creationId xmlns:p14="http://schemas.microsoft.com/office/powerpoint/2010/main" xmlns="" val="42476096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00" name="Shape 6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2417963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Shape 6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23" name="Shape 6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600"/>
              </a:spcBef>
              <a:buNone/>
            </a:pPr>
            <a:r>
              <a:rPr lang="en">
                <a:solidFill>
                  <a:schemeClr val="dk1"/>
                </a:solidFill>
              </a:rPr>
              <a:t>DoD protects classified and unclassified DoD networks (.mil)</a:t>
            </a:r>
          </a:p>
          <a:p>
            <a:pPr lvl="0" rtl="0">
              <a:spcBef>
                <a:spcPts val="600"/>
              </a:spcBef>
              <a:buNone/>
            </a:pPr>
            <a:r>
              <a:rPr lang="en">
                <a:solidFill>
                  <a:schemeClr val="dk1"/>
                </a:solidFill>
              </a:rPr>
              <a:t>DHS has the charter to protect civilian government network (.gov)</a:t>
            </a:r>
          </a:p>
          <a:p>
            <a:pPr lvl="0" rtl="0">
              <a:spcBef>
                <a:spcPts val="600"/>
              </a:spcBef>
              <a:buNone/>
            </a:pPr>
            <a:r>
              <a:rPr lang="en">
                <a:solidFill>
                  <a:schemeClr val="dk1"/>
                </a:solidFill>
              </a:rPr>
              <a:t>FBI investigates cyber crime, terrorism, etc.</a:t>
            </a:r>
          </a:p>
          <a:p>
            <a:pPr lvl="0" rtl="0">
              <a:spcBef>
                <a:spcPts val="600"/>
              </a:spcBef>
              <a:buNone/>
            </a:pPr>
            <a:endParaRPr>
              <a:solidFill>
                <a:schemeClr val="dk1"/>
              </a:solidFill>
            </a:endParaRPr>
          </a:p>
          <a:p>
            <a:pPr lvl="0" rtl="0">
              <a:spcBef>
                <a:spcPts val="600"/>
              </a:spcBef>
              <a:buNone/>
            </a:pPr>
            <a:r>
              <a:rPr lang="en">
                <a:solidFill>
                  <a:schemeClr val="dk1"/>
                </a:solidFill>
              </a:rPr>
              <a:t>NO GOVERNMENT AGENCY has the mission to protect US civilian cyber infrastructure.</a:t>
            </a:r>
          </a:p>
          <a:p>
            <a:pPr lvl="0" rtl="0">
              <a:spcBef>
                <a:spcPts val="600"/>
              </a:spcBef>
              <a:buNone/>
            </a:pPr>
            <a:endParaRPr>
              <a:solidFill>
                <a:schemeClr val="dk1"/>
              </a:solidFill>
            </a:endParaRPr>
          </a:p>
          <a:p>
            <a:pPr lvl="0" rtl="0">
              <a:spcBef>
                <a:spcPts val="600"/>
              </a:spcBef>
              <a:buNone/>
            </a:pPr>
            <a:r>
              <a:rPr lang="en">
                <a:solidFill>
                  <a:schemeClr val="dk1"/>
                </a:solidFill>
              </a:rPr>
              <a:t>Others quotes:</a:t>
            </a:r>
          </a:p>
          <a:p>
            <a:pPr lvl="0" rtl="0">
              <a:spcBef>
                <a:spcPts val="600"/>
              </a:spcBef>
              <a:buClr>
                <a:schemeClr val="dk1"/>
              </a:buClr>
              <a:buSzPct val="100000"/>
              <a:buFont typeface="Arial"/>
              <a:buNone/>
            </a:pPr>
            <a:r>
              <a:rPr lang="en">
                <a:solidFill>
                  <a:schemeClr val="dk1"/>
                </a:solidFill>
              </a:rPr>
              <a:t>DHS is responsible for overseeing the protection of the .gov domain and for providing assistance and expertise to private sector owners and operators.</a:t>
            </a:r>
          </a:p>
          <a:p>
            <a:pPr lvl="0" rtl="0">
              <a:spcBef>
                <a:spcPts val="600"/>
              </a:spcBef>
              <a:buClr>
                <a:schemeClr val="dk1"/>
              </a:buClr>
              <a:buSzPct val="100000"/>
              <a:buFont typeface="Arial"/>
              <a:buNone/>
            </a:pPr>
            <a:r>
              <a:rPr lang="en">
                <a:solidFill>
                  <a:schemeClr val="dk1"/>
                </a:solidFill>
              </a:rPr>
              <a:t>		- DHS Website</a:t>
            </a:r>
          </a:p>
          <a:p>
            <a:pPr lvl="0" rtl="0">
              <a:spcBef>
                <a:spcPts val="600"/>
              </a:spcBef>
              <a:buClr>
                <a:schemeClr val="dk1"/>
              </a:buClr>
              <a:buFont typeface="Arial"/>
              <a:buNone/>
            </a:pPr>
            <a:endParaRPr>
              <a:solidFill>
                <a:schemeClr val="dk1"/>
              </a:solidFill>
            </a:endParaRPr>
          </a:p>
          <a:p>
            <a:pPr lvl="0" rtl="0">
              <a:spcBef>
                <a:spcPts val="600"/>
              </a:spcBef>
              <a:buClr>
                <a:schemeClr val="dk1"/>
              </a:buClr>
              <a:buSzPct val="100000"/>
              <a:buFont typeface="Arial"/>
              <a:buNone/>
            </a:pPr>
            <a:r>
              <a:rPr lang="en">
                <a:solidFill>
                  <a:schemeClr val="dk1"/>
                </a:solidFill>
              </a:rPr>
              <a:t>CS&amp;C leads efforts to protect the federal “.gov” domain of civilian government network and to collaborate with the private section - the “.com” domain - to increase the security of critical networks.</a:t>
            </a:r>
          </a:p>
          <a:p>
            <a:pPr lvl="0" rtl="0">
              <a:spcBef>
                <a:spcPts val="600"/>
              </a:spcBef>
              <a:buClr>
                <a:schemeClr val="dk1"/>
              </a:buClr>
              <a:buSzPct val="100000"/>
              <a:buFont typeface="Arial"/>
              <a:buNone/>
            </a:pPr>
            <a:r>
              <a:rPr lang="en">
                <a:solidFill>
                  <a:schemeClr val="dk1"/>
                </a:solidFill>
              </a:rPr>
              <a:t>	- DHS Officer of Cybersecurity and Communications mission statement</a:t>
            </a:r>
          </a:p>
          <a:p>
            <a:pPr lvl="0" rtl="0">
              <a:spcBef>
                <a:spcPts val="600"/>
              </a:spcBef>
              <a:buClr>
                <a:schemeClr val="dk1"/>
              </a:buClr>
              <a:buFont typeface="Arial"/>
              <a:buNone/>
            </a:pPr>
            <a:endParaRPr>
              <a:solidFill>
                <a:schemeClr val="dk1"/>
              </a:solidFill>
            </a:endParaRPr>
          </a:p>
          <a:p>
            <a:pPr lvl="0" rtl="0">
              <a:spcBef>
                <a:spcPts val="0"/>
              </a:spcBef>
              <a:buNone/>
            </a:pPr>
            <a:r>
              <a:rPr lang="en"/>
              <a:t>Nobody is going to help YOU defend YOUR network!</a:t>
            </a:r>
          </a:p>
          <a:p>
            <a:pPr lvl="0" rtl="0">
              <a:spcBef>
                <a:spcPts val="0"/>
              </a:spcBef>
              <a:buNone/>
            </a:pPr>
            <a:endParaRPr/>
          </a:p>
        </p:txBody>
      </p:sp>
    </p:spTree>
    <p:extLst>
      <p:ext uri="{BB962C8B-B14F-4D97-AF65-F5344CB8AC3E}">
        <p14:creationId xmlns:p14="http://schemas.microsoft.com/office/powerpoint/2010/main" xmlns="" val="7005511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Shape 6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30" name="Shape 6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0627417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Shape 6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37" name="Shape 6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41901382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44" name="Shape 6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8265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Shape 6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53" name="Shape 6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3475857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Shape 6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59" name="Shape 6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648123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Shape 7"/>
        <p:cNvGrpSpPr/>
        <p:nvPr/>
      </p:nvGrpSpPr>
      <p:grpSpPr>
        <a:xfrm>
          <a:off x="0" y="0"/>
          <a:ext cx="0" cy="0"/>
          <a:chOff x="0" y="0"/>
          <a:chExt cx="0" cy="0"/>
        </a:xfrm>
      </p:grpSpPr>
      <p:sp>
        <p:nvSpPr>
          <p:cNvPr id="8" name="Shape 8"/>
          <p:cNvSpPr/>
          <p:nvPr/>
        </p:nvSpPr>
        <p:spPr>
          <a:xfrm rot="10800000" flipH="1">
            <a:off x="0" y="3979800"/>
            <a:ext cx="9144000" cy="2878199"/>
          </a:xfrm>
          <a:prstGeom prst="rect">
            <a:avLst/>
          </a:prstGeom>
          <a:solidFill>
            <a:schemeClr val="lt1"/>
          </a:solidFill>
          <a:ln>
            <a:noFill/>
          </a:ln>
        </p:spPr>
        <p:txBody>
          <a:bodyPr lIns="91425" tIns="45700" rIns="91425" bIns="45700" anchor="ctr" anchorCtr="0">
            <a:noAutofit/>
          </a:bodyPr>
          <a:lstStyle/>
          <a:p>
            <a:pPr>
              <a:spcBef>
                <a:spcPts val="0"/>
              </a:spcBef>
              <a:buNone/>
            </a:pPr>
            <a:endParaRPr/>
          </a:p>
        </p:txBody>
      </p:sp>
      <p:sp>
        <p:nvSpPr>
          <p:cNvPr id="9" name="Shape 9"/>
          <p:cNvSpPr/>
          <p:nvPr/>
        </p:nvSpPr>
        <p:spPr>
          <a:xfrm>
            <a:off x="0" y="3190900"/>
            <a:ext cx="4617372" cy="790108"/>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
        <p:nvSpPr>
          <p:cNvPr id="10" name="Shape 10"/>
          <p:cNvSpPr/>
          <p:nvPr/>
        </p:nvSpPr>
        <p:spPr>
          <a:xfrm rot="10800000" flipH="1">
            <a:off x="0" y="3980458"/>
            <a:ext cx="4617372" cy="75961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pPr>
              <a:spcBef>
                <a:spcPts val="0"/>
              </a:spcBef>
              <a:buNone/>
            </a:pPr>
            <a:endParaRPr/>
          </a:p>
        </p:txBody>
      </p:sp>
      <p:sp>
        <p:nvSpPr>
          <p:cNvPr id="12" name="Shape 12"/>
          <p:cNvSpPr txBox="1">
            <a:spLocks noGrp="1"/>
          </p:cNvSpPr>
          <p:nvPr>
            <p:ph type="subTitle" idx="1"/>
          </p:nvPr>
        </p:nvSpPr>
        <p:spPr>
          <a:xfrm>
            <a:off x="685800" y="4124476"/>
            <a:ext cx="7772400" cy="888899"/>
          </a:xfrm>
          <a:prstGeom prst="rect">
            <a:avLst/>
          </a:prstGeom>
        </p:spPr>
        <p:txBody>
          <a:bodyPr lIns="91425" tIns="91425" rIns="91425" bIns="91425" anchor="t" anchorCtr="0"/>
          <a:lstStyle>
            <a:lvl1pPr algn="ctr">
              <a:spcBef>
                <a:spcPts val="0"/>
              </a:spcBef>
              <a:buClr>
                <a:schemeClr val="dk2"/>
              </a:buClr>
              <a:buSzPct val="100000"/>
              <a:buNone/>
              <a:defRPr sz="2400" i="1">
                <a:solidFill>
                  <a:schemeClr val="dk2"/>
                </a:solidFill>
              </a:defRPr>
            </a:lvl1pPr>
            <a:lvl2pPr algn="ctr">
              <a:spcBef>
                <a:spcPts val="0"/>
              </a:spcBef>
              <a:buClr>
                <a:schemeClr val="dk2"/>
              </a:buClr>
              <a:buNone/>
              <a:defRPr i="1">
                <a:solidFill>
                  <a:schemeClr val="dk2"/>
                </a:solidFill>
              </a:defRPr>
            </a:lvl2pPr>
            <a:lvl3pPr algn="ctr">
              <a:spcBef>
                <a:spcPts val="0"/>
              </a:spcBef>
              <a:buClr>
                <a:schemeClr val="dk2"/>
              </a:buClr>
              <a:buNone/>
              <a:defRPr i="1">
                <a:solidFill>
                  <a:schemeClr val="dk2"/>
                </a:solidFill>
              </a:defRPr>
            </a:lvl3pPr>
            <a:lvl4pPr algn="ctr">
              <a:spcBef>
                <a:spcPts val="0"/>
              </a:spcBef>
              <a:buClr>
                <a:schemeClr val="dk2"/>
              </a:buClr>
              <a:buSzPct val="100000"/>
              <a:buNone/>
              <a:defRPr sz="2400" i="1">
                <a:solidFill>
                  <a:schemeClr val="dk2"/>
                </a:solidFill>
              </a:defRPr>
            </a:lvl4pPr>
            <a:lvl5pPr algn="ctr">
              <a:spcBef>
                <a:spcPts val="0"/>
              </a:spcBef>
              <a:buClr>
                <a:schemeClr val="dk2"/>
              </a:buClr>
              <a:buSzPct val="100000"/>
              <a:buNone/>
              <a:defRPr sz="2400" i="1">
                <a:solidFill>
                  <a:schemeClr val="dk2"/>
                </a:solidFill>
              </a:defRPr>
            </a:lvl5pPr>
            <a:lvl6pPr algn="ctr">
              <a:spcBef>
                <a:spcPts val="0"/>
              </a:spcBef>
              <a:buClr>
                <a:schemeClr val="dk2"/>
              </a:buClr>
              <a:buSzPct val="100000"/>
              <a:buNone/>
              <a:defRPr sz="2400" i="1">
                <a:solidFill>
                  <a:schemeClr val="dk2"/>
                </a:solidFill>
              </a:defRPr>
            </a:lvl6pPr>
            <a:lvl7pPr algn="ctr">
              <a:spcBef>
                <a:spcPts val="0"/>
              </a:spcBef>
              <a:buClr>
                <a:schemeClr val="dk2"/>
              </a:buClr>
              <a:buSzPct val="100000"/>
              <a:buNone/>
              <a:defRPr sz="2400" i="1">
                <a:solidFill>
                  <a:schemeClr val="dk2"/>
                </a:solidFill>
              </a:defRPr>
            </a:lvl7pPr>
            <a:lvl8pPr algn="ctr">
              <a:spcBef>
                <a:spcPts val="0"/>
              </a:spcBef>
              <a:buClr>
                <a:schemeClr val="dk2"/>
              </a:buClr>
              <a:buSzPct val="100000"/>
              <a:buNone/>
              <a:defRPr sz="2400" i="1">
                <a:solidFill>
                  <a:schemeClr val="dk2"/>
                </a:solidFill>
              </a:defRPr>
            </a:lvl8pPr>
            <a:lvl9pPr algn="ctr">
              <a:spcBef>
                <a:spcPts val="0"/>
              </a:spcBef>
              <a:buClr>
                <a:schemeClr val="dk2"/>
              </a:buClr>
              <a:buSzPct val="100000"/>
              <a:buNone/>
              <a:defRPr sz="2400" i="1">
                <a:solidFill>
                  <a:schemeClr val="dk2"/>
                </a:solidFill>
              </a:defRPr>
            </a:lvl9pPr>
          </a:lstStyle>
          <a:p>
            <a:endParaRPr/>
          </a:p>
        </p:txBody>
      </p:sp>
      <p:sp>
        <p:nvSpPr>
          <p:cNvPr id="2" name="Footer Placeholder 1"/>
          <p:cNvSpPr>
            <a:spLocks noGrp="1"/>
          </p:cNvSpPr>
          <p:nvPr>
            <p:ph type="ftr" sz="quarter" idx="10"/>
          </p:nvPr>
        </p:nvSpPr>
        <p:spPr>
          <a:xfrm>
            <a:off x="3028950" y="6356350"/>
            <a:ext cx="3086100" cy="365125"/>
          </a:xfrm>
          <a:prstGeom prst="rect">
            <a:avLst/>
          </a:prstGeom>
        </p:spPr>
        <p:txBody>
          <a:bodyPr/>
          <a:lstStyle/>
          <a:p>
            <a:endParaRPr lang="en-US"/>
          </a:p>
        </p:txBody>
      </p:sp>
      <p:sp>
        <p:nvSpPr>
          <p:cNvPr id="3" name="Slide Number Placeholder 2"/>
          <p:cNvSpPr>
            <a:spLocks noGrp="1"/>
          </p:cNvSpPr>
          <p:nvPr>
            <p:ph type="sldNum" sz="quarter" idx="11"/>
          </p:nvPr>
        </p:nvSpPr>
        <p:spPr/>
        <p:txBody>
          <a:bodyPr/>
          <a:lstStyle/>
          <a:p>
            <a:fld id="{23FFE909-697B-4EBA-B3F0-F8808824B71C}" type="slidenum">
              <a:rPr lang="en-US" smtClean="0"/>
              <a:pPr/>
              <a:t>‹#›</a:t>
            </a:fld>
            <a:endParaRPr lang="en-US"/>
          </a:p>
        </p:txBody>
      </p:sp>
      <p:sp>
        <p:nvSpPr>
          <p:cNvPr id="4" name="Title 3"/>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Shape 13"/>
        <p:cNvGrpSpPr/>
        <p:nvPr/>
      </p:nvGrpSpPr>
      <p:grpSpPr>
        <a:xfrm>
          <a:off x="0" y="0"/>
          <a:ext cx="0" cy="0"/>
          <a:chOff x="0" y="0"/>
          <a:chExt cx="0" cy="0"/>
        </a:xfrm>
      </p:grpSpPr>
      <p:sp>
        <p:nvSpPr>
          <p:cNvPr id="14" name="Shape 14"/>
          <p:cNvSpPr/>
          <p:nvPr/>
        </p:nvSpPr>
        <p:spPr>
          <a:xfrm rot="10800000" flipH="1">
            <a:off x="0" y="1550999"/>
            <a:ext cx="9144000" cy="5307000"/>
          </a:xfrm>
          <a:prstGeom prst="rect">
            <a:avLst/>
          </a:prstGeom>
          <a:solidFill>
            <a:schemeClr val="lt1"/>
          </a:solidFill>
          <a:ln>
            <a:noFill/>
          </a:ln>
        </p:spPr>
        <p:txBody>
          <a:bodyPr lIns="91425" tIns="45700" rIns="91425" bIns="45700" anchor="ctr" anchorCtr="0">
            <a:noAutofit/>
          </a:bodyPr>
          <a:lstStyle/>
          <a:p>
            <a:pPr>
              <a:spcBef>
                <a:spcPts val="0"/>
              </a:spcBef>
              <a:buNone/>
            </a:pPr>
            <a:endParaRPr/>
          </a:p>
        </p:txBody>
      </p:sp>
      <p:sp>
        <p:nvSpPr>
          <p:cNvPr id="15" name="Shape 15"/>
          <p:cNvSpPr/>
          <p:nvPr/>
        </p:nvSpPr>
        <p:spPr>
          <a:xfrm flipH="1">
            <a:off x="4526627" y="761799"/>
            <a:ext cx="4617372" cy="790108"/>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
        <p:nvSpPr>
          <p:cNvPr id="16" name="Shape 16"/>
          <p:cNvSpPr/>
          <p:nvPr/>
        </p:nvSpPr>
        <p:spPr>
          <a:xfrm rot="10800000">
            <a:off x="4526627" y="1551358"/>
            <a:ext cx="4617372" cy="75961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pPr>
              <a:spcBef>
                <a:spcPts val="0"/>
              </a:spcBef>
              <a:buNone/>
            </a:pPr>
            <a:endParaRPr/>
          </a:p>
        </p:txBody>
      </p:sp>
      <p:sp>
        <p:nvSpPr>
          <p:cNvPr id="18" name="Shape 18"/>
          <p:cNvSpPr txBox="1">
            <a:spLocks noGrp="1"/>
          </p:cNvSpPr>
          <p:nvPr>
            <p:ph type="body" idx="1"/>
          </p:nvPr>
        </p:nvSpPr>
        <p:spPr>
          <a:xfrm>
            <a:off x="457200" y="1845734"/>
            <a:ext cx="8229600" cy="453813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0"/>
          </p:nvPr>
        </p:nvSpPr>
        <p:spPr>
          <a:xfrm>
            <a:off x="6974414" y="6356350"/>
            <a:ext cx="2057400" cy="365125"/>
          </a:xfrm>
        </p:spPr>
        <p:txBody>
          <a:bodyPr/>
          <a:lstStyle/>
          <a:p>
            <a:fld id="{23FFE909-697B-4EBA-B3F0-F8808824B71C}"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p:nvPr/>
        </p:nvSpPr>
        <p:spPr>
          <a:xfrm rot="10800000" flipH="1">
            <a:off x="0" y="1550999"/>
            <a:ext cx="9144000" cy="5307000"/>
          </a:xfrm>
          <a:prstGeom prst="rect">
            <a:avLst/>
          </a:prstGeom>
          <a:solidFill>
            <a:schemeClr val="lt1"/>
          </a:solidFill>
          <a:ln>
            <a:noFill/>
          </a:ln>
        </p:spPr>
        <p:txBody>
          <a:bodyPr lIns="91425" tIns="45700" rIns="91425" bIns="45700" anchor="ctr" anchorCtr="0">
            <a:noAutofit/>
          </a:bodyPr>
          <a:lstStyle/>
          <a:p>
            <a:pPr>
              <a:spcBef>
                <a:spcPts val="0"/>
              </a:spcBef>
              <a:buNone/>
            </a:pPr>
            <a:endParaRPr/>
          </a:p>
        </p:txBody>
      </p:sp>
      <p:sp>
        <p:nvSpPr>
          <p:cNvPr id="21" name="Shape 21"/>
          <p:cNvSpPr/>
          <p:nvPr/>
        </p:nvSpPr>
        <p:spPr>
          <a:xfrm rot="10800000">
            <a:off x="4526627" y="1551358"/>
            <a:ext cx="4617372" cy="75961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pPr>
              <a:spcBef>
                <a:spcPts val="0"/>
              </a:spcBef>
              <a:buNone/>
            </a:pPr>
            <a:endParaRPr/>
          </a:p>
        </p:txBody>
      </p:sp>
      <p:sp>
        <p:nvSpPr>
          <p:cNvPr id="22" name="Shape 22"/>
          <p:cNvSpPr txBox="1">
            <a:spLocks noGrp="1"/>
          </p:cNvSpPr>
          <p:nvPr>
            <p:ph type="title"/>
          </p:nvPr>
        </p:nvSpPr>
        <p:spPr>
          <a:xfrm>
            <a:off x="457200" y="274637"/>
            <a:ext cx="8229600" cy="1143000"/>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4" name="Shape 24"/>
          <p:cNvSpPr/>
          <p:nvPr/>
        </p:nvSpPr>
        <p:spPr>
          <a:xfrm flipH="1">
            <a:off x="4526627" y="761799"/>
            <a:ext cx="4617372" cy="790108"/>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
        <p:nvSpPr>
          <p:cNvPr id="25" name="Shape 25"/>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p:nvPr/>
        </p:nvSpPr>
        <p:spPr>
          <a:xfrm rot="10800000" flipH="1">
            <a:off x="0" y="1550999"/>
            <a:ext cx="9144000" cy="5307000"/>
          </a:xfrm>
          <a:prstGeom prst="rect">
            <a:avLst/>
          </a:prstGeom>
          <a:solidFill>
            <a:schemeClr val="lt1"/>
          </a:solidFill>
          <a:ln>
            <a:noFill/>
          </a:ln>
        </p:spPr>
        <p:txBody>
          <a:bodyPr lIns="91425" tIns="45700" rIns="91425" bIns="45700" anchor="ctr" anchorCtr="0">
            <a:noAutofit/>
          </a:bodyPr>
          <a:lstStyle/>
          <a:p>
            <a:pPr>
              <a:spcBef>
                <a:spcPts val="0"/>
              </a:spcBef>
              <a:buNone/>
            </a:pPr>
            <a:endParaRPr/>
          </a:p>
        </p:txBody>
      </p:sp>
      <p:sp>
        <p:nvSpPr>
          <p:cNvPr id="28" name="Shape 28"/>
          <p:cNvSpPr/>
          <p:nvPr/>
        </p:nvSpPr>
        <p:spPr>
          <a:xfrm flipH="1">
            <a:off x="4526627" y="761799"/>
            <a:ext cx="4617372" cy="790108"/>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0" name="Shape 30"/>
          <p:cNvSpPr/>
          <p:nvPr/>
        </p:nvSpPr>
        <p:spPr>
          <a:xfrm rot="10800000">
            <a:off x="4526627" y="1551358"/>
            <a:ext cx="4617372" cy="75961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pPr>
              <a:spcBef>
                <a:spcPts val="0"/>
              </a:spcBef>
              <a:buNone/>
            </a:pPr>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1"/>
        <p:cNvGrpSpPr/>
        <p:nvPr/>
      </p:nvGrpSpPr>
      <p:grpSpPr>
        <a:xfrm>
          <a:off x="0" y="0"/>
          <a:ext cx="0" cy="0"/>
          <a:chOff x="0" y="0"/>
          <a:chExt cx="0" cy="0"/>
        </a:xfrm>
      </p:grpSpPr>
      <p:sp>
        <p:nvSpPr>
          <p:cNvPr id="32" name="Shape 32"/>
          <p:cNvSpPr/>
          <p:nvPr/>
        </p:nvSpPr>
        <p:spPr>
          <a:xfrm rot="10800000" flipH="1">
            <a:off x="0" y="5883599"/>
            <a:ext cx="9144000" cy="974400"/>
          </a:xfrm>
          <a:prstGeom prst="rect">
            <a:avLst/>
          </a:prstGeom>
          <a:solidFill>
            <a:schemeClr val="lt1"/>
          </a:solidFill>
          <a:ln>
            <a:noFill/>
          </a:ln>
        </p:spPr>
        <p:txBody>
          <a:bodyPr lIns="91425" tIns="45700" rIns="91425" bIns="45700" anchor="ctr" anchorCtr="0">
            <a:noAutofit/>
          </a:bodyPr>
          <a:lstStyle/>
          <a:p>
            <a:pPr>
              <a:spcBef>
                <a:spcPts val="0"/>
              </a:spcBef>
              <a:buNone/>
            </a:pPr>
            <a:endParaRPr/>
          </a:p>
        </p:txBody>
      </p:sp>
      <p:sp>
        <p:nvSpPr>
          <p:cNvPr id="33" name="Shape 33"/>
          <p:cNvSpPr/>
          <p:nvPr/>
        </p:nvSpPr>
        <p:spPr>
          <a:xfrm flipH="1">
            <a:off x="4526627" y="5094446"/>
            <a:ext cx="4617372" cy="790108"/>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
        <p:nvSpPr>
          <p:cNvPr id="34" name="Shape 34"/>
          <p:cNvSpPr/>
          <p:nvPr/>
        </p:nvSpPr>
        <p:spPr>
          <a:xfrm rot="10800000">
            <a:off x="4526627" y="5884005"/>
            <a:ext cx="4617372" cy="75961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pPr>
              <a:spcBef>
                <a:spcPts val="0"/>
              </a:spcBef>
              <a:buNone/>
            </a:pPr>
            <a:endParaRPr/>
          </a:p>
        </p:txBody>
      </p:sp>
      <p:sp>
        <p:nvSpPr>
          <p:cNvPr id="35" name="Shape 35"/>
          <p:cNvSpPr txBox="1">
            <a:spLocks noGrp="1"/>
          </p:cNvSpPr>
          <p:nvPr>
            <p:ph type="body" idx="1"/>
          </p:nvPr>
        </p:nvSpPr>
        <p:spPr>
          <a:xfrm>
            <a:off x="457200" y="5895635"/>
            <a:ext cx="8229600" cy="673800"/>
          </a:xfrm>
          <a:prstGeom prst="rect">
            <a:avLst/>
          </a:prstGeom>
        </p:spPr>
        <p:txBody>
          <a:bodyPr lIns="91425" tIns="91425" rIns="91425" bIns="91425" anchor="ctr" anchorCtr="0"/>
          <a:lstStyle>
            <a:lvl1pPr>
              <a:spcBef>
                <a:spcPts val="0"/>
              </a:spcBef>
              <a:buClr>
                <a:schemeClr val="dk2"/>
              </a:buClr>
              <a:buSzPct val="100000"/>
              <a:buNone/>
              <a:defRPr sz="2400" i="1">
                <a:solidFill>
                  <a:schemeClr val="dk2"/>
                </a:solidFill>
              </a:defRPr>
            </a:lvl1pPr>
          </a:lstStyle>
          <a:p>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6"/>
        <p:cNvGrpSpPr/>
        <p:nvPr/>
      </p:nvGrpSpPr>
      <p:grpSpPr>
        <a:xfrm>
          <a:off x="0" y="0"/>
          <a:ext cx="0" cy="0"/>
          <a:chOff x="0" y="0"/>
          <a:chExt cx="0" cy="0"/>
        </a:xfrm>
      </p:grpSpPr>
      <p:sp>
        <p:nvSpPr>
          <p:cNvPr id="37" name="Shape 37"/>
          <p:cNvSpPr/>
          <p:nvPr/>
        </p:nvSpPr>
        <p:spPr>
          <a:xfrm>
            <a:off x="6676" y="101675"/>
            <a:ext cx="9134130" cy="6739722"/>
          </a:xfrm>
          <a:custGeom>
            <a:avLst/>
            <a:gdLst/>
            <a:ahLst/>
            <a:cxnLst/>
            <a:rect l="0" t="0" r="0" b="0"/>
            <a:pathLst>
              <a:path w="9157023" h="6739723" extrusionOk="0">
                <a:moveTo>
                  <a:pt x="1629" y="0"/>
                </a:moveTo>
                <a:lnTo>
                  <a:pt x="9157023" y="4340980"/>
                </a:lnTo>
                <a:lnTo>
                  <a:pt x="1593" y="6739723"/>
                </a:lnTo>
                <a:cubicBezTo>
                  <a:pt x="-3941" y="5123960"/>
                  <a:pt x="7163" y="1615763"/>
                  <a:pt x="1629" y="0"/>
                </a:cubicBezTo>
                <a:close/>
              </a:path>
            </a:pathLst>
          </a:custGeom>
          <a:solidFill>
            <a:srgbClr val="FFFFFF">
              <a:alpha val="6666"/>
            </a:srgbClr>
          </a:solidFill>
          <a:ln>
            <a:noFill/>
          </a:ln>
        </p:spPr>
        <p:txBody>
          <a:bodyPr lIns="91425" tIns="45700" rIns="91425" bIns="45700" anchor="ctr" anchorCtr="0">
            <a:noAutofit/>
          </a:bodyPr>
          <a:lstStyle/>
          <a:p>
            <a:pPr>
              <a:spcBef>
                <a:spcPts val="0"/>
              </a:spcBef>
              <a:buNone/>
            </a:pPr>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gs>
            <a:gs pos="100000">
              <a:schemeClr val="dk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spcBef>
                <a:spcPts val="0"/>
              </a:spcBef>
              <a:buClr>
                <a:schemeClr val="lt1"/>
              </a:buClr>
              <a:buSzPct val="100000"/>
              <a:buFont typeface="Georgia"/>
              <a:buNone/>
              <a:defRPr sz="4800">
                <a:solidFill>
                  <a:schemeClr val="lt1"/>
                </a:solidFill>
                <a:latin typeface="Georgia"/>
                <a:ea typeface="Georgia"/>
                <a:cs typeface="Georgia"/>
                <a:sym typeface="Georgia"/>
              </a:defRPr>
            </a:lvl1pPr>
            <a:lvl2pPr>
              <a:spcBef>
                <a:spcPts val="0"/>
              </a:spcBef>
              <a:buClr>
                <a:schemeClr val="lt1"/>
              </a:buClr>
              <a:buSzPct val="100000"/>
              <a:buFont typeface="Georgia"/>
              <a:buNone/>
              <a:defRPr sz="4800">
                <a:solidFill>
                  <a:schemeClr val="lt1"/>
                </a:solidFill>
                <a:latin typeface="Georgia"/>
                <a:ea typeface="Georgia"/>
                <a:cs typeface="Georgia"/>
                <a:sym typeface="Georgia"/>
              </a:defRPr>
            </a:lvl2pPr>
            <a:lvl3pPr>
              <a:spcBef>
                <a:spcPts val="0"/>
              </a:spcBef>
              <a:buClr>
                <a:schemeClr val="lt1"/>
              </a:buClr>
              <a:buSzPct val="100000"/>
              <a:buFont typeface="Georgia"/>
              <a:buNone/>
              <a:defRPr sz="4800">
                <a:solidFill>
                  <a:schemeClr val="lt1"/>
                </a:solidFill>
                <a:latin typeface="Georgia"/>
                <a:ea typeface="Georgia"/>
                <a:cs typeface="Georgia"/>
                <a:sym typeface="Georgia"/>
              </a:defRPr>
            </a:lvl3pPr>
            <a:lvl4pPr>
              <a:spcBef>
                <a:spcPts val="0"/>
              </a:spcBef>
              <a:buClr>
                <a:schemeClr val="lt1"/>
              </a:buClr>
              <a:buSzPct val="100000"/>
              <a:buFont typeface="Georgia"/>
              <a:buNone/>
              <a:defRPr sz="4800">
                <a:solidFill>
                  <a:schemeClr val="lt1"/>
                </a:solidFill>
                <a:latin typeface="Georgia"/>
                <a:ea typeface="Georgia"/>
                <a:cs typeface="Georgia"/>
                <a:sym typeface="Georgia"/>
              </a:defRPr>
            </a:lvl4pPr>
            <a:lvl5pPr>
              <a:spcBef>
                <a:spcPts val="0"/>
              </a:spcBef>
              <a:buClr>
                <a:schemeClr val="lt1"/>
              </a:buClr>
              <a:buSzPct val="100000"/>
              <a:buFont typeface="Georgia"/>
              <a:buNone/>
              <a:defRPr sz="4800">
                <a:solidFill>
                  <a:schemeClr val="lt1"/>
                </a:solidFill>
                <a:latin typeface="Georgia"/>
                <a:ea typeface="Georgia"/>
                <a:cs typeface="Georgia"/>
                <a:sym typeface="Georgia"/>
              </a:defRPr>
            </a:lvl5pPr>
            <a:lvl6pPr>
              <a:spcBef>
                <a:spcPts val="0"/>
              </a:spcBef>
              <a:buClr>
                <a:schemeClr val="lt1"/>
              </a:buClr>
              <a:buSzPct val="100000"/>
              <a:buFont typeface="Georgia"/>
              <a:buNone/>
              <a:defRPr sz="4800">
                <a:solidFill>
                  <a:schemeClr val="lt1"/>
                </a:solidFill>
                <a:latin typeface="Georgia"/>
                <a:ea typeface="Georgia"/>
                <a:cs typeface="Georgia"/>
                <a:sym typeface="Georgia"/>
              </a:defRPr>
            </a:lvl6pPr>
            <a:lvl7pPr>
              <a:spcBef>
                <a:spcPts val="0"/>
              </a:spcBef>
              <a:buClr>
                <a:schemeClr val="lt1"/>
              </a:buClr>
              <a:buSzPct val="100000"/>
              <a:buFont typeface="Georgia"/>
              <a:buNone/>
              <a:defRPr sz="4800">
                <a:solidFill>
                  <a:schemeClr val="lt1"/>
                </a:solidFill>
                <a:latin typeface="Georgia"/>
                <a:ea typeface="Georgia"/>
                <a:cs typeface="Georgia"/>
                <a:sym typeface="Georgia"/>
              </a:defRPr>
            </a:lvl7pPr>
            <a:lvl8pPr>
              <a:spcBef>
                <a:spcPts val="0"/>
              </a:spcBef>
              <a:buClr>
                <a:schemeClr val="lt1"/>
              </a:buClr>
              <a:buSzPct val="100000"/>
              <a:buFont typeface="Georgia"/>
              <a:buNone/>
              <a:defRPr sz="4800">
                <a:solidFill>
                  <a:schemeClr val="lt1"/>
                </a:solidFill>
                <a:latin typeface="Georgia"/>
                <a:ea typeface="Georgia"/>
                <a:cs typeface="Georgia"/>
                <a:sym typeface="Georgia"/>
              </a:defRPr>
            </a:lvl8pPr>
            <a:lvl9pPr>
              <a:spcBef>
                <a:spcPts val="0"/>
              </a:spcBef>
              <a:buClr>
                <a:schemeClr val="lt1"/>
              </a:buClr>
              <a:buSzPct val="100000"/>
              <a:buFont typeface="Georgia"/>
              <a:buNone/>
              <a:defRPr sz="4800">
                <a:solidFill>
                  <a:schemeClr val="lt1"/>
                </a:solidFill>
                <a:latin typeface="Georgia"/>
                <a:ea typeface="Georgia"/>
                <a:cs typeface="Georgia"/>
                <a:sym typeface="Georgia"/>
              </a:defRPr>
            </a:lvl9pPr>
          </a:lstStyle>
          <a:p>
            <a:endParaRPr/>
          </a:p>
        </p:txBody>
      </p:sp>
      <p:sp>
        <p:nvSpPr>
          <p:cNvPr id="6" name="Shape 6"/>
          <p:cNvSpPr txBox="1">
            <a:spLocks noGrp="1"/>
          </p:cNvSpPr>
          <p:nvPr>
            <p:ph type="body" idx="1"/>
          </p:nvPr>
        </p:nvSpPr>
        <p:spPr>
          <a:xfrm>
            <a:off x="457200" y="1583267"/>
            <a:ext cx="8229600" cy="4876800"/>
          </a:xfrm>
          <a:prstGeom prst="rect">
            <a:avLst/>
          </a:prstGeom>
          <a:noFill/>
          <a:ln>
            <a:noFill/>
          </a:ln>
        </p:spPr>
        <p:txBody>
          <a:bodyPr lIns="91425" tIns="91425" rIns="91425" bIns="91425" anchor="t" anchorCtr="0"/>
          <a:lstStyle>
            <a:lvl1pPr>
              <a:spcBef>
                <a:spcPts val="600"/>
              </a:spcBef>
              <a:buClr>
                <a:schemeClr val="dk1"/>
              </a:buClr>
              <a:buSzPct val="100000"/>
              <a:buFont typeface="Georgia"/>
              <a:defRPr sz="3000">
                <a:solidFill>
                  <a:schemeClr val="dk1"/>
                </a:solidFill>
                <a:latin typeface="Georgia"/>
                <a:ea typeface="Georgia"/>
                <a:cs typeface="Georgia"/>
                <a:sym typeface="Georgia"/>
              </a:defRPr>
            </a:lvl1pPr>
            <a:lvl2pPr>
              <a:spcBef>
                <a:spcPts val="480"/>
              </a:spcBef>
              <a:buClr>
                <a:schemeClr val="dk1"/>
              </a:buClr>
              <a:buSzPct val="100000"/>
              <a:buFont typeface="Georgia"/>
              <a:defRPr sz="2400">
                <a:solidFill>
                  <a:schemeClr val="dk1"/>
                </a:solidFill>
                <a:latin typeface="Georgia"/>
                <a:ea typeface="Georgia"/>
                <a:cs typeface="Georgia"/>
                <a:sym typeface="Georgia"/>
              </a:defRPr>
            </a:lvl2pPr>
            <a:lvl3pPr>
              <a:spcBef>
                <a:spcPts val="480"/>
              </a:spcBef>
              <a:buClr>
                <a:schemeClr val="dk1"/>
              </a:buClr>
              <a:buSzPct val="100000"/>
              <a:buFont typeface="Georgia"/>
              <a:defRPr sz="2400">
                <a:solidFill>
                  <a:schemeClr val="dk1"/>
                </a:solidFill>
                <a:latin typeface="Georgia"/>
                <a:ea typeface="Georgia"/>
                <a:cs typeface="Georgia"/>
                <a:sym typeface="Georgia"/>
              </a:defRPr>
            </a:lvl3pPr>
            <a:lvl4pPr>
              <a:spcBef>
                <a:spcPts val="360"/>
              </a:spcBef>
              <a:buClr>
                <a:schemeClr val="dk1"/>
              </a:buClr>
              <a:buSzPct val="100000"/>
              <a:buFont typeface="Georgia"/>
              <a:defRPr sz="1800">
                <a:solidFill>
                  <a:schemeClr val="dk1"/>
                </a:solidFill>
                <a:latin typeface="Georgia"/>
                <a:ea typeface="Georgia"/>
                <a:cs typeface="Georgia"/>
                <a:sym typeface="Georgia"/>
              </a:defRPr>
            </a:lvl4pPr>
            <a:lvl5pPr>
              <a:spcBef>
                <a:spcPts val="360"/>
              </a:spcBef>
              <a:buClr>
                <a:schemeClr val="dk1"/>
              </a:buClr>
              <a:buSzPct val="100000"/>
              <a:buFont typeface="Georgia"/>
              <a:defRPr sz="1800">
                <a:solidFill>
                  <a:schemeClr val="dk1"/>
                </a:solidFill>
                <a:latin typeface="Georgia"/>
                <a:ea typeface="Georgia"/>
                <a:cs typeface="Georgia"/>
                <a:sym typeface="Georgia"/>
              </a:defRPr>
            </a:lvl5pPr>
            <a:lvl6pPr>
              <a:spcBef>
                <a:spcPts val="360"/>
              </a:spcBef>
              <a:buClr>
                <a:schemeClr val="dk1"/>
              </a:buClr>
              <a:buSzPct val="100000"/>
              <a:buFont typeface="Georgia"/>
              <a:defRPr sz="1800">
                <a:solidFill>
                  <a:schemeClr val="dk1"/>
                </a:solidFill>
                <a:latin typeface="Georgia"/>
                <a:ea typeface="Georgia"/>
                <a:cs typeface="Georgia"/>
                <a:sym typeface="Georgia"/>
              </a:defRPr>
            </a:lvl6pPr>
            <a:lvl7pPr>
              <a:spcBef>
                <a:spcPts val="360"/>
              </a:spcBef>
              <a:buClr>
                <a:schemeClr val="dk1"/>
              </a:buClr>
              <a:buSzPct val="100000"/>
              <a:buFont typeface="Georgia"/>
              <a:defRPr sz="1800">
                <a:solidFill>
                  <a:schemeClr val="dk1"/>
                </a:solidFill>
                <a:latin typeface="Georgia"/>
                <a:ea typeface="Georgia"/>
                <a:cs typeface="Georgia"/>
                <a:sym typeface="Georgia"/>
              </a:defRPr>
            </a:lvl7pPr>
            <a:lvl8pPr>
              <a:spcBef>
                <a:spcPts val="360"/>
              </a:spcBef>
              <a:buClr>
                <a:schemeClr val="dk1"/>
              </a:buClr>
              <a:buSzPct val="100000"/>
              <a:buFont typeface="Georgia"/>
              <a:defRPr sz="1800">
                <a:solidFill>
                  <a:schemeClr val="dk1"/>
                </a:solidFill>
                <a:latin typeface="Georgia"/>
                <a:ea typeface="Georgia"/>
                <a:cs typeface="Georgia"/>
                <a:sym typeface="Georgia"/>
              </a:defRPr>
            </a:lvl8pPr>
            <a:lvl9pPr>
              <a:spcBef>
                <a:spcPts val="360"/>
              </a:spcBef>
              <a:buClr>
                <a:schemeClr val="dk1"/>
              </a:buClr>
              <a:buSzPct val="100000"/>
              <a:buFont typeface="Georgia"/>
              <a:defRPr sz="1800">
                <a:solidFill>
                  <a:schemeClr val="dk1"/>
                </a:solidFill>
                <a:latin typeface="Georgia"/>
                <a:ea typeface="Georgia"/>
                <a:cs typeface="Georgia"/>
                <a:sym typeface="Georgia"/>
              </a:defRPr>
            </a:lvl9pPr>
          </a:lstStyle>
          <a:p>
            <a:endParaRPr dirty="0"/>
          </a:p>
        </p:txBody>
      </p:sp>
      <p:sp>
        <p:nvSpPr>
          <p:cNvPr id="3" name="Slide Number Placeholder 2"/>
          <p:cNvSpPr>
            <a:spLocks noGrp="1"/>
          </p:cNvSpPr>
          <p:nvPr>
            <p:ph type="sldNum" sz="quarter" idx="4"/>
          </p:nvPr>
        </p:nvSpPr>
        <p:spPr>
          <a:xfrm>
            <a:off x="7008286"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FE909-697B-4EBA-B3F0-F8808824B71C}"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iming>
    <p:tnLst>
      <p:par>
        <p:cTn id="1" dur="indefinite" restart="never" nodeType="tmRoot"/>
      </p:par>
    </p:tnLst>
  </p:timing>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hyperlink" Target="http://fas.org/irp/doddir/dod/" TargetMode="External"/><Relationship Id="rId3" Type="http://schemas.openxmlformats.org/officeDocument/2006/relationships/image" Target="../media/image17.jpeg"/><Relationship Id="rId7" Type="http://schemas.openxmlformats.org/officeDocument/2006/relationships/hyperlink" Target="http://www.dtic.mil/doctrine/new_pubs/jointpub.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armypubs.army.mil/doctrine/Active_FM.html"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ublicintelligence.net/jcs-opsec/"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ovainfosec.com/2013/05/29/cyber-kill-chain-101/"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publicintelligence.net/jcs-mildec/"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dtic.mil/doctrine/index.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dtic.mil/doctrine/new_pubs/jp1_02.pdf"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dnipogo.org/john-r-boyd/"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4.jpeg"/><Relationship Id="rId5" Type="http://schemas.openxmlformats.org/officeDocument/2006/relationships/hyperlink" Target="http://armypubs.army.mil/doctrine/DR_pubs/dr_a/pdf/fm3_60.pdf" TargetMode="External"/><Relationship Id="rId4" Type="http://schemas.openxmlformats.org/officeDocument/2006/relationships/hyperlink" Target="http://www.dtic.mil/doctrine/new_pubs/jointpub_operations.ht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dtic.mil/doctrine/new_pubs/jointpub_operations.htm"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armypubs.army.mil/doctrine/DR_pubs/dr_a/pdf/fm3_60.pdf"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fas.org/irp/doddir/army/fm5-0.pdf"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armypubs.army.mil/doctrine/DR_pubs/dr_a/pdf/fm1_02.pdf"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militaryreview.army.mil" TargetMode="External"/><Relationship Id="rId3" Type="http://schemas.openxmlformats.org/officeDocument/2006/relationships/hyperlink" Target="http://www.fas.org/irp/doddir" TargetMode="External"/><Relationship Id="rId7" Type="http://schemas.openxmlformats.org/officeDocument/2006/relationships/hyperlink" Target="http://smallwarsjournal.com"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armypubs.army.mil/doctrine/Active_FM.html" TargetMode="External"/><Relationship Id="rId5" Type="http://schemas.openxmlformats.org/officeDocument/2006/relationships/hyperlink" Target="http://www.dtic.mil/doctrine/doctrine/" TargetMode="External"/><Relationship Id="rId10" Type="http://schemas.openxmlformats.org/officeDocument/2006/relationships/hyperlink" Target="http://cgsc.contentdm.oclc.org" TargetMode="External"/><Relationship Id="rId4" Type="http://schemas.openxmlformats.org/officeDocument/2006/relationships/hyperlink" Target="http://www.dtic.mil/doctrine/dod_dictionary/" TargetMode="External"/><Relationship Id="rId9" Type="http://schemas.openxmlformats.org/officeDocument/2006/relationships/hyperlink" Target="http://strategicstudiesinstitute.army.mil/pubs/parameter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www.clausewitz.com"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www.marxists.org/reference/archive/mao/works/1937/guerrilla-warfare/" TargetMode="External"/><Relationship Id="rId4" Type="http://schemas.openxmlformats.org/officeDocument/2006/relationships/hyperlink" Target="www.gutenberg.org"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ccdcoe.org/cycon/home.html"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hyperlink" Target="http://usacac.army.mil/CAC2/call/" TargetMode="External"/><Relationship Id="rId4" Type="http://schemas.openxmlformats.org/officeDocument/2006/relationships/hyperlink" Target="http://www.milcom.org/"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hyperlink" Target="http://www.dtic.mil/doctrine/" TargetMode="External"/><Relationship Id="rId4" Type="http://schemas.openxmlformats.org/officeDocument/2006/relationships/image" Target="../media/image43.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pic>
        <p:nvPicPr>
          <p:cNvPr id="39" name="Shape 39"/>
          <p:cNvPicPr preferRelativeResize="0"/>
          <p:nvPr/>
        </p:nvPicPr>
        <p:blipFill>
          <a:blip r:embed="rId3"/>
          <a:stretch>
            <a:fillRect/>
          </a:stretch>
        </p:blipFill>
        <p:spPr>
          <a:xfrm>
            <a:off x="0" y="-802846"/>
            <a:ext cx="9144000" cy="7639741"/>
          </a:xfrm>
          <a:prstGeom prst="rect">
            <a:avLst/>
          </a:prstGeom>
          <a:noFill/>
          <a:ln>
            <a:noFill/>
          </a:ln>
        </p:spPr>
      </p:pic>
      <p:sp>
        <p:nvSpPr>
          <p:cNvPr id="40" name="Shape 40"/>
          <p:cNvSpPr txBox="1">
            <a:spLocks noGrp="1"/>
          </p:cNvSpPr>
          <p:nvPr>
            <p:ph type="ctrTitle"/>
          </p:nvPr>
        </p:nvSpPr>
        <p:spPr>
          <a:xfrm>
            <a:off x="564425" y="2990345"/>
            <a:ext cx="7772400" cy="888899"/>
          </a:xfrm>
          <a:prstGeom prst="rect">
            <a:avLst/>
          </a:prstGeom>
          <a:solidFill>
            <a:srgbClr val="FFFFFF">
              <a:alpha val="6669"/>
            </a:srgbClr>
          </a:solidFill>
        </p:spPr>
        <p:txBody>
          <a:bodyPr lIns="91425" tIns="91425" rIns="91425" bIns="91425" anchor="b" anchorCtr="0">
            <a:noAutofit/>
          </a:bodyPr>
          <a:lstStyle/>
          <a:p>
            <a:pPr>
              <a:spcBef>
                <a:spcPts val="0"/>
              </a:spcBef>
              <a:buNone/>
            </a:pPr>
            <a:r>
              <a:rPr lang="en" sz="5400" b="1" dirty="0">
                <a:solidFill>
                  <a:srgbClr val="000000"/>
                </a:solidFill>
              </a:rPr>
              <a:t>The Library of Sparta</a:t>
            </a:r>
          </a:p>
        </p:txBody>
      </p:sp>
      <p:sp>
        <p:nvSpPr>
          <p:cNvPr id="41" name="Shape 41"/>
          <p:cNvSpPr txBox="1">
            <a:spLocks noGrp="1"/>
          </p:cNvSpPr>
          <p:nvPr>
            <p:ph type="subTitle" idx="1"/>
          </p:nvPr>
        </p:nvSpPr>
        <p:spPr>
          <a:xfrm>
            <a:off x="523950" y="4387023"/>
            <a:ext cx="7772400" cy="888899"/>
          </a:xfrm>
          <a:prstGeom prst="rect">
            <a:avLst/>
          </a:prstGeom>
        </p:spPr>
        <p:txBody>
          <a:bodyPr lIns="91425" tIns="91425" rIns="91425" bIns="91425" anchor="t" anchorCtr="0">
            <a:noAutofit/>
          </a:bodyPr>
          <a:lstStyle/>
          <a:p>
            <a:pPr lvl="0" rtl="0">
              <a:spcBef>
                <a:spcPts val="0"/>
              </a:spcBef>
              <a:buNone/>
            </a:pPr>
            <a:r>
              <a:rPr lang="en" sz="2800" dirty="0">
                <a:solidFill>
                  <a:srgbClr val="434343"/>
                </a:solidFill>
              </a:rPr>
              <a:t>David Raymond</a:t>
            </a:r>
          </a:p>
          <a:p>
            <a:pPr lvl="0" rtl="0">
              <a:spcBef>
                <a:spcPts val="0"/>
              </a:spcBef>
              <a:buNone/>
            </a:pPr>
            <a:r>
              <a:rPr lang="en" sz="2800" dirty="0">
                <a:solidFill>
                  <a:srgbClr val="434343"/>
                </a:solidFill>
              </a:rPr>
              <a:t>Greg Conti</a:t>
            </a:r>
          </a:p>
          <a:p>
            <a:pPr>
              <a:spcBef>
                <a:spcPts val="0"/>
              </a:spcBef>
              <a:buNone/>
            </a:pPr>
            <a:r>
              <a:rPr lang="en" sz="2800" dirty="0">
                <a:solidFill>
                  <a:srgbClr val="434343"/>
                </a:solidFill>
              </a:rPr>
              <a:t>Tom Cross</a:t>
            </a:r>
          </a:p>
        </p:txBody>
      </p:sp>
      <p:sp>
        <p:nvSpPr>
          <p:cNvPr id="42" name="Shape 42"/>
          <p:cNvSpPr txBox="1"/>
          <p:nvPr/>
        </p:nvSpPr>
        <p:spPr>
          <a:xfrm>
            <a:off x="0" y="6589400"/>
            <a:ext cx="9144000" cy="247500"/>
          </a:xfrm>
          <a:prstGeom prst="rect">
            <a:avLst/>
          </a:prstGeom>
          <a:noFill/>
          <a:ln>
            <a:noFill/>
          </a:ln>
        </p:spPr>
        <p:txBody>
          <a:bodyPr lIns="91425" tIns="91425" rIns="91425" bIns="91425" anchor="ctr" anchorCtr="0">
            <a:noAutofit/>
          </a:bodyPr>
          <a:lstStyle/>
          <a:p>
            <a:pPr lvl="0" algn="ctr" rtl="0">
              <a:spcBef>
                <a:spcPts val="0"/>
              </a:spcBef>
              <a:buNone/>
            </a:pPr>
            <a:r>
              <a:rPr lang="en" sz="800"/>
              <a:t>http://upload.wikimedia.org/wikipedia/commons/0/08/Jean-Jacques-Fran%C3%A7ois_Le_Barbier_-_A_Spartan_Woman_Giving_a_Shield_to_Her_Son.jpg</a:t>
            </a:r>
          </a:p>
        </p:txBody>
      </p:sp>
      <p:sp>
        <p:nvSpPr>
          <p:cNvPr id="2" name="Slide Number Placeholder 1"/>
          <p:cNvSpPr>
            <a:spLocks noGrp="1"/>
          </p:cNvSpPr>
          <p:nvPr>
            <p:ph type="sldNum" sz="quarter" idx="11"/>
          </p:nvPr>
        </p:nvSpPr>
        <p:spPr/>
        <p:txBody>
          <a:bodyPr/>
          <a:lstStyle/>
          <a:p>
            <a:fld id="{23FFE909-697B-4EBA-B3F0-F8808824B71C}" type="slidenum">
              <a:rPr lang="en-US" smtClean="0"/>
              <a:pPr/>
              <a:t>0</a:t>
            </a:fld>
            <a:endParaRPr lang="en-US"/>
          </a:p>
        </p:txBody>
      </p:sp>
      <p:sp>
        <p:nvSpPr>
          <p:cNvPr id="8" name="Shape 50"/>
          <p:cNvSpPr txBox="1"/>
          <p:nvPr/>
        </p:nvSpPr>
        <p:spPr>
          <a:xfrm>
            <a:off x="8426450" y="0"/>
            <a:ext cx="623374" cy="457200"/>
          </a:xfrm>
          <a:prstGeom prst="rect">
            <a:avLst/>
          </a:prstGeom>
          <a:noFill/>
          <a:ln>
            <a:noFill/>
          </a:ln>
        </p:spPr>
        <p:txBody>
          <a:bodyPr lIns="91425" tIns="91425" rIns="91425" bIns="91425" anchor="t" anchorCtr="0">
            <a:noAutofit/>
          </a:bodyPr>
          <a:lstStyle/>
          <a:p>
            <a:pPr lvl="0" algn="ctr" rtl="0">
              <a:spcBef>
                <a:spcPts val="0"/>
              </a:spcBef>
              <a:buNone/>
            </a:pPr>
            <a:endParaRPr lang="en" sz="2400" dirty="0">
              <a:solidFill>
                <a:schemeClr val="lt1"/>
              </a:solidFill>
              <a:latin typeface="Symbol" pitchFamily="18" charset="2"/>
            </a:endParaRPr>
          </a:p>
        </p:txBody>
      </p:sp>
      <p:sp>
        <p:nvSpPr>
          <p:cNvPr id="10" name="Shape 50"/>
          <p:cNvSpPr txBox="1"/>
          <p:nvPr/>
        </p:nvSpPr>
        <p:spPr>
          <a:xfrm>
            <a:off x="8433710" y="0"/>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Disclaimer</a:t>
            </a:r>
          </a:p>
        </p:txBody>
      </p:sp>
      <p:sp>
        <p:nvSpPr>
          <p:cNvPr id="49" name="Shape 4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lnSpc>
                <a:spcPct val="115000"/>
              </a:lnSpc>
              <a:spcBef>
                <a:spcPts val="0"/>
              </a:spcBef>
              <a:buClr>
                <a:schemeClr val="dk1"/>
              </a:buClr>
              <a:buSzPct val="30555"/>
              <a:buFont typeface="Arial"/>
              <a:buNone/>
            </a:pPr>
            <a:r>
              <a:rPr lang="en" sz="3600" dirty="0">
                <a:latin typeface="Arial"/>
                <a:ea typeface="Arial"/>
                <a:cs typeface="Arial"/>
                <a:sym typeface="Arial"/>
              </a:rPr>
              <a:t>The views expressed in this talk are those of the authors and do not reflect the official policy or position of Lancope, West Point, the Department of the </a:t>
            </a:r>
            <a:r>
              <a:rPr lang="en" sz="3600" dirty="0" smtClean="0">
                <a:latin typeface="Arial"/>
                <a:ea typeface="Arial"/>
                <a:cs typeface="Arial"/>
                <a:sym typeface="Arial"/>
              </a:rPr>
              <a:t>Army, </a:t>
            </a:r>
            <a:r>
              <a:rPr lang="en" sz="3600" dirty="0">
                <a:latin typeface="Arial"/>
                <a:ea typeface="Arial"/>
                <a:cs typeface="Arial"/>
                <a:sym typeface="Arial"/>
              </a:rPr>
              <a:t>the </a:t>
            </a:r>
            <a:r>
              <a:rPr lang="en" sz="3600" dirty="0" smtClean="0">
                <a:latin typeface="Arial"/>
                <a:ea typeface="Arial"/>
                <a:cs typeface="Arial"/>
                <a:sym typeface="Arial"/>
              </a:rPr>
              <a:t>Department </a:t>
            </a:r>
            <a:r>
              <a:rPr lang="en" sz="3600" dirty="0">
                <a:latin typeface="Arial"/>
                <a:ea typeface="Arial"/>
                <a:cs typeface="Arial"/>
                <a:sym typeface="Arial"/>
              </a:rPr>
              <a:t>of Defense, or the United States Government.</a:t>
            </a:r>
          </a:p>
          <a:p>
            <a:pPr>
              <a:spcBef>
                <a:spcPts val="0"/>
              </a:spcBef>
              <a:buNone/>
            </a:pPr>
            <a:endParaRPr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1</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Our Background...</a:t>
            </a:r>
          </a:p>
        </p:txBody>
      </p:sp>
      <p:sp>
        <p:nvSpPr>
          <p:cNvPr id="56" name="Shape 56"/>
          <p:cNvSpPr txBox="1">
            <a:spLocks noGrp="1"/>
          </p:cNvSpPr>
          <p:nvPr>
            <p:ph type="body" idx="1"/>
          </p:nvPr>
        </p:nvSpPr>
        <p:spPr>
          <a:xfrm>
            <a:off x="304800" y="4541825"/>
            <a:ext cx="2870399" cy="1866900"/>
          </a:xfrm>
          <a:prstGeom prst="rect">
            <a:avLst/>
          </a:prstGeom>
        </p:spPr>
        <p:txBody>
          <a:bodyPr lIns="91425" tIns="91425" rIns="91425" bIns="91425" anchor="t" anchorCtr="0">
            <a:noAutofit/>
          </a:bodyPr>
          <a:lstStyle/>
          <a:p>
            <a:pPr algn="ctr" rtl="0">
              <a:spcBef>
                <a:spcPts val="0"/>
              </a:spcBef>
              <a:buNone/>
            </a:pPr>
            <a:r>
              <a:rPr lang="en" sz="2400">
                <a:latin typeface="Arial"/>
                <a:ea typeface="Arial"/>
                <a:cs typeface="Arial"/>
                <a:sym typeface="Arial"/>
              </a:rPr>
              <a:t>David Raymond</a:t>
            </a:r>
          </a:p>
          <a:p>
            <a:pPr lvl="0" algn="ctr" rtl="0">
              <a:spcBef>
                <a:spcPts val="0"/>
              </a:spcBef>
              <a:buNone/>
            </a:pPr>
            <a:r>
              <a:rPr lang="en" sz="2400">
                <a:latin typeface="Arial"/>
                <a:ea typeface="Arial"/>
                <a:cs typeface="Arial"/>
                <a:sym typeface="Arial"/>
              </a:rPr>
              <a:t>West Point</a:t>
            </a:r>
          </a:p>
        </p:txBody>
      </p:sp>
      <p:sp>
        <p:nvSpPr>
          <p:cNvPr id="57" name="Shape 57"/>
          <p:cNvSpPr txBox="1">
            <a:spLocks noGrp="1"/>
          </p:cNvSpPr>
          <p:nvPr>
            <p:ph type="body" idx="4294967295"/>
          </p:nvPr>
        </p:nvSpPr>
        <p:spPr>
          <a:xfrm>
            <a:off x="5854425" y="4538825"/>
            <a:ext cx="2819999" cy="2025300"/>
          </a:xfrm>
          <a:prstGeom prst="rect">
            <a:avLst/>
          </a:prstGeom>
        </p:spPr>
        <p:txBody>
          <a:bodyPr lIns="91425" tIns="91425" rIns="91425" bIns="91425" anchor="t" anchorCtr="0">
            <a:noAutofit/>
          </a:bodyPr>
          <a:lstStyle/>
          <a:p>
            <a:pPr algn="ctr" rtl="0">
              <a:spcBef>
                <a:spcPts val="0"/>
              </a:spcBef>
              <a:buNone/>
            </a:pPr>
            <a:r>
              <a:rPr lang="en" sz="2400">
                <a:latin typeface="Arial"/>
                <a:ea typeface="Arial"/>
                <a:cs typeface="Arial"/>
                <a:sym typeface="Arial"/>
              </a:rPr>
              <a:t>Tom Cross</a:t>
            </a:r>
          </a:p>
          <a:p>
            <a:pPr lvl="0" algn="ctr" rtl="0">
              <a:spcBef>
                <a:spcPts val="0"/>
              </a:spcBef>
              <a:buNone/>
            </a:pPr>
            <a:r>
              <a:rPr lang="en" sz="2400">
                <a:latin typeface="Arial"/>
                <a:ea typeface="Arial"/>
                <a:cs typeface="Arial"/>
                <a:sym typeface="Arial"/>
              </a:rPr>
              <a:t>Lancope</a:t>
            </a:r>
          </a:p>
        </p:txBody>
      </p:sp>
      <p:pic>
        <p:nvPicPr>
          <p:cNvPr id="58" name="Shape 58"/>
          <p:cNvPicPr preferRelativeResize="0"/>
          <p:nvPr/>
        </p:nvPicPr>
        <p:blipFill>
          <a:blip r:embed="rId3"/>
          <a:stretch>
            <a:fillRect/>
          </a:stretch>
        </p:blipFill>
        <p:spPr>
          <a:xfrm>
            <a:off x="3438225" y="2321252"/>
            <a:ext cx="2220574" cy="2220574"/>
          </a:xfrm>
          <a:prstGeom prst="rect">
            <a:avLst/>
          </a:prstGeom>
          <a:noFill/>
          <a:ln>
            <a:noFill/>
          </a:ln>
          <a:effectLst>
            <a:outerShdw blurRad="50800" dist="38100" dir="8100000" algn="tr" rotWithShape="0">
              <a:prstClr val="black">
                <a:alpha val="40000"/>
              </a:prstClr>
            </a:outerShdw>
          </a:effectLst>
        </p:spPr>
      </p:pic>
      <p:pic>
        <p:nvPicPr>
          <p:cNvPr id="59" name="Shape 59"/>
          <p:cNvPicPr preferRelativeResize="0"/>
          <p:nvPr/>
        </p:nvPicPr>
        <p:blipFill>
          <a:blip r:embed="rId4"/>
          <a:stretch>
            <a:fillRect/>
          </a:stretch>
        </p:blipFill>
        <p:spPr>
          <a:xfrm>
            <a:off x="6157400" y="2321252"/>
            <a:ext cx="2220574" cy="2220574"/>
          </a:xfrm>
          <a:prstGeom prst="rect">
            <a:avLst/>
          </a:prstGeom>
          <a:noFill/>
          <a:ln>
            <a:noFill/>
          </a:ln>
          <a:effectLst>
            <a:outerShdw blurRad="50800" dist="38100" dir="8100000" algn="tr" rotWithShape="0">
              <a:prstClr val="black">
                <a:alpha val="40000"/>
              </a:prstClr>
            </a:outerShdw>
          </a:effectLst>
        </p:spPr>
      </p:pic>
      <p:pic>
        <p:nvPicPr>
          <p:cNvPr id="60" name="Shape 60"/>
          <p:cNvPicPr preferRelativeResize="0"/>
          <p:nvPr/>
        </p:nvPicPr>
        <p:blipFill>
          <a:blip r:embed="rId5"/>
          <a:stretch>
            <a:fillRect/>
          </a:stretch>
        </p:blipFill>
        <p:spPr>
          <a:xfrm>
            <a:off x="653925" y="2321250"/>
            <a:ext cx="2220574" cy="2220574"/>
          </a:xfrm>
          <a:prstGeom prst="rect">
            <a:avLst/>
          </a:prstGeom>
          <a:noFill/>
          <a:ln>
            <a:noFill/>
          </a:ln>
          <a:effectLst>
            <a:outerShdw blurRad="50800" dist="38100" dir="8100000" algn="tr" rotWithShape="0">
              <a:prstClr val="black">
                <a:alpha val="40000"/>
              </a:prstClr>
            </a:outerShdw>
          </a:effectLst>
        </p:spPr>
      </p:pic>
      <p:sp>
        <p:nvSpPr>
          <p:cNvPr id="61" name="Shape 61"/>
          <p:cNvSpPr txBox="1">
            <a:spLocks noGrp="1"/>
          </p:cNvSpPr>
          <p:nvPr>
            <p:ph type="body" idx="4294967295"/>
          </p:nvPr>
        </p:nvSpPr>
        <p:spPr>
          <a:xfrm>
            <a:off x="3106100" y="4541825"/>
            <a:ext cx="2870399" cy="1866900"/>
          </a:xfrm>
          <a:prstGeom prst="rect">
            <a:avLst/>
          </a:prstGeom>
        </p:spPr>
        <p:txBody>
          <a:bodyPr lIns="91425" tIns="91425" rIns="91425" bIns="91425" anchor="t" anchorCtr="0">
            <a:noAutofit/>
          </a:bodyPr>
          <a:lstStyle/>
          <a:p>
            <a:pPr algn="ctr" rtl="0">
              <a:spcBef>
                <a:spcPts val="0"/>
              </a:spcBef>
              <a:buNone/>
            </a:pPr>
            <a:r>
              <a:rPr lang="en" sz="2400">
                <a:latin typeface="Arial"/>
                <a:ea typeface="Arial"/>
                <a:cs typeface="Arial"/>
                <a:sym typeface="Arial"/>
              </a:rPr>
              <a:t>Greg Conti</a:t>
            </a:r>
          </a:p>
          <a:p>
            <a:pPr lvl="0" algn="ctr" rtl="0">
              <a:spcBef>
                <a:spcPts val="0"/>
              </a:spcBef>
              <a:buNone/>
            </a:pPr>
            <a:r>
              <a:rPr lang="en" sz="2400">
                <a:latin typeface="Arial"/>
                <a:ea typeface="Arial"/>
                <a:cs typeface="Arial"/>
                <a:sym typeface="Arial"/>
              </a:rPr>
              <a:t>West Point</a:t>
            </a:r>
          </a:p>
        </p:txBody>
      </p:sp>
      <p:sp>
        <p:nvSpPr>
          <p:cNvPr id="2" name="Slide Number Placeholder 1"/>
          <p:cNvSpPr>
            <a:spLocks noGrp="1"/>
          </p:cNvSpPr>
          <p:nvPr>
            <p:ph type="sldNum" sz="quarter" idx="10"/>
          </p:nvPr>
        </p:nvSpPr>
        <p:spPr/>
        <p:txBody>
          <a:bodyPr/>
          <a:lstStyle/>
          <a:p>
            <a:fld id="{23FFE909-697B-4EBA-B3F0-F8808824B71C}" type="slidenum">
              <a:rPr lang="en-US" smtClean="0"/>
              <a:pPr/>
              <a:t>2</a:t>
            </a:fld>
            <a:endParaRPr lang="en-US"/>
          </a:p>
        </p:txBody>
      </p:sp>
      <p:sp>
        <p:nvSpPr>
          <p:cNvPr id="12" name="Shape 50"/>
          <p:cNvSpPr txBox="1"/>
          <p:nvPr/>
        </p:nvSpPr>
        <p:spPr>
          <a:xfrm>
            <a:off x="7750629" y="0"/>
            <a:ext cx="1306455"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210500" y="274650"/>
            <a:ext cx="8852399" cy="1143000"/>
          </a:xfrm>
          <a:prstGeom prst="rect">
            <a:avLst/>
          </a:prstGeom>
        </p:spPr>
        <p:txBody>
          <a:bodyPr lIns="91425" tIns="91425" rIns="91425" bIns="91425" anchor="ctr" anchorCtr="0">
            <a:noAutofit/>
          </a:bodyPr>
          <a:lstStyle/>
          <a:p>
            <a:pPr>
              <a:spcBef>
                <a:spcPts val="0"/>
              </a:spcBef>
              <a:buNone/>
            </a:pPr>
            <a:r>
              <a:rPr lang="en" sz="4400" dirty="0"/>
              <a:t>Why, So What, and Who Cares…</a:t>
            </a:r>
          </a:p>
        </p:txBody>
      </p:sp>
      <p:sp>
        <p:nvSpPr>
          <p:cNvPr id="68" name="Shape 68"/>
          <p:cNvSpPr txBox="1">
            <a:spLocks noGrp="1"/>
          </p:cNvSpPr>
          <p:nvPr>
            <p:ph type="body" idx="1"/>
          </p:nvPr>
        </p:nvSpPr>
        <p:spPr>
          <a:xfrm>
            <a:off x="121874" y="5706725"/>
            <a:ext cx="8565000" cy="465900"/>
          </a:xfrm>
          <a:prstGeom prst="rect">
            <a:avLst/>
          </a:prstGeom>
        </p:spPr>
        <p:txBody>
          <a:bodyPr lIns="91425" tIns="91425" rIns="91425" bIns="91425" anchor="t" anchorCtr="0">
            <a:noAutofit/>
          </a:bodyPr>
          <a:lstStyle/>
          <a:p>
            <a:pPr rtl="0">
              <a:spcBef>
                <a:spcPts val="0"/>
              </a:spcBef>
              <a:buNone/>
            </a:pPr>
            <a:r>
              <a:rPr lang="en" sz="2400">
                <a:latin typeface="Arial"/>
                <a:ea typeface="Arial"/>
                <a:cs typeface="Arial"/>
                <a:sym typeface="Arial"/>
              </a:rPr>
              <a:t>You used to be fighting individuals . . . </a:t>
            </a:r>
          </a:p>
          <a:p>
            <a:pPr>
              <a:spcBef>
                <a:spcPts val="0"/>
              </a:spcBef>
              <a:buNone/>
            </a:pPr>
            <a:r>
              <a:rPr lang="en" sz="2400">
                <a:latin typeface="Arial"/>
                <a:ea typeface="Arial"/>
                <a:cs typeface="Arial"/>
                <a:sym typeface="Arial"/>
              </a:rPr>
              <a:t>now you are defending yourselves against nation-states</a:t>
            </a:r>
          </a:p>
        </p:txBody>
      </p:sp>
      <p:pic>
        <p:nvPicPr>
          <p:cNvPr id="69" name="Shape 69"/>
          <p:cNvPicPr preferRelativeResize="0"/>
          <p:nvPr/>
        </p:nvPicPr>
        <p:blipFill>
          <a:blip r:embed="rId3"/>
          <a:stretch>
            <a:fillRect/>
          </a:stretch>
        </p:blipFill>
        <p:spPr>
          <a:xfrm>
            <a:off x="1311550" y="1599212"/>
            <a:ext cx="5821574" cy="4269174"/>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3</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On the Internet, the offense has all the cards</a:t>
            </a:r>
          </a:p>
        </p:txBody>
      </p:sp>
      <p:pic>
        <p:nvPicPr>
          <p:cNvPr id="76" name="Shape 76"/>
          <p:cNvPicPr preferRelativeResize="0"/>
          <p:nvPr/>
        </p:nvPicPr>
        <p:blipFill>
          <a:blip r:embed="rId3"/>
          <a:stretch>
            <a:fillRect/>
          </a:stretch>
        </p:blipFill>
        <p:spPr>
          <a:xfrm>
            <a:off x="258975" y="1588900"/>
            <a:ext cx="8656825" cy="5362874"/>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4</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Also…</a:t>
            </a:r>
          </a:p>
        </p:txBody>
      </p:sp>
      <p:pic>
        <p:nvPicPr>
          <p:cNvPr id="83" name="Shape 83"/>
          <p:cNvPicPr preferRelativeResize="0"/>
          <p:nvPr/>
        </p:nvPicPr>
        <p:blipFill>
          <a:blip r:embed="rId3"/>
          <a:stretch>
            <a:fillRect/>
          </a:stretch>
        </p:blipFill>
        <p:spPr>
          <a:xfrm>
            <a:off x="2181175" y="1650300"/>
            <a:ext cx="4557650" cy="5022200"/>
          </a:xfrm>
          <a:prstGeom prst="rect">
            <a:avLst/>
          </a:prstGeom>
          <a:noFill/>
          <a:ln>
            <a:noFill/>
          </a:ln>
        </p:spPr>
      </p:pic>
      <p:sp>
        <p:nvSpPr>
          <p:cNvPr id="84" name="Shape 84"/>
          <p:cNvSpPr txBox="1">
            <a:spLocks noGrp="1"/>
          </p:cNvSpPr>
          <p:nvPr>
            <p:ph type="body" idx="1"/>
          </p:nvPr>
        </p:nvSpPr>
        <p:spPr>
          <a:xfrm>
            <a:off x="914400" y="6541025"/>
            <a:ext cx="8229600" cy="596099"/>
          </a:xfrm>
          <a:prstGeom prst="rect">
            <a:avLst/>
          </a:prstGeom>
        </p:spPr>
        <p:txBody>
          <a:bodyPr lIns="91425" tIns="91425" rIns="91425" bIns="91425" anchor="t" anchorCtr="0">
            <a:noAutofit/>
          </a:bodyPr>
          <a:lstStyle/>
          <a:p>
            <a:pPr algn="r" rtl="0">
              <a:spcBef>
                <a:spcPts val="0"/>
              </a:spcBef>
              <a:buNone/>
            </a:pPr>
            <a:r>
              <a:rPr lang="en" sz="600"/>
              <a:t>https://1.bp.blogspot.com/_qP-jX-ObdQA/R1LScdRbM2I/AAAAAAAAAKY/ABVwCnyrnx4/s400/misusing_slang.jpg</a:t>
            </a:r>
          </a:p>
        </p:txBody>
      </p:sp>
      <p:sp>
        <p:nvSpPr>
          <p:cNvPr id="2" name="Slide Number Placeholder 1"/>
          <p:cNvSpPr>
            <a:spLocks noGrp="1"/>
          </p:cNvSpPr>
          <p:nvPr>
            <p:ph type="sldNum" sz="quarter" idx="10"/>
          </p:nvPr>
        </p:nvSpPr>
        <p:spPr/>
        <p:txBody>
          <a:bodyPr/>
          <a:lstStyle/>
          <a:p>
            <a:fld id="{23FFE909-697B-4EBA-B3F0-F8808824B71C}" type="slidenum">
              <a:rPr lang="en-US" smtClean="0"/>
              <a:pPr/>
              <a:t>5</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What We AREN’T Covering</a:t>
            </a:r>
          </a:p>
        </p:txBody>
      </p:sp>
      <p:sp>
        <p:nvSpPr>
          <p:cNvPr id="91" name="Shape 9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Not another intelligence-based network defense talk</a:t>
            </a:r>
          </a:p>
          <a:p>
            <a:pPr lvl="0" rtl="0">
              <a:spcBef>
                <a:spcPts val="0"/>
              </a:spcBef>
              <a:buNone/>
            </a:pPr>
            <a:endParaRPr/>
          </a:p>
          <a:p>
            <a:pPr marL="457200" lvl="0" indent="-419100" rtl="0">
              <a:spcBef>
                <a:spcPts val="0"/>
              </a:spcBef>
              <a:buClr>
                <a:schemeClr val="dk1"/>
              </a:buClr>
              <a:buSzPct val="100000"/>
              <a:buFont typeface="Arial"/>
              <a:buChar char="●"/>
            </a:pPr>
            <a:r>
              <a:rPr lang="en"/>
              <a:t>Not a step-by-step guide</a:t>
            </a:r>
          </a:p>
          <a:p>
            <a:pPr lvl="0" rtl="0">
              <a:spcBef>
                <a:spcPts val="0"/>
              </a:spcBef>
              <a:buNone/>
            </a:pPr>
            <a:endParaRPr/>
          </a:p>
          <a:p>
            <a:pPr marL="457200" lvl="0" indent="-419100" rtl="0">
              <a:spcBef>
                <a:spcPts val="0"/>
              </a:spcBef>
              <a:buClr>
                <a:schemeClr val="dk1"/>
              </a:buClr>
              <a:buSzPct val="100000"/>
              <a:buFont typeface="Arial"/>
              <a:buChar char="●"/>
            </a:pPr>
            <a:r>
              <a:rPr lang="en" b="1" i="1"/>
              <a:t>No easy answers </a:t>
            </a:r>
            <a:r>
              <a:rPr lang="en"/>
              <a:t>- it requires you to do some reading and research</a:t>
            </a:r>
          </a:p>
          <a:p>
            <a:pPr lvl="0" rtl="0">
              <a:spcBef>
                <a:spcPts val="0"/>
              </a:spcBef>
              <a:buNone/>
            </a:pPr>
            <a:endParaRPr/>
          </a:p>
          <a:p>
            <a:pPr marL="457200" lvl="0" indent="-419100">
              <a:spcBef>
                <a:spcPts val="0"/>
              </a:spcBef>
              <a:buClr>
                <a:schemeClr val="dk1"/>
              </a:buClr>
              <a:buSzPct val="100000"/>
              <a:buFont typeface="Arial"/>
              <a:buChar char="●"/>
            </a:pPr>
            <a:r>
              <a:rPr lang="en"/>
              <a:t>No APT (or other amorphous concepts)</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What is Doctrine?</a:t>
            </a:r>
          </a:p>
        </p:txBody>
      </p:sp>
      <p:sp>
        <p:nvSpPr>
          <p:cNvPr id="98" name="Shape 9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0"/>
              </a:spcBef>
              <a:buNone/>
            </a:pPr>
            <a:endParaRPr/>
          </a:p>
          <a:p>
            <a:pPr>
              <a:spcBef>
                <a:spcPts val="0"/>
              </a:spcBef>
              <a:buNone/>
            </a:pPr>
            <a:endParaRPr/>
          </a:p>
        </p:txBody>
      </p:sp>
      <p:sp>
        <p:nvSpPr>
          <p:cNvPr id="2" name="Slide Number Placeholder 1"/>
          <p:cNvSpPr>
            <a:spLocks noGrp="1"/>
          </p:cNvSpPr>
          <p:nvPr>
            <p:ph type="sldNum" sz="quarter" idx="10"/>
          </p:nvPr>
        </p:nvSpPr>
        <p:spPr/>
        <p:txBody>
          <a:bodyPr/>
          <a:lstStyle/>
          <a:p>
            <a:fld id="{23FFE909-697B-4EBA-B3F0-F8808824B71C}" type="slidenum">
              <a:rPr lang="en-US" smtClean="0"/>
              <a:pPr/>
              <a:t>7</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121800" y="270575"/>
            <a:ext cx="4507200" cy="1143000"/>
          </a:xfrm>
          <a:prstGeom prst="rect">
            <a:avLst/>
          </a:prstGeom>
        </p:spPr>
        <p:txBody>
          <a:bodyPr lIns="91425" tIns="91425" rIns="91425" bIns="91425" anchor="ctr" anchorCtr="0">
            <a:noAutofit/>
          </a:bodyPr>
          <a:lstStyle/>
          <a:p>
            <a:pPr>
              <a:spcBef>
                <a:spcPts val="0"/>
              </a:spcBef>
              <a:buNone/>
            </a:pPr>
            <a:r>
              <a:rPr lang="en"/>
              <a:t>A Sacred Text For Some</a:t>
            </a:r>
          </a:p>
        </p:txBody>
      </p:sp>
      <p:sp>
        <p:nvSpPr>
          <p:cNvPr id="105" name="Shape 10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106" name="Shape 106"/>
          <p:cNvPicPr preferRelativeResize="0"/>
          <p:nvPr/>
        </p:nvPicPr>
        <p:blipFill>
          <a:blip r:embed="rId3"/>
          <a:stretch>
            <a:fillRect/>
          </a:stretch>
        </p:blipFill>
        <p:spPr>
          <a:xfrm>
            <a:off x="4719650" y="299450"/>
            <a:ext cx="4271950" cy="6205024"/>
          </a:xfrm>
          <a:prstGeom prst="rect">
            <a:avLst/>
          </a:prstGeom>
          <a:noFill/>
          <a:ln>
            <a:noFill/>
          </a:ln>
        </p:spPr>
      </p:pic>
      <p:sp>
        <p:nvSpPr>
          <p:cNvPr id="107" name="Shape 107"/>
          <p:cNvSpPr txBox="1"/>
          <p:nvPr/>
        </p:nvSpPr>
        <p:spPr>
          <a:xfrm>
            <a:off x="2829250" y="6567900"/>
            <a:ext cx="6357899" cy="274499"/>
          </a:xfrm>
          <a:prstGeom prst="rect">
            <a:avLst/>
          </a:prstGeom>
          <a:noFill/>
          <a:ln>
            <a:noFill/>
          </a:ln>
        </p:spPr>
        <p:txBody>
          <a:bodyPr lIns="91425" tIns="91425" rIns="91425" bIns="91425" anchor="ctr" anchorCtr="0">
            <a:noAutofit/>
          </a:bodyPr>
          <a:lstStyle/>
          <a:p>
            <a:pPr lvl="0" algn="r" rtl="0">
              <a:spcBef>
                <a:spcPts val="0"/>
              </a:spcBef>
              <a:buNone/>
            </a:pPr>
            <a:r>
              <a:rPr lang="en" sz="800"/>
              <a:t>http://upload.wikimedia.org/wikipedia/commons/8/8d/Bible_vaclav.jpg</a:t>
            </a:r>
          </a:p>
        </p:txBody>
      </p:sp>
      <p:sp>
        <p:nvSpPr>
          <p:cNvPr id="2" name="Slide Number Placeholder 1"/>
          <p:cNvSpPr>
            <a:spLocks noGrp="1"/>
          </p:cNvSpPr>
          <p:nvPr>
            <p:ph type="sldNum" sz="quarter" idx="10"/>
          </p:nvPr>
        </p:nvSpPr>
        <p:spPr/>
        <p:txBody>
          <a:bodyPr/>
          <a:lstStyle/>
          <a:p>
            <a:fld id="{23FFE909-697B-4EBA-B3F0-F8808824B71C}" type="slidenum">
              <a:rPr lang="en-US" smtClean="0"/>
              <a:pPr/>
              <a:t>8</a:t>
            </a:fld>
            <a:endParaRPr lang="en-US"/>
          </a:p>
        </p:txBody>
      </p:sp>
      <p:sp>
        <p:nvSpPr>
          <p:cNvPr id="8" name="Shape 50"/>
          <p:cNvSpPr txBox="1"/>
          <p:nvPr/>
        </p:nvSpPr>
        <p:spPr>
          <a:xfrm>
            <a:off x="8433710" y="-9216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An Anathema to Others</a:t>
            </a:r>
          </a:p>
        </p:txBody>
      </p:sp>
      <p:sp>
        <p:nvSpPr>
          <p:cNvPr id="114" name="Shape 114"/>
          <p:cNvSpPr txBox="1">
            <a:spLocks noGrp="1"/>
          </p:cNvSpPr>
          <p:nvPr>
            <p:ph type="body" idx="1"/>
          </p:nvPr>
        </p:nvSpPr>
        <p:spPr>
          <a:xfrm>
            <a:off x="457200" y="1812600"/>
            <a:ext cx="8229600" cy="3530700"/>
          </a:xfrm>
          <a:prstGeom prst="rect">
            <a:avLst/>
          </a:prstGeom>
        </p:spPr>
        <p:txBody>
          <a:bodyPr lIns="91425" tIns="91425" rIns="91425" bIns="91425" anchor="t" anchorCtr="0">
            <a:noAutofit/>
          </a:bodyPr>
          <a:lstStyle/>
          <a:p>
            <a:pPr lvl="0" rtl="0">
              <a:spcBef>
                <a:spcPts val="0"/>
              </a:spcBef>
              <a:buNone/>
            </a:pPr>
            <a:r>
              <a:rPr lang="en" dirty="0"/>
              <a:t>“The most difficult thing about planning against the Americans, is that they do not read their own doctrine, and they would feel no particular obligation to follow it if they did.”</a:t>
            </a:r>
          </a:p>
          <a:p>
            <a:pPr lvl="0" rtl="0">
              <a:spcBef>
                <a:spcPts val="0"/>
              </a:spcBef>
              <a:buNone/>
            </a:pPr>
            <a:endParaRPr dirty="0"/>
          </a:p>
          <a:p>
            <a:pPr lvl="0" rtl="0">
              <a:spcBef>
                <a:spcPts val="0"/>
              </a:spcBef>
              <a:buNone/>
            </a:pPr>
            <a:r>
              <a:rPr lang="en" sz="2400" dirty="0"/>
              <a:t>	</a:t>
            </a:r>
            <a:r>
              <a:rPr lang="en" sz="2400" dirty="0" smtClean="0"/>
              <a:t>          </a:t>
            </a:r>
            <a:r>
              <a:rPr lang="en" sz="2400" i="1" dirty="0" smtClean="0"/>
              <a:t>Admiral </a:t>
            </a:r>
            <a:r>
              <a:rPr lang="en" sz="2400" i="1" dirty="0"/>
              <a:t>Sergey Gorshkov</a:t>
            </a:r>
          </a:p>
          <a:p>
            <a:pPr lvl="0" rtl="0">
              <a:spcBef>
                <a:spcPts val="0"/>
              </a:spcBef>
              <a:buNone/>
            </a:pPr>
            <a:r>
              <a:rPr lang="en" sz="2400" i="1" dirty="0"/>
              <a:t>	</a:t>
            </a:r>
            <a:r>
              <a:rPr lang="en" sz="2400" i="1" dirty="0" smtClean="0"/>
              <a:t>          Commander</a:t>
            </a:r>
            <a:r>
              <a:rPr lang="en" sz="2400" i="1" dirty="0"/>
              <a:t>, Soviet Naval Forces, 1956 - 1985</a:t>
            </a:r>
          </a:p>
        </p:txBody>
      </p:sp>
      <p:sp>
        <p:nvSpPr>
          <p:cNvPr id="2" name="Slide Number Placeholder 1"/>
          <p:cNvSpPr>
            <a:spLocks noGrp="1"/>
          </p:cNvSpPr>
          <p:nvPr>
            <p:ph type="sldNum" sz="quarter" idx="10"/>
          </p:nvPr>
        </p:nvSpPr>
        <p:spPr/>
        <p:txBody>
          <a:bodyPr/>
          <a:lstStyle/>
          <a:p>
            <a:fld id="{23FFE909-697B-4EBA-B3F0-F8808824B71C}" type="slidenum">
              <a:rPr lang="en-US" smtClean="0"/>
              <a:pPr/>
              <a:t>9</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And then there is Doctrine Man...</a:t>
            </a:r>
          </a:p>
        </p:txBody>
      </p:sp>
      <p:pic>
        <p:nvPicPr>
          <p:cNvPr id="121" name="Shape 121"/>
          <p:cNvPicPr preferRelativeResize="0"/>
          <p:nvPr/>
        </p:nvPicPr>
        <p:blipFill>
          <a:blip r:embed="rId3"/>
          <a:stretch>
            <a:fillRect/>
          </a:stretch>
        </p:blipFill>
        <p:spPr>
          <a:xfrm>
            <a:off x="2457975" y="1674949"/>
            <a:ext cx="4066549" cy="4837524"/>
          </a:xfrm>
          <a:prstGeom prst="rect">
            <a:avLst/>
          </a:prstGeom>
          <a:noFill/>
          <a:ln>
            <a:noFill/>
          </a:ln>
        </p:spPr>
      </p:pic>
      <p:sp>
        <p:nvSpPr>
          <p:cNvPr id="122" name="Shape 122"/>
          <p:cNvSpPr txBox="1"/>
          <p:nvPr/>
        </p:nvSpPr>
        <p:spPr>
          <a:xfrm>
            <a:off x="273000" y="6638100"/>
            <a:ext cx="8871000" cy="219899"/>
          </a:xfrm>
          <a:prstGeom prst="rect">
            <a:avLst/>
          </a:prstGeom>
          <a:noFill/>
          <a:ln>
            <a:noFill/>
          </a:ln>
        </p:spPr>
        <p:txBody>
          <a:bodyPr lIns="91425" tIns="91425" rIns="91425" bIns="91425" anchor="ctr" anchorCtr="0">
            <a:noAutofit/>
          </a:bodyPr>
          <a:lstStyle/>
          <a:p>
            <a:pPr lvl="0" algn="r" rtl="0">
              <a:spcBef>
                <a:spcPts val="0"/>
              </a:spcBef>
              <a:buNone/>
            </a:pPr>
            <a:r>
              <a:rPr lang="en" sz="800"/>
              <a:t>See… http://www.nytimes.com/2010/11/19/us/19pentagon.html</a:t>
            </a:r>
          </a:p>
        </p:txBody>
      </p:sp>
      <p:sp>
        <p:nvSpPr>
          <p:cNvPr id="2" name="Slide Number Placeholder 1"/>
          <p:cNvSpPr>
            <a:spLocks noGrp="1"/>
          </p:cNvSpPr>
          <p:nvPr>
            <p:ph type="sldNum" sz="quarter" idx="10"/>
          </p:nvPr>
        </p:nvSpPr>
        <p:spPr/>
        <p:txBody>
          <a:bodyPr/>
          <a:lstStyle/>
          <a:p>
            <a:fld id="{23FFE909-697B-4EBA-B3F0-F8808824B71C}" type="slidenum">
              <a:rPr lang="en-US" smtClean="0"/>
              <a:pPr/>
              <a:t>10</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The Answer is Somewhere in the Middle</a:t>
            </a:r>
          </a:p>
        </p:txBody>
      </p:sp>
      <p:sp>
        <p:nvSpPr>
          <p:cNvPr id="129" name="Shape 129"/>
          <p:cNvSpPr txBox="1">
            <a:spLocks noGrp="1"/>
          </p:cNvSpPr>
          <p:nvPr>
            <p:ph type="body" idx="1"/>
          </p:nvPr>
        </p:nvSpPr>
        <p:spPr>
          <a:xfrm>
            <a:off x="457200" y="5836500"/>
            <a:ext cx="8229600" cy="704399"/>
          </a:xfrm>
          <a:prstGeom prst="rect">
            <a:avLst/>
          </a:prstGeom>
        </p:spPr>
        <p:txBody>
          <a:bodyPr lIns="91425" tIns="91425" rIns="91425" bIns="91425" anchor="t" anchorCtr="0">
            <a:noAutofit/>
          </a:bodyPr>
          <a:lstStyle/>
          <a:p>
            <a:pPr lvl="0">
              <a:spcBef>
                <a:spcPts val="0"/>
              </a:spcBef>
              <a:buNone/>
            </a:pPr>
            <a:r>
              <a:rPr lang="en"/>
              <a:t>Bad Doctrine             Good Doctrine</a:t>
            </a:r>
          </a:p>
        </p:txBody>
      </p:sp>
      <p:pic>
        <p:nvPicPr>
          <p:cNvPr id="130" name="Shape 130"/>
          <p:cNvPicPr preferRelativeResize="0"/>
          <p:nvPr/>
        </p:nvPicPr>
        <p:blipFill>
          <a:blip r:embed="rId3"/>
          <a:stretch>
            <a:fillRect/>
          </a:stretch>
        </p:blipFill>
        <p:spPr>
          <a:xfrm>
            <a:off x="457200" y="2045325"/>
            <a:ext cx="2751450" cy="3687824"/>
          </a:xfrm>
          <a:prstGeom prst="rect">
            <a:avLst/>
          </a:prstGeom>
          <a:noFill/>
          <a:ln>
            <a:noFill/>
          </a:ln>
        </p:spPr>
      </p:pic>
      <p:sp>
        <p:nvSpPr>
          <p:cNvPr id="131" name="Shape 131"/>
          <p:cNvSpPr txBox="1"/>
          <p:nvPr/>
        </p:nvSpPr>
        <p:spPr>
          <a:xfrm>
            <a:off x="0" y="0"/>
            <a:ext cx="8785800" cy="3000000"/>
          </a:xfrm>
          <a:prstGeom prst="rect">
            <a:avLst/>
          </a:prstGeom>
          <a:noFill/>
          <a:ln>
            <a:noFill/>
          </a:ln>
        </p:spPr>
        <p:txBody>
          <a:bodyPr lIns="91425" tIns="91425" rIns="91425" bIns="91425" anchor="ctr" anchorCtr="0">
            <a:noAutofit/>
          </a:bodyPr>
          <a:lstStyle/>
          <a:p>
            <a:pPr lvl="0" algn="r" rtl="0">
              <a:spcBef>
                <a:spcPts val="0"/>
              </a:spcBef>
              <a:buNone/>
            </a:pPr>
            <a:r>
              <a:rPr lang="en" sz="600"/>
              <a:t>https://en.wikipedia.org/wiki/Maginot_Line#mediaviewer/File:Maginot_Linie_Karte.jpg</a:t>
            </a:r>
          </a:p>
        </p:txBody>
      </p:sp>
      <p:pic>
        <p:nvPicPr>
          <p:cNvPr id="132" name="Shape 132"/>
          <p:cNvPicPr preferRelativeResize="0"/>
          <p:nvPr/>
        </p:nvPicPr>
        <p:blipFill>
          <a:blip r:embed="rId4"/>
          <a:stretch>
            <a:fillRect/>
          </a:stretch>
        </p:blipFill>
        <p:spPr>
          <a:xfrm>
            <a:off x="3632188" y="2197725"/>
            <a:ext cx="5355112" cy="3621400"/>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11</a:t>
            </a:fld>
            <a:endParaRPr lang="en-US"/>
          </a:p>
        </p:txBody>
      </p:sp>
      <p:sp>
        <p:nvSpPr>
          <p:cNvPr id="9"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Sources of Military Thought</a:t>
            </a:r>
          </a:p>
        </p:txBody>
      </p:sp>
      <p:sp>
        <p:nvSpPr>
          <p:cNvPr id="139" name="Shape 139"/>
          <p:cNvSpPr txBox="1">
            <a:spLocks noGrp="1"/>
          </p:cNvSpPr>
          <p:nvPr>
            <p:ph type="body" idx="1"/>
          </p:nvPr>
        </p:nvSpPr>
        <p:spPr>
          <a:xfrm>
            <a:off x="3826412" y="1722120"/>
            <a:ext cx="5114437"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dirty="0" smtClean="0"/>
              <a:t>Military Theorists</a:t>
            </a:r>
          </a:p>
          <a:p>
            <a:pPr marL="457200" lvl="0" indent="-419100" rtl="0">
              <a:spcBef>
                <a:spcPts val="0"/>
              </a:spcBef>
              <a:buClr>
                <a:schemeClr val="dk1"/>
              </a:buClr>
              <a:buSzPct val="100000"/>
              <a:buFont typeface="Arial"/>
              <a:buChar char="●"/>
            </a:pPr>
            <a:r>
              <a:rPr lang="en" dirty="0" smtClean="0"/>
              <a:t>Doctrinal </a:t>
            </a:r>
            <a:r>
              <a:rPr lang="en" dirty="0"/>
              <a:t>Manuals</a:t>
            </a:r>
          </a:p>
          <a:p>
            <a:pPr marL="457200" lvl="0" indent="-419100" rtl="0">
              <a:spcBef>
                <a:spcPts val="0"/>
              </a:spcBef>
              <a:buClr>
                <a:schemeClr val="dk1"/>
              </a:buClr>
              <a:buSzPct val="100000"/>
              <a:buFont typeface="Arial"/>
              <a:buChar char="●"/>
            </a:pPr>
            <a:r>
              <a:rPr lang="en" dirty="0" smtClean="0"/>
              <a:t>Print and Online Journals</a:t>
            </a:r>
          </a:p>
          <a:p>
            <a:pPr marL="858838" lvl="1" indent="-338138">
              <a:spcBef>
                <a:spcPts val="600"/>
              </a:spcBef>
              <a:buFont typeface="Wingdings"/>
              <a:buChar char="§"/>
            </a:pPr>
            <a:r>
              <a:rPr lang="en" sz="2600" dirty="0" smtClean="0"/>
              <a:t>Small </a:t>
            </a:r>
            <a:r>
              <a:rPr lang="en" sz="2600" dirty="0"/>
              <a:t>Wars Journal</a:t>
            </a:r>
          </a:p>
          <a:p>
            <a:pPr marL="858838" marR="0" lvl="2" indent="-338138" algn="l" rtl="0">
              <a:lnSpc>
                <a:spcPct val="100000"/>
              </a:lnSpc>
              <a:spcBef>
                <a:spcPts val="600"/>
              </a:spcBef>
              <a:spcAft>
                <a:spcPts val="0"/>
              </a:spcAft>
              <a:buClr>
                <a:schemeClr val="dk1"/>
              </a:buClr>
              <a:buSzPct val="100000"/>
              <a:buFont typeface="Wingdings"/>
              <a:buChar char="§"/>
            </a:pPr>
            <a:r>
              <a:rPr lang="en" sz="2600" dirty="0" smtClean="0"/>
              <a:t>Parameters</a:t>
            </a:r>
            <a:endParaRPr lang="en" sz="2600" dirty="0"/>
          </a:p>
          <a:p>
            <a:pPr marL="858838" marR="0" lvl="2" indent="-338138" algn="l" rtl="0">
              <a:lnSpc>
                <a:spcPct val="100000"/>
              </a:lnSpc>
              <a:spcBef>
                <a:spcPts val="600"/>
              </a:spcBef>
              <a:spcAft>
                <a:spcPts val="0"/>
              </a:spcAft>
              <a:buClr>
                <a:schemeClr val="dk1"/>
              </a:buClr>
              <a:buSzPct val="100000"/>
              <a:buFont typeface="Wingdings"/>
              <a:buChar char="§"/>
            </a:pPr>
            <a:r>
              <a:rPr lang="en" sz="2600" dirty="0"/>
              <a:t>Military Review</a:t>
            </a:r>
          </a:p>
          <a:p>
            <a:pPr marL="858838" marR="0" lvl="2" indent="-338138" algn="l" rtl="0">
              <a:lnSpc>
                <a:spcPct val="100000"/>
              </a:lnSpc>
              <a:spcBef>
                <a:spcPts val="600"/>
              </a:spcBef>
              <a:spcAft>
                <a:spcPts val="0"/>
              </a:spcAft>
              <a:buClr>
                <a:schemeClr val="dk1"/>
              </a:buClr>
              <a:buSzPct val="100000"/>
              <a:buFont typeface="Wingdings"/>
              <a:buChar char="§"/>
            </a:pPr>
            <a:r>
              <a:rPr lang="en" sz="2600" dirty="0"/>
              <a:t>SIGNAL</a:t>
            </a:r>
          </a:p>
          <a:p>
            <a:pPr marL="858838" marR="0" lvl="2" indent="-338138" algn="l" rtl="0">
              <a:lnSpc>
                <a:spcPct val="100000"/>
              </a:lnSpc>
              <a:spcBef>
                <a:spcPts val="600"/>
              </a:spcBef>
              <a:spcAft>
                <a:spcPts val="0"/>
              </a:spcAft>
              <a:buClr>
                <a:schemeClr val="dk1"/>
              </a:buClr>
              <a:buSzPct val="100000"/>
              <a:buFont typeface="Wingdings"/>
              <a:buChar char="§"/>
            </a:pPr>
            <a:r>
              <a:rPr lang="en" sz="2600" dirty="0"/>
              <a:t>… many more</a:t>
            </a:r>
          </a:p>
          <a:p>
            <a:pPr marL="457200" marR="0" lvl="0" indent="-419100" algn="l" rtl="0">
              <a:lnSpc>
                <a:spcPct val="100000"/>
              </a:lnSpc>
              <a:spcBef>
                <a:spcPts val="600"/>
              </a:spcBef>
              <a:spcAft>
                <a:spcPts val="0"/>
              </a:spcAft>
              <a:buClr>
                <a:schemeClr val="dk1"/>
              </a:buClr>
              <a:buSzPct val="100000"/>
              <a:buFont typeface="Arial"/>
              <a:buChar char="●"/>
            </a:pPr>
            <a:r>
              <a:rPr lang="en" dirty="0"/>
              <a:t>Policies</a:t>
            </a:r>
          </a:p>
          <a:p>
            <a:pPr>
              <a:spcBef>
                <a:spcPts val="0"/>
              </a:spcBef>
              <a:buNone/>
            </a:pPr>
            <a:endParaRPr dirty="0"/>
          </a:p>
        </p:txBody>
      </p:sp>
      <p:pic>
        <p:nvPicPr>
          <p:cNvPr id="140" name="Shape 140"/>
          <p:cNvPicPr preferRelativeResize="0"/>
          <p:nvPr/>
        </p:nvPicPr>
        <p:blipFill>
          <a:blip r:embed="rId3"/>
          <a:stretch>
            <a:fillRect/>
          </a:stretch>
        </p:blipFill>
        <p:spPr>
          <a:xfrm>
            <a:off x="130950" y="1877700"/>
            <a:ext cx="3527050" cy="4502974"/>
          </a:xfrm>
          <a:prstGeom prst="rect">
            <a:avLst/>
          </a:prstGeom>
          <a:noFill/>
          <a:ln w="9525" cap="flat">
            <a:solidFill>
              <a:srgbClr val="666666"/>
            </a:solidFill>
            <a:prstDash val="solid"/>
            <a:round/>
            <a:headEnd type="none" w="med" len="med"/>
            <a:tailEnd type="none" w="med" len="med"/>
          </a:ln>
        </p:spPr>
      </p:pic>
      <p:sp>
        <p:nvSpPr>
          <p:cNvPr id="2" name="Slide Number Placeholder 1"/>
          <p:cNvSpPr>
            <a:spLocks noGrp="1"/>
          </p:cNvSpPr>
          <p:nvPr>
            <p:ph type="sldNum" sz="quarter" idx="10"/>
          </p:nvPr>
        </p:nvSpPr>
        <p:spPr/>
        <p:txBody>
          <a:bodyPr/>
          <a:lstStyle/>
          <a:p>
            <a:fld id="{23FFE909-697B-4EBA-B3F0-F8808824B71C}" type="slidenum">
              <a:rPr lang="en-US" smtClean="0"/>
              <a:pPr/>
              <a:t>12</a:t>
            </a:fld>
            <a:endParaRPr lang="en-US"/>
          </a:p>
        </p:txBody>
      </p:sp>
      <p:sp>
        <p:nvSpPr>
          <p:cNvPr id="7"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304800" y="122250"/>
            <a:ext cx="8598900" cy="1143000"/>
          </a:xfrm>
          <a:prstGeom prst="rect">
            <a:avLst/>
          </a:prstGeom>
        </p:spPr>
        <p:txBody>
          <a:bodyPr lIns="91425" tIns="91425" rIns="91425" bIns="91425" anchor="ctr" anchorCtr="0">
            <a:noAutofit/>
          </a:bodyPr>
          <a:lstStyle/>
          <a:p>
            <a:pPr>
              <a:spcBef>
                <a:spcPts val="0"/>
              </a:spcBef>
              <a:buNone/>
            </a:pPr>
            <a:r>
              <a:rPr lang="en" sz="4000"/>
              <a:t>Foundations of Military Doctrine</a:t>
            </a:r>
          </a:p>
        </p:txBody>
      </p:sp>
      <p:sp>
        <p:nvSpPr>
          <p:cNvPr id="147" name="Shape 147"/>
          <p:cNvSpPr txBox="1">
            <a:spLocks noGrp="1"/>
          </p:cNvSpPr>
          <p:nvPr>
            <p:ph type="body" idx="1"/>
          </p:nvPr>
        </p:nvSpPr>
        <p:spPr>
          <a:xfrm>
            <a:off x="87900" y="5639650"/>
            <a:ext cx="8968199" cy="1143000"/>
          </a:xfrm>
          <a:prstGeom prst="rect">
            <a:avLst/>
          </a:prstGeom>
        </p:spPr>
        <p:txBody>
          <a:bodyPr lIns="91425" tIns="91425" rIns="91425" bIns="91425" anchor="t" anchorCtr="0">
            <a:noAutofit/>
          </a:bodyPr>
          <a:lstStyle/>
          <a:p>
            <a:pPr lvl="0" rtl="0">
              <a:spcBef>
                <a:spcPts val="0"/>
              </a:spcBef>
              <a:buNone/>
            </a:pPr>
            <a:r>
              <a:rPr lang="en" sz="2200" dirty="0"/>
              <a:t>Everything in war is very simple.  But the simplest thing is difficult.</a:t>
            </a:r>
          </a:p>
          <a:p>
            <a:pPr>
              <a:spcBef>
                <a:spcPts val="600"/>
              </a:spcBef>
              <a:buNone/>
            </a:pPr>
            <a:r>
              <a:rPr lang="en" sz="2200" dirty="0"/>
              <a:t>					</a:t>
            </a:r>
            <a:r>
              <a:rPr lang="en" sz="2200" dirty="0" smtClean="0"/>
              <a:t>- </a:t>
            </a:r>
            <a:r>
              <a:rPr lang="en" sz="2200" i="1" dirty="0"/>
              <a:t>Karl Von Clausewitz</a:t>
            </a:r>
          </a:p>
        </p:txBody>
      </p:sp>
      <p:pic>
        <p:nvPicPr>
          <p:cNvPr id="148" name="Shape 148"/>
          <p:cNvPicPr preferRelativeResize="0"/>
          <p:nvPr/>
        </p:nvPicPr>
        <p:blipFill>
          <a:blip r:embed="rId3"/>
          <a:stretch>
            <a:fillRect/>
          </a:stretch>
        </p:blipFill>
        <p:spPr>
          <a:xfrm>
            <a:off x="2461849" y="2165874"/>
            <a:ext cx="2303574" cy="3233149"/>
          </a:xfrm>
          <a:prstGeom prst="rect">
            <a:avLst/>
          </a:prstGeom>
          <a:noFill/>
          <a:ln>
            <a:noFill/>
          </a:ln>
          <a:effectLst>
            <a:outerShdw blurRad="50800" dist="38100" dir="8100000" algn="tr" rotWithShape="0">
              <a:prstClr val="black">
                <a:alpha val="40000"/>
              </a:prstClr>
            </a:outerShdw>
          </a:effectLst>
        </p:spPr>
      </p:pic>
      <p:pic>
        <p:nvPicPr>
          <p:cNvPr id="149" name="Shape 149"/>
          <p:cNvPicPr preferRelativeResize="0"/>
          <p:nvPr/>
        </p:nvPicPr>
        <p:blipFill>
          <a:blip r:embed="rId4"/>
          <a:stretch>
            <a:fillRect/>
          </a:stretch>
        </p:blipFill>
        <p:spPr>
          <a:xfrm>
            <a:off x="194348" y="1517825"/>
            <a:ext cx="2414674" cy="3094800"/>
          </a:xfrm>
          <a:prstGeom prst="rect">
            <a:avLst/>
          </a:prstGeom>
          <a:noFill/>
          <a:ln>
            <a:noFill/>
          </a:ln>
          <a:effectLst>
            <a:outerShdw blurRad="50800" dist="38100" dir="8100000" algn="tr" rotWithShape="0">
              <a:prstClr val="black">
                <a:alpha val="40000"/>
              </a:prstClr>
            </a:outerShdw>
          </a:effectLst>
        </p:spPr>
      </p:pic>
      <p:pic>
        <p:nvPicPr>
          <p:cNvPr id="150" name="Shape 150"/>
          <p:cNvPicPr preferRelativeResize="0"/>
          <p:nvPr/>
        </p:nvPicPr>
        <p:blipFill>
          <a:blip r:embed="rId5"/>
          <a:stretch>
            <a:fillRect/>
          </a:stretch>
        </p:blipFill>
        <p:spPr>
          <a:xfrm>
            <a:off x="4454899" y="1417650"/>
            <a:ext cx="2264224" cy="3014499"/>
          </a:xfrm>
          <a:prstGeom prst="rect">
            <a:avLst/>
          </a:prstGeom>
          <a:noFill/>
          <a:ln>
            <a:noFill/>
          </a:ln>
          <a:effectLst>
            <a:outerShdw blurRad="50800" dist="38100" dir="8100000" algn="tr" rotWithShape="0">
              <a:prstClr val="black">
                <a:alpha val="40000"/>
              </a:prstClr>
            </a:outerShdw>
          </a:effectLst>
        </p:spPr>
      </p:pic>
      <p:pic>
        <p:nvPicPr>
          <p:cNvPr id="151" name="Shape 151"/>
          <p:cNvPicPr preferRelativeResize="0"/>
          <p:nvPr/>
        </p:nvPicPr>
        <p:blipFill>
          <a:blip r:embed="rId6"/>
          <a:stretch>
            <a:fillRect/>
          </a:stretch>
        </p:blipFill>
        <p:spPr>
          <a:xfrm>
            <a:off x="6521524" y="2165878"/>
            <a:ext cx="2109749" cy="3167796"/>
          </a:xfrm>
          <a:prstGeom prst="rect">
            <a:avLst/>
          </a:prstGeom>
          <a:noFill/>
          <a:ln>
            <a:noFill/>
          </a:ln>
          <a:effectLst>
            <a:outerShdw blurRad="50800" dist="38100" dir="8100000" algn="tr" rotWithShape="0">
              <a:prstClr val="black">
                <a:alpha val="40000"/>
              </a:prstClr>
            </a:outerShdw>
          </a:effectLst>
        </p:spPr>
      </p:pic>
      <p:sp>
        <p:nvSpPr>
          <p:cNvPr id="2" name="Slide Number Placeholder 1"/>
          <p:cNvSpPr>
            <a:spLocks noGrp="1"/>
          </p:cNvSpPr>
          <p:nvPr>
            <p:ph type="sldNum" sz="quarter" idx="10"/>
          </p:nvPr>
        </p:nvSpPr>
        <p:spPr/>
        <p:txBody>
          <a:bodyPr/>
          <a:lstStyle/>
          <a:p>
            <a:fld id="{23FFE909-697B-4EBA-B3F0-F8808824B71C}" type="slidenum">
              <a:rPr lang="en-US" smtClean="0"/>
              <a:pPr/>
              <a:t>13</a:t>
            </a:fld>
            <a:endParaRPr lang="en-US"/>
          </a:p>
        </p:txBody>
      </p:sp>
      <p:sp>
        <p:nvSpPr>
          <p:cNvPr id="10"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dirty="0"/>
              <a:t>Cornerstones of US Army Doctrine</a:t>
            </a:r>
          </a:p>
        </p:txBody>
      </p:sp>
      <p:sp>
        <p:nvSpPr>
          <p:cNvPr id="158" name="Shape 158"/>
          <p:cNvSpPr txBox="1">
            <a:spLocks noGrp="1"/>
          </p:cNvSpPr>
          <p:nvPr>
            <p:ph type="body" idx="1"/>
          </p:nvPr>
        </p:nvSpPr>
        <p:spPr>
          <a:xfrm>
            <a:off x="381000" y="1600200"/>
            <a:ext cx="8229600" cy="4967700"/>
          </a:xfrm>
          <a:prstGeom prst="rect">
            <a:avLst/>
          </a:prstGeom>
        </p:spPr>
        <p:txBody>
          <a:bodyPr lIns="91425" tIns="91425" rIns="91425" bIns="91425" anchor="t" anchorCtr="0">
            <a:noAutofit/>
          </a:bodyPr>
          <a:lstStyle/>
          <a:p>
            <a:pPr lvl="0" rtl="0">
              <a:spcBef>
                <a:spcPts val="0"/>
              </a:spcBef>
              <a:buNone/>
            </a:pPr>
            <a:endParaRPr/>
          </a:p>
        </p:txBody>
      </p:sp>
      <p:pic>
        <p:nvPicPr>
          <p:cNvPr id="159" name="Shape 159"/>
          <p:cNvPicPr preferRelativeResize="0"/>
          <p:nvPr/>
        </p:nvPicPr>
        <p:blipFill>
          <a:blip r:embed="rId3"/>
          <a:stretch>
            <a:fillRect/>
          </a:stretch>
        </p:blipFill>
        <p:spPr>
          <a:xfrm>
            <a:off x="5820825" y="1587499"/>
            <a:ext cx="2681173" cy="3631050"/>
          </a:xfrm>
          <a:prstGeom prst="rect">
            <a:avLst/>
          </a:prstGeom>
          <a:noFill/>
          <a:ln>
            <a:solidFill>
              <a:schemeClr val="tx1"/>
            </a:solidFill>
          </a:ln>
          <a:effectLst>
            <a:outerShdw blurRad="50800" dist="38100" dir="8100000" algn="tr" rotWithShape="0">
              <a:prstClr val="black">
                <a:alpha val="40000"/>
              </a:prstClr>
            </a:outerShdw>
          </a:effectLst>
        </p:spPr>
      </p:pic>
      <p:pic>
        <p:nvPicPr>
          <p:cNvPr id="160" name="Shape 160"/>
          <p:cNvPicPr preferRelativeResize="0"/>
          <p:nvPr/>
        </p:nvPicPr>
        <p:blipFill>
          <a:blip r:embed="rId4"/>
          <a:stretch>
            <a:fillRect/>
          </a:stretch>
        </p:blipFill>
        <p:spPr>
          <a:xfrm>
            <a:off x="3222400" y="1713900"/>
            <a:ext cx="2796074" cy="3631042"/>
          </a:xfrm>
          <a:prstGeom prst="rect">
            <a:avLst/>
          </a:prstGeom>
          <a:noFill/>
          <a:ln>
            <a:solidFill>
              <a:schemeClr val="tx1"/>
            </a:solidFill>
          </a:ln>
          <a:effectLst>
            <a:outerShdw blurRad="50800" dist="38100" dir="8100000" algn="tr" rotWithShape="0">
              <a:prstClr val="black">
                <a:alpha val="40000"/>
              </a:prstClr>
            </a:outerShdw>
          </a:effectLst>
        </p:spPr>
      </p:pic>
      <p:pic>
        <p:nvPicPr>
          <p:cNvPr id="161" name="Shape 161"/>
          <p:cNvPicPr preferRelativeResize="0"/>
          <p:nvPr/>
        </p:nvPicPr>
        <p:blipFill>
          <a:blip r:embed="rId5"/>
          <a:stretch>
            <a:fillRect/>
          </a:stretch>
        </p:blipFill>
        <p:spPr>
          <a:xfrm>
            <a:off x="664200" y="1847500"/>
            <a:ext cx="2796074" cy="3620925"/>
          </a:xfrm>
          <a:prstGeom prst="rect">
            <a:avLst/>
          </a:prstGeom>
          <a:noFill/>
          <a:ln>
            <a:solidFill>
              <a:schemeClr val="tx1"/>
            </a:solidFill>
          </a:ln>
          <a:effectLst>
            <a:outerShdw blurRad="50800" dist="38100" dir="8100000" algn="tr" rotWithShape="0">
              <a:prstClr val="black">
                <a:alpha val="40000"/>
              </a:prstClr>
            </a:outerShdw>
          </a:effectLst>
        </p:spPr>
      </p:pic>
      <p:sp>
        <p:nvSpPr>
          <p:cNvPr id="162" name="Shape 162"/>
          <p:cNvSpPr txBox="1"/>
          <p:nvPr/>
        </p:nvSpPr>
        <p:spPr>
          <a:xfrm>
            <a:off x="268150" y="5468425"/>
            <a:ext cx="8774100" cy="545699"/>
          </a:xfrm>
          <a:prstGeom prst="rect">
            <a:avLst/>
          </a:prstGeom>
          <a:noFill/>
          <a:ln>
            <a:noFill/>
          </a:ln>
        </p:spPr>
        <p:txBody>
          <a:bodyPr lIns="91425" tIns="91425" rIns="91425" bIns="91425" anchor="t" anchorCtr="0">
            <a:noAutofit/>
          </a:bodyPr>
          <a:lstStyle/>
          <a:p>
            <a:pPr rtl="0">
              <a:spcBef>
                <a:spcPts val="0"/>
              </a:spcBef>
              <a:buNone/>
            </a:pPr>
            <a:r>
              <a:rPr lang="en" sz="2000"/>
              <a:t>Doctrinal manuals available online at:</a:t>
            </a:r>
          </a:p>
          <a:p>
            <a:pPr indent="457200" rtl="0">
              <a:spcBef>
                <a:spcPts val="0"/>
              </a:spcBef>
              <a:buNone/>
            </a:pPr>
            <a:r>
              <a:rPr lang="en" sz="2000"/>
              <a:t>(Army) </a:t>
            </a:r>
            <a:r>
              <a:rPr lang="en" sz="2000" u="sng">
                <a:solidFill>
                  <a:schemeClr val="hlink"/>
                </a:solidFill>
                <a:hlinkClick r:id="rId6"/>
              </a:rPr>
              <a:t>http://armypubs.army.mil/doctrine/Active_FM.html</a:t>
            </a:r>
          </a:p>
          <a:p>
            <a:pPr indent="457200" rtl="0">
              <a:spcBef>
                <a:spcPts val="0"/>
              </a:spcBef>
              <a:buNone/>
            </a:pPr>
            <a:r>
              <a:rPr lang="en" sz="2000"/>
              <a:t>(Joint) </a:t>
            </a:r>
            <a:r>
              <a:rPr lang="en" sz="2000" u="sng">
                <a:solidFill>
                  <a:schemeClr val="hlink"/>
                </a:solidFill>
                <a:hlinkClick r:id="rId7"/>
              </a:rPr>
              <a:t>http://www.dtic.mil/doctrine/new_pubs/jointpub.htm</a:t>
            </a:r>
          </a:p>
          <a:p>
            <a:pPr rtl="0">
              <a:spcBef>
                <a:spcPts val="0"/>
              </a:spcBef>
              <a:buNone/>
            </a:pPr>
            <a:r>
              <a:rPr lang="en" sz="2000"/>
              <a:t>and here… </a:t>
            </a:r>
            <a:r>
              <a:rPr lang="en" sz="2000" u="sng">
                <a:solidFill>
                  <a:schemeClr val="hlink"/>
                </a:solidFill>
                <a:hlinkClick r:id="rId8"/>
              </a:rPr>
              <a:t>http://fas.org/irp/doddir/dod/</a:t>
            </a:r>
            <a:r>
              <a:rPr lang="en" sz="2000"/>
              <a:t> </a:t>
            </a:r>
          </a:p>
          <a:p>
            <a:pPr lvl="0" rtl="0">
              <a:spcBef>
                <a:spcPts val="0"/>
              </a:spcBef>
              <a:buNone/>
            </a:pPr>
            <a:endParaRPr sz="2400"/>
          </a:p>
          <a:p>
            <a:pPr lvl="0" rtl="0">
              <a:spcBef>
                <a:spcPts val="0"/>
              </a:spcBef>
              <a:buNone/>
            </a:pPr>
            <a:endParaRPr sz="2400"/>
          </a:p>
        </p:txBody>
      </p:sp>
      <p:sp>
        <p:nvSpPr>
          <p:cNvPr id="2" name="Slide Number Placeholder 1"/>
          <p:cNvSpPr>
            <a:spLocks noGrp="1"/>
          </p:cNvSpPr>
          <p:nvPr>
            <p:ph type="sldNum" sz="quarter" idx="10"/>
          </p:nvPr>
        </p:nvSpPr>
        <p:spPr/>
        <p:txBody>
          <a:bodyPr/>
          <a:lstStyle/>
          <a:p>
            <a:fld id="{23FFE909-697B-4EBA-B3F0-F8808824B71C}" type="slidenum">
              <a:rPr lang="en-US" smtClean="0"/>
              <a:pPr/>
              <a:t>14</a:t>
            </a:fld>
            <a:endParaRPr lang="en-US"/>
          </a:p>
        </p:txBody>
      </p:sp>
      <p:sp>
        <p:nvSpPr>
          <p:cNvPr id="10"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Doctrine: Finding What You Are Looking For</a:t>
            </a:r>
          </a:p>
        </p:txBody>
      </p:sp>
      <p:sp>
        <p:nvSpPr>
          <p:cNvPr id="169" name="Shape 169"/>
          <p:cNvSpPr txBox="1">
            <a:spLocks noGrp="1"/>
          </p:cNvSpPr>
          <p:nvPr>
            <p:ph type="body" idx="1"/>
          </p:nvPr>
        </p:nvSpPr>
        <p:spPr>
          <a:xfrm>
            <a:off x="457200" y="1600200"/>
            <a:ext cx="8514299" cy="4967700"/>
          </a:xfrm>
          <a:prstGeom prst="rect">
            <a:avLst/>
          </a:prstGeom>
        </p:spPr>
        <p:txBody>
          <a:bodyPr lIns="91425" tIns="91425" rIns="91425" bIns="91425" anchor="t" anchorCtr="0">
            <a:noAutofit/>
          </a:bodyPr>
          <a:lstStyle/>
          <a:p>
            <a:pPr lvl="0" rtl="0">
              <a:spcBef>
                <a:spcPts val="0"/>
              </a:spcBef>
              <a:buNone/>
            </a:pPr>
            <a:r>
              <a:rPr lang="en" sz="2000"/>
              <a:t>U.S. doctrinal manuals are numbered hierarchically.</a:t>
            </a:r>
          </a:p>
          <a:p>
            <a:pPr lvl="0" rtl="0">
              <a:spcBef>
                <a:spcPts val="0"/>
              </a:spcBef>
              <a:buNone/>
            </a:pPr>
            <a:r>
              <a:rPr lang="en" sz="2000"/>
              <a:t>First digit uses the </a:t>
            </a:r>
            <a:r>
              <a:rPr lang="en" sz="2000" i="1"/>
              <a:t>continental staff numbering system</a:t>
            </a:r>
            <a:r>
              <a:rPr lang="en" sz="2000"/>
              <a:t>:</a:t>
            </a:r>
          </a:p>
          <a:p>
            <a:pPr marL="914400" lvl="1" indent="-342900" rtl="0">
              <a:lnSpc>
                <a:spcPct val="115000"/>
              </a:lnSpc>
              <a:spcBef>
                <a:spcPts val="0"/>
              </a:spcBef>
              <a:buClr>
                <a:schemeClr val="dk1"/>
              </a:buClr>
              <a:buSzPct val="100000"/>
              <a:buFont typeface="Georgia"/>
              <a:buAutoNum type="arabicPeriod"/>
            </a:pPr>
            <a:r>
              <a:rPr lang="en" sz="1800"/>
              <a:t>manpower or personnel</a:t>
            </a:r>
          </a:p>
          <a:p>
            <a:pPr marL="914400" lvl="1" indent="-342900" rtl="0">
              <a:lnSpc>
                <a:spcPct val="115000"/>
              </a:lnSpc>
              <a:spcBef>
                <a:spcPts val="0"/>
              </a:spcBef>
              <a:buClr>
                <a:schemeClr val="dk1"/>
              </a:buClr>
              <a:buSzPct val="100000"/>
              <a:buFont typeface="Georgia"/>
              <a:buAutoNum type="arabicPeriod"/>
            </a:pPr>
            <a:r>
              <a:rPr lang="en" sz="1800" b="1"/>
              <a:t>intelligence</a:t>
            </a:r>
          </a:p>
          <a:p>
            <a:pPr marL="914400" lvl="1" indent="-342900" rtl="0">
              <a:lnSpc>
                <a:spcPct val="115000"/>
              </a:lnSpc>
              <a:spcBef>
                <a:spcPts val="0"/>
              </a:spcBef>
              <a:buClr>
                <a:schemeClr val="dk1"/>
              </a:buClr>
              <a:buSzPct val="100000"/>
              <a:buFont typeface="Georgia"/>
              <a:buAutoNum type="arabicPeriod"/>
            </a:pPr>
            <a:r>
              <a:rPr lang="en" sz="1800"/>
              <a:t>operations</a:t>
            </a:r>
          </a:p>
          <a:p>
            <a:pPr marL="914400" lvl="1" indent="-342900" rtl="0">
              <a:lnSpc>
                <a:spcPct val="115000"/>
              </a:lnSpc>
              <a:spcBef>
                <a:spcPts val="0"/>
              </a:spcBef>
              <a:buClr>
                <a:schemeClr val="dk1"/>
              </a:buClr>
              <a:buSzPct val="100000"/>
              <a:buFont typeface="Georgia"/>
              <a:buAutoNum type="arabicPeriod"/>
            </a:pPr>
            <a:r>
              <a:rPr lang="en" sz="1800"/>
              <a:t>logistics</a:t>
            </a:r>
          </a:p>
          <a:p>
            <a:pPr marL="914400" lvl="1" indent="-342900" rtl="0">
              <a:lnSpc>
                <a:spcPct val="115000"/>
              </a:lnSpc>
              <a:spcBef>
                <a:spcPts val="0"/>
              </a:spcBef>
              <a:buClr>
                <a:schemeClr val="dk1"/>
              </a:buClr>
              <a:buSzPct val="100000"/>
              <a:buFont typeface="Georgia"/>
              <a:buAutoNum type="arabicPeriod"/>
            </a:pPr>
            <a:r>
              <a:rPr lang="en" sz="1800"/>
              <a:t>plans</a:t>
            </a:r>
          </a:p>
          <a:p>
            <a:pPr marL="914400" lvl="1" indent="-342900" rtl="0">
              <a:lnSpc>
                <a:spcPct val="115000"/>
              </a:lnSpc>
              <a:spcBef>
                <a:spcPts val="0"/>
              </a:spcBef>
              <a:buClr>
                <a:schemeClr val="dk1"/>
              </a:buClr>
              <a:buSzPct val="100000"/>
              <a:buFont typeface="Georgia"/>
              <a:buAutoNum type="arabicPeriod"/>
            </a:pPr>
            <a:r>
              <a:rPr lang="en" sz="1800"/>
              <a:t>signal (communications or IT)</a:t>
            </a:r>
          </a:p>
          <a:p>
            <a:pPr marL="914400" lvl="1" indent="-342900" rtl="0">
              <a:lnSpc>
                <a:spcPct val="115000"/>
              </a:lnSpc>
              <a:spcBef>
                <a:spcPts val="0"/>
              </a:spcBef>
              <a:buClr>
                <a:schemeClr val="dk1"/>
              </a:buClr>
              <a:buSzPct val="100000"/>
              <a:buFont typeface="Georgia"/>
              <a:buAutoNum type="arabicPeriod"/>
            </a:pPr>
            <a:r>
              <a:rPr lang="en" sz="1800"/>
              <a:t>training</a:t>
            </a:r>
          </a:p>
          <a:p>
            <a:pPr marL="914400" lvl="1" indent="-342900" rtl="0">
              <a:lnSpc>
                <a:spcPct val="115000"/>
              </a:lnSpc>
              <a:spcBef>
                <a:spcPts val="0"/>
              </a:spcBef>
              <a:buClr>
                <a:schemeClr val="dk1"/>
              </a:buClr>
              <a:buSzPct val="100000"/>
              <a:buFont typeface="Georgia"/>
              <a:buAutoNum type="arabicPeriod"/>
            </a:pPr>
            <a:r>
              <a:rPr lang="en" sz="1800"/>
              <a:t>finance and contracts</a:t>
            </a:r>
          </a:p>
          <a:p>
            <a:pPr marL="914400" lvl="1" indent="-342900" rtl="0">
              <a:lnSpc>
                <a:spcPct val="115000"/>
              </a:lnSpc>
              <a:spcBef>
                <a:spcPts val="0"/>
              </a:spcBef>
              <a:buClr>
                <a:schemeClr val="dk1"/>
              </a:buClr>
              <a:buSzPct val="100000"/>
              <a:buFont typeface="Georgia"/>
              <a:buAutoNum type="arabicPeriod"/>
            </a:pPr>
            <a:r>
              <a:rPr lang="en" sz="1800"/>
              <a:t>civil-military operations or civil affairs</a:t>
            </a:r>
          </a:p>
          <a:p>
            <a:pPr marL="457200" lvl="0" indent="0" rtl="0">
              <a:lnSpc>
                <a:spcPct val="115000"/>
              </a:lnSpc>
              <a:spcBef>
                <a:spcPts val="0"/>
              </a:spcBef>
              <a:buNone/>
            </a:pPr>
            <a:endParaRPr sz="1800"/>
          </a:p>
          <a:p>
            <a:pPr lvl="0" rtl="0">
              <a:spcBef>
                <a:spcPts val="0"/>
              </a:spcBef>
              <a:buNone/>
            </a:pPr>
            <a:r>
              <a:rPr lang="en" sz="2000"/>
              <a:t>e.g.: Army FM </a:t>
            </a:r>
            <a:r>
              <a:rPr lang="en" sz="2000" b="1"/>
              <a:t>2</a:t>
            </a:r>
            <a:r>
              <a:rPr lang="en" sz="2000"/>
              <a:t>-0 is “Intelligence Operations” </a:t>
            </a:r>
          </a:p>
          <a:p>
            <a:pPr lvl="0" rtl="0">
              <a:spcBef>
                <a:spcPts val="0"/>
              </a:spcBef>
              <a:buNone/>
            </a:pPr>
            <a:r>
              <a:rPr lang="en" sz="2000"/>
              <a:t>     FM </a:t>
            </a:r>
            <a:r>
              <a:rPr lang="en" sz="2000" b="1"/>
              <a:t>2</a:t>
            </a:r>
            <a:r>
              <a:rPr lang="en" sz="2000"/>
              <a:t>-91.4 is “Intelligence Support to Urban Operations”</a:t>
            </a:r>
          </a:p>
        </p:txBody>
      </p:sp>
      <p:sp>
        <p:nvSpPr>
          <p:cNvPr id="2" name="Slide Number Placeholder 1"/>
          <p:cNvSpPr>
            <a:spLocks noGrp="1"/>
          </p:cNvSpPr>
          <p:nvPr>
            <p:ph type="sldNum" sz="quarter" idx="10"/>
          </p:nvPr>
        </p:nvSpPr>
        <p:spPr/>
        <p:txBody>
          <a:bodyPr/>
          <a:lstStyle/>
          <a:p>
            <a:fld id="{23FFE909-697B-4EBA-B3F0-F8808824B71C}" type="slidenum">
              <a:rPr lang="en-US" smtClean="0"/>
              <a:pPr/>
              <a:t>15</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Army Operations Doctrine</a:t>
            </a:r>
          </a:p>
        </p:txBody>
      </p:sp>
      <p:pic>
        <p:nvPicPr>
          <p:cNvPr id="176" name="Shape 176"/>
          <p:cNvPicPr preferRelativeResize="0"/>
          <p:nvPr/>
        </p:nvPicPr>
        <p:blipFill>
          <a:blip r:embed="rId3"/>
          <a:stretch>
            <a:fillRect/>
          </a:stretch>
        </p:blipFill>
        <p:spPr>
          <a:xfrm>
            <a:off x="6495200" y="1295400"/>
            <a:ext cx="2133075" cy="2762349"/>
          </a:xfrm>
          <a:prstGeom prst="rect">
            <a:avLst/>
          </a:prstGeom>
          <a:noFill/>
          <a:ln>
            <a:solidFill>
              <a:schemeClr val="tx1"/>
            </a:solidFill>
          </a:ln>
          <a:effectLst>
            <a:outerShdw blurRad="50800" dist="38100" dir="8100000" algn="tr" rotWithShape="0">
              <a:prstClr val="black">
                <a:alpha val="40000"/>
              </a:prstClr>
            </a:outerShdw>
          </a:effectLst>
        </p:spPr>
      </p:pic>
      <p:pic>
        <p:nvPicPr>
          <p:cNvPr id="177" name="Shape 177"/>
          <p:cNvPicPr preferRelativeResize="0"/>
          <p:nvPr/>
        </p:nvPicPr>
        <p:blipFill>
          <a:blip r:embed="rId4"/>
          <a:stretch>
            <a:fillRect/>
          </a:stretch>
        </p:blipFill>
        <p:spPr>
          <a:xfrm>
            <a:off x="5810775" y="4246248"/>
            <a:ext cx="2973025" cy="2372774"/>
          </a:xfrm>
          <a:prstGeom prst="rect">
            <a:avLst/>
          </a:prstGeom>
          <a:noFill/>
          <a:ln>
            <a:noFill/>
          </a:ln>
        </p:spPr>
      </p:pic>
      <p:sp>
        <p:nvSpPr>
          <p:cNvPr id="178" name="Shape 178"/>
          <p:cNvSpPr txBox="1">
            <a:spLocks noGrp="1"/>
          </p:cNvSpPr>
          <p:nvPr>
            <p:ph type="body" idx="1"/>
          </p:nvPr>
        </p:nvSpPr>
        <p:spPr>
          <a:xfrm>
            <a:off x="76200" y="1496440"/>
            <a:ext cx="5953799" cy="4967700"/>
          </a:xfrm>
          <a:prstGeom prst="rect">
            <a:avLst/>
          </a:prstGeom>
        </p:spPr>
        <p:txBody>
          <a:bodyPr lIns="91425" tIns="91425" rIns="91425" bIns="91425" anchor="t" anchorCtr="0">
            <a:noAutofit/>
          </a:bodyPr>
          <a:lstStyle/>
          <a:p>
            <a:pPr lvl="0" rtl="0">
              <a:spcBef>
                <a:spcPts val="300"/>
              </a:spcBef>
              <a:buNone/>
            </a:pPr>
            <a:r>
              <a:rPr lang="en" sz="2000" b="1" dirty="0"/>
              <a:t>3-series FMs cover operations</a:t>
            </a:r>
          </a:p>
          <a:p>
            <a:pPr marL="457200" lvl="0" indent="0" rtl="0">
              <a:spcBef>
                <a:spcPts val="300"/>
              </a:spcBef>
              <a:buNone/>
            </a:pPr>
            <a:r>
              <a:rPr lang="en" sz="2000" dirty="0"/>
              <a:t>3-0   Operations</a:t>
            </a:r>
          </a:p>
          <a:p>
            <a:pPr marL="457200" lvl="0" indent="0" rtl="0">
              <a:spcBef>
                <a:spcPts val="300"/>
              </a:spcBef>
              <a:buNone/>
            </a:pPr>
            <a:r>
              <a:rPr lang="en" sz="2000" dirty="0"/>
              <a:t>3-09 Field Artillery and Fire Support</a:t>
            </a:r>
          </a:p>
          <a:p>
            <a:pPr marL="457200" lvl="0" indent="0" rtl="0">
              <a:spcBef>
                <a:spcPts val="300"/>
              </a:spcBef>
              <a:buNone/>
            </a:pPr>
            <a:r>
              <a:rPr lang="en" sz="2000" dirty="0"/>
              <a:t>3-24 Counterinsurgency</a:t>
            </a:r>
          </a:p>
          <a:p>
            <a:pPr marL="457200" lvl="0" indent="0" rtl="0">
              <a:spcBef>
                <a:spcPts val="300"/>
              </a:spcBef>
              <a:buNone/>
            </a:pPr>
            <a:r>
              <a:rPr lang="en" sz="2000" dirty="0"/>
              <a:t>3-60 The Targeting Process</a:t>
            </a:r>
          </a:p>
          <a:p>
            <a:pPr marL="457200" lvl="0" indent="0" rtl="0">
              <a:spcBef>
                <a:spcPts val="300"/>
              </a:spcBef>
              <a:buNone/>
            </a:pPr>
            <a:r>
              <a:rPr lang="en" sz="2000" dirty="0"/>
              <a:t>3-90 Offensive and Defensive Ops</a:t>
            </a:r>
          </a:p>
          <a:p>
            <a:pPr lvl="0" rtl="0">
              <a:spcBef>
                <a:spcPts val="300"/>
              </a:spcBef>
              <a:buNone/>
            </a:pPr>
            <a:endParaRPr sz="2000" dirty="0"/>
          </a:p>
          <a:p>
            <a:pPr rtl="0">
              <a:spcBef>
                <a:spcPts val="300"/>
              </a:spcBef>
              <a:buNone/>
            </a:pPr>
            <a:r>
              <a:rPr lang="en" sz="2000" dirty="0"/>
              <a:t>These manuals describe how to synchronize the six </a:t>
            </a:r>
            <a:r>
              <a:rPr lang="en" sz="2000" i="1" dirty="0"/>
              <a:t>warfighting functions</a:t>
            </a:r>
          </a:p>
          <a:p>
            <a:pPr lvl="0" indent="457200">
              <a:spcBef>
                <a:spcPts val="300"/>
              </a:spcBef>
              <a:buSzPct val="55000"/>
            </a:pPr>
            <a:r>
              <a:rPr lang="en" sz="2000" dirty="0" smtClean="0">
                <a:latin typeface="Arial"/>
                <a:ea typeface="Arial"/>
                <a:cs typeface="Arial"/>
                <a:sym typeface="Arial"/>
              </a:rPr>
              <a:t>Movement </a:t>
            </a:r>
            <a:r>
              <a:rPr lang="en" sz="2000" dirty="0">
                <a:latin typeface="Arial"/>
                <a:ea typeface="Arial"/>
                <a:cs typeface="Arial"/>
                <a:sym typeface="Arial"/>
              </a:rPr>
              <a:t>and Maneuver </a:t>
            </a:r>
            <a:endParaRPr lang="en" sz="2000" dirty="0" smtClean="0">
              <a:latin typeface="Arial"/>
              <a:ea typeface="Arial"/>
              <a:cs typeface="Arial"/>
              <a:sym typeface="Arial"/>
            </a:endParaRPr>
          </a:p>
          <a:p>
            <a:pPr lvl="0" indent="457200">
              <a:spcBef>
                <a:spcPts val="300"/>
              </a:spcBef>
              <a:buSzPct val="55000"/>
            </a:pPr>
            <a:r>
              <a:rPr lang="en" sz="2000" dirty="0" smtClean="0">
                <a:latin typeface="Arial"/>
                <a:ea typeface="Arial"/>
                <a:cs typeface="Arial"/>
                <a:sym typeface="Arial"/>
              </a:rPr>
              <a:t>Command </a:t>
            </a:r>
            <a:r>
              <a:rPr lang="en" sz="2000" dirty="0">
                <a:latin typeface="Arial"/>
                <a:ea typeface="Arial"/>
                <a:cs typeface="Arial"/>
                <a:sym typeface="Arial"/>
              </a:rPr>
              <a:t>and Control</a:t>
            </a:r>
          </a:p>
          <a:p>
            <a:pPr lvl="0" indent="457200" rtl="0">
              <a:spcBef>
                <a:spcPts val="300"/>
              </a:spcBef>
              <a:buClr>
                <a:schemeClr val="dk1"/>
              </a:buClr>
              <a:buSzPct val="55000"/>
              <a:buFont typeface="Arial"/>
              <a:buNone/>
            </a:pPr>
            <a:r>
              <a:rPr lang="en" sz="2000" dirty="0">
                <a:latin typeface="Arial"/>
                <a:ea typeface="Arial"/>
                <a:cs typeface="Arial"/>
                <a:sym typeface="Arial"/>
              </a:rPr>
              <a:t>Intelligence</a:t>
            </a:r>
          </a:p>
          <a:p>
            <a:pPr lvl="0" indent="457200" rtl="0">
              <a:spcBef>
                <a:spcPts val="300"/>
              </a:spcBef>
              <a:buClr>
                <a:schemeClr val="dk1"/>
              </a:buClr>
              <a:buSzPct val="55000"/>
              <a:buFont typeface="Arial"/>
              <a:buNone/>
            </a:pPr>
            <a:r>
              <a:rPr lang="en" sz="2000" dirty="0">
                <a:latin typeface="Arial"/>
                <a:ea typeface="Arial"/>
                <a:cs typeface="Arial"/>
                <a:sym typeface="Arial"/>
              </a:rPr>
              <a:t>Fire Support</a:t>
            </a:r>
          </a:p>
          <a:p>
            <a:pPr lvl="0" indent="457200" rtl="0">
              <a:spcBef>
                <a:spcPts val="300"/>
              </a:spcBef>
              <a:buClr>
                <a:schemeClr val="dk1"/>
              </a:buClr>
              <a:buSzPct val="55000"/>
              <a:buFont typeface="Arial"/>
              <a:buNone/>
            </a:pPr>
            <a:r>
              <a:rPr lang="en" sz="2000" dirty="0">
                <a:latin typeface="Arial"/>
                <a:ea typeface="Arial"/>
                <a:cs typeface="Arial"/>
                <a:sym typeface="Arial"/>
              </a:rPr>
              <a:t>Protection</a:t>
            </a:r>
          </a:p>
          <a:p>
            <a:pPr lvl="0" indent="457200" rtl="0">
              <a:spcBef>
                <a:spcPts val="300"/>
              </a:spcBef>
              <a:buClr>
                <a:schemeClr val="dk1"/>
              </a:buClr>
              <a:buSzPct val="55000"/>
              <a:buFont typeface="Arial"/>
              <a:buNone/>
            </a:pPr>
            <a:r>
              <a:rPr lang="en" sz="2000" dirty="0">
                <a:latin typeface="Arial"/>
                <a:ea typeface="Arial"/>
                <a:cs typeface="Arial"/>
                <a:sym typeface="Arial"/>
              </a:rPr>
              <a:t>Sustainment</a:t>
            </a:r>
          </a:p>
          <a:p>
            <a:pPr lvl="0" rtl="0">
              <a:spcBef>
                <a:spcPts val="0"/>
              </a:spcBef>
              <a:buNone/>
            </a:pPr>
            <a:endParaRPr sz="2000" i="1" dirty="0"/>
          </a:p>
          <a:p>
            <a:pPr marL="0" lvl="0" indent="0" rtl="0">
              <a:spcBef>
                <a:spcPts val="0"/>
              </a:spcBef>
              <a:buNone/>
            </a:pPr>
            <a:endParaRPr sz="24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16</a:t>
            </a:fld>
            <a:endParaRPr lang="en-US"/>
          </a:p>
        </p:txBody>
      </p:sp>
      <p:sp>
        <p:nvSpPr>
          <p:cNvPr id="8"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A Short Story...</a:t>
            </a:r>
          </a:p>
        </p:txBody>
      </p:sp>
      <p:sp>
        <p:nvSpPr>
          <p:cNvPr id="185" name="Shape 185"/>
          <p:cNvSpPr txBox="1">
            <a:spLocks noGrp="1"/>
          </p:cNvSpPr>
          <p:nvPr>
            <p:ph type="body" idx="1"/>
          </p:nvPr>
        </p:nvSpPr>
        <p:spPr>
          <a:xfrm>
            <a:off x="4848050" y="1600200"/>
            <a:ext cx="4045800" cy="4967700"/>
          </a:xfrm>
          <a:prstGeom prst="rect">
            <a:avLst/>
          </a:prstGeom>
        </p:spPr>
        <p:txBody>
          <a:bodyPr lIns="91425" tIns="91425" rIns="91425" bIns="91425" anchor="t" anchorCtr="0">
            <a:noAutofit/>
          </a:bodyPr>
          <a:lstStyle/>
          <a:p>
            <a:pPr rtl="0">
              <a:spcBef>
                <a:spcPts val="0"/>
              </a:spcBef>
              <a:buNone/>
            </a:pPr>
            <a:r>
              <a:rPr lang="en" dirty="0"/>
              <a:t>“Towards a Cyber Leader Course Modeled on Army Ranger School”</a:t>
            </a:r>
          </a:p>
          <a:p>
            <a:pPr rtl="0">
              <a:spcBef>
                <a:spcPts val="0"/>
              </a:spcBef>
              <a:buNone/>
            </a:pPr>
            <a:endParaRPr dirty="0"/>
          </a:p>
          <a:p>
            <a:pPr rtl="0">
              <a:spcBef>
                <a:spcPts val="0"/>
              </a:spcBef>
              <a:buNone/>
            </a:pPr>
            <a:r>
              <a:rPr lang="en" dirty="0"/>
              <a:t>Small Wars Journal</a:t>
            </a:r>
          </a:p>
          <a:p>
            <a:pPr>
              <a:spcBef>
                <a:spcPts val="0"/>
              </a:spcBef>
              <a:buNone/>
            </a:pPr>
            <a:r>
              <a:rPr lang="en" dirty="0"/>
              <a:t>18 April 2014 </a:t>
            </a:r>
          </a:p>
        </p:txBody>
      </p:sp>
      <p:pic>
        <p:nvPicPr>
          <p:cNvPr id="186" name="Shape 186"/>
          <p:cNvPicPr preferRelativeResize="0"/>
          <p:nvPr/>
        </p:nvPicPr>
        <p:blipFill>
          <a:blip r:embed="rId3"/>
          <a:stretch>
            <a:fillRect/>
          </a:stretch>
        </p:blipFill>
        <p:spPr>
          <a:xfrm>
            <a:off x="956447" y="1742525"/>
            <a:ext cx="3452074" cy="4825375"/>
          </a:xfrm>
          <a:prstGeom prst="rect">
            <a:avLst/>
          </a:prstGeom>
          <a:noFill/>
          <a:ln w="9525"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sp>
        <p:nvSpPr>
          <p:cNvPr id="187" name="Shape 187"/>
          <p:cNvSpPr txBox="1"/>
          <p:nvPr/>
        </p:nvSpPr>
        <p:spPr>
          <a:xfrm>
            <a:off x="179400" y="6567900"/>
            <a:ext cx="8964599" cy="374100"/>
          </a:xfrm>
          <a:prstGeom prst="rect">
            <a:avLst/>
          </a:prstGeom>
          <a:noFill/>
          <a:ln>
            <a:noFill/>
          </a:ln>
        </p:spPr>
        <p:txBody>
          <a:bodyPr lIns="91425" tIns="91425" rIns="91425" bIns="91425" anchor="ctr" anchorCtr="0">
            <a:noAutofit/>
          </a:bodyPr>
          <a:lstStyle/>
          <a:p>
            <a:pPr lvl="0" algn="r" rtl="0">
              <a:spcBef>
                <a:spcPts val="0"/>
              </a:spcBef>
              <a:buNone/>
            </a:pPr>
            <a:r>
              <a:rPr lang="en" sz="800"/>
              <a:t>http://smallwarsjournal.com/jrnl/art/towards-a-cyber-leader-course-modeled-on-army-ranger-school</a:t>
            </a:r>
          </a:p>
        </p:txBody>
      </p:sp>
      <p:sp>
        <p:nvSpPr>
          <p:cNvPr id="2" name="Slide Number Placeholder 1"/>
          <p:cNvSpPr>
            <a:spLocks noGrp="1"/>
          </p:cNvSpPr>
          <p:nvPr>
            <p:ph type="sldNum" sz="quarter" idx="10"/>
          </p:nvPr>
        </p:nvSpPr>
        <p:spPr/>
        <p:txBody>
          <a:bodyPr/>
          <a:lstStyle/>
          <a:p>
            <a:fld id="{23FFE909-697B-4EBA-B3F0-F8808824B71C}" type="slidenum">
              <a:rPr lang="en-US" smtClean="0"/>
              <a:pPr/>
              <a:t>17</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And Doctrine Man was There...</a:t>
            </a:r>
          </a:p>
        </p:txBody>
      </p:sp>
      <p:pic>
        <p:nvPicPr>
          <p:cNvPr id="195" name="Shape 195"/>
          <p:cNvPicPr preferRelativeResize="0"/>
          <p:nvPr/>
        </p:nvPicPr>
        <p:blipFill>
          <a:blip r:embed="rId3"/>
          <a:stretch>
            <a:fillRect/>
          </a:stretch>
        </p:blipFill>
        <p:spPr>
          <a:xfrm>
            <a:off x="749029" y="1692273"/>
            <a:ext cx="7480570" cy="4951717"/>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18</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endParaRPr/>
          </a:p>
        </p:txBody>
      </p:sp>
      <p:pic>
        <p:nvPicPr>
          <p:cNvPr id="203" name="Shape 203"/>
          <p:cNvPicPr preferRelativeResize="0"/>
          <p:nvPr/>
        </p:nvPicPr>
        <p:blipFill>
          <a:blip r:embed="rId3"/>
          <a:stretch>
            <a:fillRect/>
          </a:stretch>
        </p:blipFill>
        <p:spPr>
          <a:xfrm>
            <a:off x="0" y="1106351"/>
            <a:ext cx="5982511" cy="5440363"/>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19</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
        <p:nvSpPr>
          <p:cNvPr id="202" name="Shape 202"/>
          <p:cNvSpPr txBox="1">
            <a:spLocks noGrp="1"/>
          </p:cNvSpPr>
          <p:nvPr>
            <p:ph type="body" idx="1"/>
          </p:nvPr>
        </p:nvSpPr>
        <p:spPr>
          <a:xfrm>
            <a:off x="3444241" y="1897866"/>
            <a:ext cx="5284488" cy="4472454"/>
          </a:xfrm>
          <a:prstGeom prst="rect">
            <a:avLst/>
          </a:prstGeom>
          <a:solidFill>
            <a:schemeClr val="bg1"/>
          </a:solidFill>
          <a:ln>
            <a:solidFill>
              <a:schemeClr val="accent1"/>
            </a:solidFill>
          </a:ln>
        </p:spPr>
        <p:txBody>
          <a:bodyPr lIns="91425" tIns="91425" rIns="91425" bIns="91425" anchor="t" anchorCtr="0">
            <a:noAutofit/>
          </a:bodyPr>
          <a:lstStyle/>
          <a:p>
            <a:pPr marL="396875" indent="-336550">
              <a:spcBef>
                <a:spcPts val="0"/>
              </a:spcBef>
              <a:buFont typeface="Arial" pitchFamily="34" charset="0"/>
              <a:buChar char="•"/>
            </a:pPr>
            <a:r>
              <a:rPr lang="en" sz="3600" dirty="0"/>
              <a:t>“You have to write code 19 hours a day with little food</a:t>
            </a:r>
            <a:r>
              <a:rPr lang="en" sz="3600" dirty="0" smtClean="0"/>
              <a:t>.”</a:t>
            </a:r>
          </a:p>
          <a:p>
            <a:pPr marL="396875" indent="-336550">
              <a:spcBef>
                <a:spcPts val="0"/>
              </a:spcBef>
              <a:buFont typeface="Arial" pitchFamily="34" charset="0"/>
              <a:buChar char="•"/>
            </a:pPr>
            <a:endParaRPr lang="en" sz="3600" dirty="0" smtClean="0"/>
          </a:p>
          <a:p>
            <a:pPr marL="396875" indent="-336550">
              <a:spcBef>
                <a:spcPts val="0"/>
              </a:spcBef>
              <a:buFont typeface="Arial" pitchFamily="34" charset="0"/>
              <a:buChar char="•"/>
            </a:pPr>
            <a:r>
              <a:rPr lang="en" sz="3600" dirty="0" smtClean="0"/>
              <a:t>“I knew Ranger School would eventually become an online school”</a:t>
            </a:r>
            <a:endParaRPr lang="en" sz="3600" dirty="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04800" y="274650"/>
            <a:ext cx="8531400" cy="1143000"/>
          </a:xfrm>
          <a:prstGeom prst="rect">
            <a:avLst/>
          </a:prstGeom>
        </p:spPr>
        <p:txBody>
          <a:bodyPr lIns="91425" tIns="91425" rIns="91425" bIns="91425" anchor="ctr" anchorCtr="0">
            <a:noAutofit/>
          </a:bodyPr>
          <a:lstStyle/>
          <a:p>
            <a:pPr>
              <a:spcBef>
                <a:spcPts val="0"/>
              </a:spcBef>
              <a:buNone/>
            </a:pPr>
            <a:r>
              <a:rPr lang="en"/>
              <a:t>Some Specific Examples...</a:t>
            </a:r>
          </a:p>
        </p:txBody>
      </p:sp>
      <p:sp>
        <p:nvSpPr>
          <p:cNvPr id="210" name="Shape 21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lnSpc>
                <a:spcPct val="115000"/>
              </a:lnSpc>
              <a:spcBef>
                <a:spcPts val="0"/>
              </a:spcBef>
              <a:buClr>
                <a:schemeClr val="dk1"/>
              </a:buClr>
              <a:buSzPct val="36666"/>
              <a:buFont typeface="Arial"/>
              <a:buNone/>
            </a:pPr>
            <a:r>
              <a:rPr lang="en"/>
              <a:t>We’ve picked a few key concepts of relevance to the infosec community:</a:t>
            </a:r>
          </a:p>
          <a:p>
            <a:pPr marL="457200" lvl="0" indent="-381000" rtl="0">
              <a:lnSpc>
                <a:spcPct val="115000"/>
              </a:lnSpc>
              <a:spcBef>
                <a:spcPts val="0"/>
              </a:spcBef>
              <a:buClr>
                <a:schemeClr val="dk1"/>
              </a:buClr>
              <a:buSzPct val="100000"/>
              <a:buFont typeface="Arial"/>
              <a:buChar char="●"/>
            </a:pPr>
            <a:r>
              <a:rPr lang="en" sz="2400"/>
              <a:t>OPSEC</a:t>
            </a:r>
          </a:p>
          <a:p>
            <a:pPr marL="457200" lvl="0" indent="-381000" rtl="0">
              <a:lnSpc>
                <a:spcPct val="115000"/>
              </a:lnSpc>
              <a:spcBef>
                <a:spcPts val="0"/>
              </a:spcBef>
              <a:buClr>
                <a:schemeClr val="dk1"/>
              </a:buClr>
              <a:buSzPct val="100000"/>
              <a:buFont typeface="Arial"/>
              <a:buChar char="●"/>
            </a:pPr>
            <a:r>
              <a:rPr lang="en" sz="2400"/>
              <a:t>Kill Chain</a:t>
            </a:r>
          </a:p>
          <a:p>
            <a:pPr marL="457200" lvl="0" indent="-381000" rtl="0">
              <a:lnSpc>
                <a:spcPct val="115000"/>
              </a:lnSpc>
              <a:spcBef>
                <a:spcPts val="0"/>
              </a:spcBef>
              <a:buClr>
                <a:schemeClr val="dk1"/>
              </a:buClr>
              <a:buSzPct val="100000"/>
              <a:buFont typeface="Arial"/>
              <a:buChar char="●"/>
            </a:pPr>
            <a:r>
              <a:rPr lang="en" sz="2400"/>
              <a:t>Cyber Terrain</a:t>
            </a:r>
          </a:p>
          <a:p>
            <a:pPr marL="457200" lvl="0" indent="-381000" rtl="0">
              <a:lnSpc>
                <a:spcPct val="115000"/>
              </a:lnSpc>
              <a:spcBef>
                <a:spcPts val="0"/>
              </a:spcBef>
              <a:buClr>
                <a:schemeClr val="dk1"/>
              </a:buClr>
              <a:buSzPct val="100000"/>
              <a:buFont typeface="Arial"/>
              <a:buChar char="●"/>
            </a:pPr>
            <a:r>
              <a:rPr lang="en" sz="2400"/>
              <a:t>Disinformation (Denial and Deception)</a:t>
            </a:r>
          </a:p>
          <a:p>
            <a:pPr marL="457200" lvl="0" indent="-381000" rtl="0">
              <a:lnSpc>
                <a:spcPct val="115000"/>
              </a:lnSpc>
              <a:spcBef>
                <a:spcPts val="0"/>
              </a:spcBef>
              <a:buClr>
                <a:schemeClr val="dk1"/>
              </a:buClr>
              <a:buSzPct val="100000"/>
              <a:buFont typeface="Arial"/>
              <a:buChar char="●"/>
            </a:pPr>
            <a:r>
              <a:rPr lang="en" sz="2400"/>
              <a:t>Threat Intelligence &amp; TTPs</a:t>
            </a:r>
          </a:p>
          <a:p>
            <a:pPr marL="457200" lvl="0" indent="-381000" rtl="0">
              <a:lnSpc>
                <a:spcPct val="115000"/>
              </a:lnSpc>
              <a:spcBef>
                <a:spcPts val="0"/>
              </a:spcBef>
              <a:buClr>
                <a:schemeClr val="dk1"/>
              </a:buClr>
              <a:buSzPct val="100000"/>
              <a:buFont typeface="Arial"/>
              <a:buChar char="●"/>
            </a:pPr>
            <a:r>
              <a:rPr lang="en" sz="2400"/>
              <a:t>Intel Gain/Loss</a:t>
            </a:r>
          </a:p>
          <a:p>
            <a:pPr marL="457200" lvl="0" indent="-381000" rtl="0">
              <a:lnSpc>
                <a:spcPct val="115000"/>
              </a:lnSpc>
              <a:spcBef>
                <a:spcPts val="0"/>
              </a:spcBef>
              <a:buClr>
                <a:schemeClr val="dk1"/>
              </a:buClr>
              <a:buSzPct val="100000"/>
              <a:buFont typeface="Arial"/>
              <a:buChar char="●"/>
            </a:pPr>
            <a:r>
              <a:rPr lang="en" sz="2400"/>
              <a:t>OODA Loop</a:t>
            </a:r>
          </a:p>
          <a:p>
            <a:pPr marL="457200" lvl="0" indent="-381000" rtl="0">
              <a:lnSpc>
                <a:spcPct val="115000"/>
              </a:lnSpc>
              <a:spcBef>
                <a:spcPts val="0"/>
              </a:spcBef>
              <a:buClr>
                <a:schemeClr val="dk1"/>
              </a:buClr>
              <a:buSzPct val="100000"/>
              <a:buFont typeface="Arial"/>
              <a:buChar char="●"/>
            </a:pPr>
            <a:r>
              <a:rPr lang="en" sz="2400"/>
              <a:t>Targeting</a:t>
            </a:r>
          </a:p>
          <a:p>
            <a:pPr>
              <a:spcBef>
                <a:spcPts val="0"/>
              </a:spcBef>
              <a:buNone/>
            </a:pPr>
            <a:endParaRPr/>
          </a:p>
        </p:txBody>
      </p:sp>
      <p:sp>
        <p:nvSpPr>
          <p:cNvPr id="2" name="Slide Number Placeholder 1"/>
          <p:cNvSpPr>
            <a:spLocks noGrp="1"/>
          </p:cNvSpPr>
          <p:nvPr>
            <p:ph type="sldNum" sz="quarter" idx="10"/>
          </p:nvPr>
        </p:nvSpPr>
        <p:spPr/>
        <p:txBody>
          <a:bodyPr/>
          <a:lstStyle/>
          <a:p>
            <a:fld id="{23FFE909-697B-4EBA-B3F0-F8808824B71C}" type="slidenum">
              <a:rPr lang="en-US" smtClean="0"/>
              <a:pPr/>
              <a:t>20</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457200" y="274650"/>
            <a:ext cx="7956899" cy="1143000"/>
          </a:xfrm>
          <a:prstGeom prst="rect">
            <a:avLst/>
          </a:prstGeom>
        </p:spPr>
        <p:txBody>
          <a:bodyPr lIns="91425" tIns="91425" rIns="91425" bIns="91425" anchor="ctr" anchorCtr="0">
            <a:noAutofit/>
          </a:bodyPr>
          <a:lstStyle/>
          <a:p>
            <a:pPr lvl="0" rtl="0">
              <a:spcBef>
                <a:spcPts val="0"/>
              </a:spcBef>
              <a:buNone/>
            </a:pPr>
            <a:r>
              <a:rPr lang="en"/>
              <a:t>Operations Security (OPSEC)*</a:t>
            </a:r>
          </a:p>
        </p:txBody>
      </p:sp>
      <p:sp>
        <p:nvSpPr>
          <p:cNvPr id="217" name="Shape 217"/>
          <p:cNvSpPr txBox="1">
            <a:spLocks noGrp="1"/>
          </p:cNvSpPr>
          <p:nvPr>
            <p:ph type="body" idx="1"/>
          </p:nvPr>
        </p:nvSpPr>
        <p:spPr>
          <a:xfrm>
            <a:off x="155275" y="1636045"/>
            <a:ext cx="5779799" cy="4565575"/>
          </a:xfrm>
          <a:prstGeom prst="rect">
            <a:avLst/>
          </a:prstGeom>
        </p:spPr>
        <p:txBody>
          <a:bodyPr lIns="91425" tIns="91425" rIns="91425" bIns="91425" anchor="t" anchorCtr="0">
            <a:noAutofit/>
          </a:bodyPr>
          <a:lstStyle/>
          <a:p>
            <a:pPr marL="457200" lvl="0" indent="-342900" rtl="0">
              <a:spcBef>
                <a:spcPts val="0"/>
              </a:spcBef>
              <a:buClr>
                <a:schemeClr val="dk1"/>
              </a:buClr>
              <a:buSzPct val="100000"/>
              <a:buFont typeface="Arial"/>
              <a:buChar char="●"/>
            </a:pPr>
            <a:r>
              <a:rPr lang="en" sz="1800" dirty="0"/>
              <a:t>The </a:t>
            </a:r>
            <a:r>
              <a:rPr lang="en" sz="1800" b="1" dirty="0"/>
              <a:t>OPSEC process is a systematic method used </a:t>
            </a:r>
            <a:r>
              <a:rPr lang="en" sz="1800" dirty="0"/>
              <a:t>to identify, control, and protect critical information and subsequently analyze friendly actions associated with military operations.</a:t>
            </a:r>
          </a:p>
          <a:p>
            <a:pPr lvl="0" rtl="0">
              <a:lnSpc>
                <a:spcPct val="115000"/>
              </a:lnSpc>
              <a:spcBef>
                <a:spcPts val="0"/>
              </a:spcBef>
              <a:buNone/>
            </a:pPr>
            <a:endParaRPr sz="1800" dirty="0"/>
          </a:p>
          <a:p>
            <a:pPr marL="457200" lvl="0" indent="-342900" rtl="0">
              <a:lnSpc>
                <a:spcPct val="115000"/>
              </a:lnSpc>
              <a:spcBef>
                <a:spcPts val="0"/>
              </a:spcBef>
              <a:buClr>
                <a:schemeClr val="dk1"/>
              </a:buClr>
              <a:buSzPct val="100000"/>
              <a:buFont typeface="Arial"/>
              <a:buChar char="●"/>
            </a:pPr>
            <a:r>
              <a:rPr lang="en" sz="1800" dirty="0"/>
              <a:t>The purpose of operations security (OPSEC) is to </a:t>
            </a:r>
            <a:r>
              <a:rPr lang="en" sz="1800" b="1" dirty="0"/>
              <a:t>reduce the vulnerability </a:t>
            </a:r>
            <a:r>
              <a:rPr lang="en" sz="1800" dirty="0"/>
              <a:t>of US and multinational forces from successful adversary exploitation of critical information. OPSEC applies to all activities that prepare, sustain, or employ forces. </a:t>
            </a:r>
          </a:p>
          <a:p>
            <a:pPr lvl="0" rtl="0">
              <a:lnSpc>
                <a:spcPct val="115000"/>
              </a:lnSpc>
              <a:spcBef>
                <a:spcPts val="0"/>
              </a:spcBef>
              <a:buNone/>
            </a:pPr>
            <a:endParaRPr sz="1800" dirty="0"/>
          </a:p>
          <a:p>
            <a:pPr marL="457200" lvl="0" indent="-342900" rtl="0">
              <a:spcBef>
                <a:spcPts val="0"/>
              </a:spcBef>
              <a:buClr>
                <a:schemeClr val="dk1"/>
              </a:buClr>
              <a:buSzPct val="100000"/>
              <a:buFont typeface="Arial"/>
              <a:buChar char="●"/>
            </a:pPr>
            <a:r>
              <a:rPr lang="en" sz="1800" dirty="0"/>
              <a:t>There is an entire Joint Publication on OPSEC...	</a:t>
            </a:r>
            <a:r>
              <a:rPr lang="en" sz="1800" b="1" i="1" dirty="0"/>
              <a:t>Joint Publication 3-13.3</a:t>
            </a:r>
          </a:p>
        </p:txBody>
      </p:sp>
      <p:sp>
        <p:nvSpPr>
          <p:cNvPr id="218" name="Shape 218"/>
          <p:cNvSpPr txBox="1"/>
          <p:nvPr/>
        </p:nvSpPr>
        <p:spPr>
          <a:xfrm>
            <a:off x="0" y="6477000"/>
            <a:ext cx="9144000" cy="457200"/>
          </a:xfrm>
          <a:prstGeom prst="rect">
            <a:avLst/>
          </a:prstGeom>
          <a:noFill/>
          <a:ln>
            <a:noFill/>
          </a:ln>
        </p:spPr>
        <p:txBody>
          <a:bodyPr lIns="91425" tIns="91425" rIns="91425" bIns="91425" anchor="t" anchorCtr="0">
            <a:noAutofit/>
          </a:bodyPr>
          <a:lstStyle/>
          <a:p>
            <a:pPr lvl="0" rtl="0">
              <a:spcBef>
                <a:spcPts val="0"/>
              </a:spcBef>
              <a:buNone/>
            </a:pPr>
            <a:r>
              <a:rPr lang="en"/>
              <a:t>* </a:t>
            </a:r>
            <a:r>
              <a:rPr lang="en">
                <a:solidFill>
                  <a:schemeClr val="dk1"/>
                </a:solidFill>
              </a:rPr>
              <a:t>JP 3-13.3, Operations Security, 4 January 2012, available at </a:t>
            </a:r>
            <a:r>
              <a:rPr lang="en" u="sng">
                <a:solidFill>
                  <a:schemeClr val="hlink"/>
                </a:solidFill>
                <a:hlinkClick r:id="rId3"/>
              </a:rPr>
              <a:t>https://publicintelligence.net/jcs-opsec/</a:t>
            </a:r>
            <a:r>
              <a:rPr lang="en">
                <a:solidFill>
                  <a:schemeClr val="dk1"/>
                </a:solidFill>
              </a:rPr>
              <a:t> </a:t>
            </a:r>
          </a:p>
        </p:txBody>
      </p:sp>
      <p:pic>
        <p:nvPicPr>
          <p:cNvPr id="219" name="Shape 219"/>
          <p:cNvPicPr preferRelativeResize="0"/>
          <p:nvPr/>
        </p:nvPicPr>
        <p:blipFill>
          <a:blip r:embed="rId4"/>
          <a:stretch>
            <a:fillRect/>
          </a:stretch>
        </p:blipFill>
        <p:spPr>
          <a:xfrm>
            <a:off x="6083650" y="2008550"/>
            <a:ext cx="2804049" cy="3632199"/>
          </a:xfrm>
          <a:prstGeom prst="rect">
            <a:avLst/>
          </a:prstGeom>
          <a:noFill/>
          <a:ln>
            <a:noFill/>
          </a:ln>
          <a:effectLst>
            <a:outerShdw blurRad="50800" dist="38100" dir="8100000" algn="tr" rotWithShape="0">
              <a:prstClr val="black">
                <a:alpha val="40000"/>
              </a:prstClr>
            </a:outerShdw>
          </a:effectLst>
        </p:spPr>
      </p:pic>
      <p:sp>
        <p:nvSpPr>
          <p:cNvPr id="2" name="Slide Number Placeholder 1"/>
          <p:cNvSpPr>
            <a:spLocks noGrp="1"/>
          </p:cNvSpPr>
          <p:nvPr>
            <p:ph type="sldNum" sz="quarter" idx="10"/>
          </p:nvPr>
        </p:nvSpPr>
        <p:spPr/>
        <p:txBody>
          <a:bodyPr/>
          <a:lstStyle/>
          <a:p>
            <a:fld id="{23FFE909-697B-4EBA-B3F0-F8808824B71C}" type="slidenum">
              <a:rPr lang="en-US" smtClean="0"/>
              <a:pPr/>
              <a:t>21</a:t>
            </a:fld>
            <a:endParaRPr lang="en-US"/>
          </a:p>
        </p:txBody>
      </p:sp>
      <p:sp>
        <p:nvSpPr>
          <p:cNvPr id="8" name="Shape 50"/>
          <p:cNvSpPr txBox="1"/>
          <p:nvPr/>
        </p:nvSpPr>
        <p:spPr>
          <a:xfrm>
            <a:off x="8138160" y="-726"/>
            <a:ext cx="91892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So How Can Good OPSEC Help Me?</a:t>
            </a:r>
          </a:p>
        </p:txBody>
      </p:sp>
      <p:sp>
        <p:nvSpPr>
          <p:cNvPr id="226" name="Shape 22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sz="2400" b="1"/>
              <a:t>Attackers:</a:t>
            </a:r>
          </a:p>
          <a:p>
            <a:pPr marL="914400" lvl="0" indent="-342900" rtl="0">
              <a:spcBef>
                <a:spcPts val="0"/>
              </a:spcBef>
              <a:buClr>
                <a:schemeClr val="dk1"/>
              </a:buClr>
              <a:buSzPct val="100000"/>
              <a:buFont typeface="Arial"/>
              <a:buChar char="●"/>
            </a:pPr>
            <a:r>
              <a:rPr lang="en" sz="1800" b="1"/>
              <a:t>Secrecy of the fact of the operation</a:t>
            </a:r>
          </a:p>
          <a:p>
            <a:pPr marL="1828800" lvl="1" indent="-342900" rtl="0">
              <a:spcBef>
                <a:spcPts val="0"/>
              </a:spcBef>
              <a:buClr>
                <a:schemeClr val="dk1"/>
              </a:buClr>
              <a:buSzPct val="100000"/>
              <a:buFont typeface="Courier New"/>
              <a:buChar char="o"/>
            </a:pPr>
            <a:r>
              <a:rPr lang="en" sz="1800"/>
              <a:t>Avoiding detection</a:t>
            </a:r>
          </a:p>
          <a:p>
            <a:pPr marL="1828800" lvl="1" indent="-342900" rtl="0">
              <a:spcBef>
                <a:spcPts val="0"/>
              </a:spcBef>
              <a:buClr>
                <a:schemeClr val="dk1"/>
              </a:buClr>
              <a:buSzPct val="100000"/>
              <a:buFont typeface="Courier New"/>
              <a:buChar char="o"/>
            </a:pPr>
            <a:r>
              <a:rPr lang="en" sz="1800"/>
              <a:t>When detected, appear to be something else</a:t>
            </a:r>
          </a:p>
          <a:p>
            <a:pPr marL="457200" lvl="0" indent="0" rtl="0">
              <a:spcBef>
                <a:spcPts val="0"/>
              </a:spcBef>
              <a:buNone/>
            </a:pPr>
            <a:endParaRPr sz="1800"/>
          </a:p>
          <a:p>
            <a:pPr marL="914400" lvl="0" indent="-342900" rtl="0">
              <a:spcBef>
                <a:spcPts val="0"/>
              </a:spcBef>
              <a:buClr>
                <a:schemeClr val="dk1"/>
              </a:buClr>
              <a:buSzPct val="100000"/>
              <a:buFont typeface="Arial"/>
              <a:buChar char="●"/>
            </a:pPr>
            <a:r>
              <a:rPr lang="en" sz="1800" b="1"/>
              <a:t>Secrecy of information about the operation</a:t>
            </a:r>
          </a:p>
          <a:p>
            <a:pPr marL="1828800" lvl="1" indent="-342900" rtl="0">
              <a:spcBef>
                <a:spcPts val="0"/>
              </a:spcBef>
              <a:buClr>
                <a:schemeClr val="dk1"/>
              </a:buClr>
              <a:buSzPct val="100000"/>
              <a:buFont typeface="Courier New"/>
              <a:buChar char="o"/>
            </a:pPr>
            <a:r>
              <a:rPr lang="en" sz="1800"/>
              <a:t>Protect details of the operation</a:t>
            </a:r>
          </a:p>
          <a:p>
            <a:pPr marL="1828800" lvl="1" indent="-342900" rtl="0">
              <a:spcBef>
                <a:spcPts val="0"/>
              </a:spcBef>
              <a:buClr>
                <a:schemeClr val="dk1"/>
              </a:buClr>
              <a:buSzPct val="100000"/>
              <a:buFont typeface="Courier New"/>
              <a:buChar char="o"/>
            </a:pPr>
            <a:r>
              <a:rPr lang="en" sz="1800"/>
              <a:t>Prevent defenders who are aware of the operation from being able to stop it</a:t>
            </a:r>
          </a:p>
          <a:p>
            <a:pPr marL="1828800" lvl="1" indent="-342900" rtl="0">
              <a:spcBef>
                <a:spcPts val="0"/>
              </a:spcBef>
              <a:buClr>
                <a:schemeClr val="dk1"/>
              </a:buClr>
              <a:buSzPct val="100000"/>
              <a:buFont typeface="Courier New"/>
              <a:buChar char="o"/>
            </a:pPr>
            <a:r>
              <a:rPr lang="en" sz="1800"/>
              <a:t>C&amp;C addresses, vulnerabilities, malware samples, etc…</a:t>
            </a:r>
          </a:p>
          <a:p>
            <a:pPr marL="457200" lvl="0" indent="0" rtl="0">
              <a:spcBef>
                <a:spcPts val="0"/>
              </a:spcBef>
              <a:buNone/>
            </a:pPr>
            <a:endParaRPr sz="1800"/>
          </a:p>
          <a:p>
            <a:pPr marL="914400" lvl="0" indent="-342900" rtl="0">
              <a:spcBef>
                <a:spcPts val="0"/>
              </a:spcBef>
              <a:buClr>
                <a:schemeClr val="dk1"/>
              </a:buClr>
              <a:buSzPct val="100000"/>
              <a:buFont typeface="Arial"/>
              <a:buChar char="●"/>
            </a:pPr>
            <a:r>
              <a:rPr lang="en" sz="1800" b="1"/>
              <a:t>Secrecy of the identity of the operators</a:t>
            </a:r>
          </a:p>
          <a:p>
            <a:pPr marL="1828800" lvl="1" indent="-342900" rtl="0">
              <a:spcBef>
                <a:spcPts val="0"/>
              </a:spcBef>
              <a:buClr>
                <a:schemeClr val="dk1"/>
              </a:buClr>
              <a:buSzPct val="100000"/>
              <a:buFont typeface="Courier New"/>
              <a:buChar char="o"/>
            </a:pPr>
            <a:r>
              <a:rPr lang="en" sz="1800"/>
              <a:t>Prevent defenders from directly striking the attacker</a:t>
            </a:r>
          </a:p>
          <a:p>
            <a:pPr marL="1828800" lvl="1" indent="-342900" rtl="0">
              <a:spcBef>
                <a:spcPts val="0"/>
              </a:spcBef>
              <a:buClr>
                <a:schemeClr val="dk1"/>
              </a:buClr>
              <a:buSzPct val="100000"/>
              <a:buFont typeface="Courier New"/>
              <a:buChar char="o"/>
            </a:pPr>
            <a:r>
              <a:rPr lang="en" sz="1800"/>
              <a:t>Is it possible to connect aspects of your operation to your real identity and location?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22</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US" dirty="0" smtClean="0"/>
              <a:t>Operation Tovar</a:t>
            </a:r>
            <a:endParaRPr lang="en"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23</a:t>
            </a:fld>
            <a:endParaRPr lang="en-US"/>
          </a:p>
        </p:txBody>
      </p:sp>
      <p:pic>
        <p:nvPicPr>
          <p:cNvPr id="5" name="Picture 4" descr="Screen Shot 2014-07-16 at 6.29.29 PM.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07453" y="2338242"/>
            <a:ext cx="6897966" cy="3790950"/>
          </a:xfrm>
          <a:prstGeom prst="rect">
            <a:avLst/>
          </a:prstGeom>
          <a:solidFill>
            <a:schemeClr val="tx1"/>
          </a:solidFill>
          <a:ln>
            <a:solidFill>
              <a:schemeClr val="tx1"/>
            </a:solidFill>
          </a:ln>
        </p:spPr>
      </p:pic>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So How Can Good OPSEC Help Me?</a:t>
            </a:r>
          </a:p>
        </p:txBody>
      </p:sp>
      <p:sp>
        <p:nvSpPr>
          <p:cNvPr id="239" name="Shape 23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0"/>
              </a:spcBef>
              <a:buNone/>
            </a:pPr>
            <a:r>
              <a:rPr lang="en" sz="2400" b="1" dirty="0"/>
              <a:t>Defenders:</a:t>
            </a:r>
          </a:p>
          <a:p>
            <a:pPr marL="914400" lvl="0" indent="-381000" rtl="0">
              <a:spcBef>
                <a:spcPts val="600"/>
              </a:spcBef>
              <a:buClr>
                <a:schemeClr val="dk1"/>
              </a:buClr>
              <a:buSzPct val="100000"/>
              <a:buFont typeface="Arial"/>
              <a:buChar char="●"/>
            </a:pPr>
            <a:r>
              <a:rPr lang="en" sz="2400" dirty="0"/>
              <a:t>What can attackers learn about your organization through open sources? </a:t>
            </a:r>
          </a:p>
          <a:p>
            <a:pPr marL="1371600" lvl="1" indent="-381000" rtl="0">
              <a:spcBef>
                <a:spcPts val="0"/>
              </a:spcBef>
              <a:buClr>
                <a:schemeClr val="dk1"/>
              </a:buClr>
              <a:buSzPct val="100000"/>
              <a:buFont typeface="Courier New"/>
              <a:buChar char="o"/>
            </a:pPr>
            <a:r>
              <a:rPr lang="en" sz="2400" dirty="0"/>
              <a:t>Material for Spear Phishing attacks</a:t>
            </a:r>
          </a:p>
          <a:p>
            <a:pPr marL="1371600" lvl="1" indent="-381000" rtl="0">
              <a:spcBef>
                <a:spcPts val="0"/>
              </a:spcBef>
              <a:buClr>
                <a:schemeClr val="dk1"/>
              </a:buClr>
              <a:buSzPct val="100000"/>
              <a:buFont typeface="Courier New"/>
              <a:buChar char="o"/>
            </a:pPr>
            <a:r>
              <a:rPr lang="en" sz="2400" dirty="0"/>
              <a:t>Aspects of your Information Security Program</a:t>
            </a:r>
          </a:p>
          <a:p>
            <a:pPr marL="1371600" lvl="1" indent="-381000" rtl="0">
              <a:spcBef>
                <a:spcPts val="0"/>
              </a:spcBef>
              <a:buClr>
                <a:schemeClr val="dk1"/>
              </a:buClr>
              <a:buSzPct val="100000"/>
              <a:buFont typeface="Courier New"/>
              <a:buChar char="o"/>
            </a:pPr>
            <a:r>
              <a:rPr lang="en" sz="2400" dirty="0"/>
              <a:t>What products do you use?</a:t>
            </a:r>
          </a:p>
          <a:p>
            <a:pPr marL="1371600" lvl="1" indent="-381000" rtl="0">
              <a:spcBef>
                <a:spcPts val="0"/>
              </a:spcBef>
              <a:buClr>
                <a:schemeClr val="dk1"/>
              </a:buClr>
              <a:buSzPct val="100000"/>
              <a:buFont typeface="Courier New"/>
              <a:buChar char="o"/>
            </a:pPr>
            <a:r>
              <a:rPr lang="en" sz="2400" dirty="0"/>
              <a:t>What do your IT staff say on their resumes, linkedin profiles, and twitter accounts? </a:t>
            </a:r>
          </a:p>
          <a:p>
            <a:pPr lvl="0" rtl="0">
              <a:spcBef>
                <a:spcPts val="0"/>
              </a:spcBef>
              <a:buNone/>
            </a:pPr>
            <a:endParaRPr sz="2400" dirty="0"/>
          </a:p>
          <a:p>
            <a:pPr marL="914400" lvl="0" indent="-381000" rtl="0">
              <a:spcBef>
                <a:spcPts val="0"/>
              </a:spcBef>
              <a:buClr>
                <a:schemeClr val="dk1"/>
              </a:buClr>
              <a:buSzPct val="100000"/>
              <a:buFont typeface="Georgia"/>
              <a:buChar char="●"/>
            </a:pPr>
            <a:r>
              <a:rPr lang="en" sz="2400" dirty="0"/>
              <a:t>Its hard for large commercial organizations to maintain good OPSEC - focus on the most important secrets. </a:t>
            </a:r>
          </a:p>
          <a:p>
            <a:pPr lvl="0" rtl="0">
              <a:spcBef>
                <a:spcPts val="0"/>
              </a:spcBef>
              <a:buNone/>
            </a:pPr>
            <a:endParaRPr sz="18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24</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The OPSEC Process from JP3-13.3</a:t>
            </a:r>
          </a:p>
        </p:txBody>
      </p:sp>
      <p:sp>
        <p:nvSpPr>
          <p:cNvPr id="246" name="Shape 246"/>
          <p:cNvSpPr txBox="1">
            <a:spLocks noGrp="1"/>
          </p:cNvSpPr>
          <p:nvPr>
            <p:ph type="body" idx="1"/>
          </p:nvPr>
        </p:nvSpPr>
        <p:spPr>
          <a:xfrm>
            <a:off x="135225" y="1676400"/>
            <a:ext cx="9003300" cy="4967700"/>
          </a:xfrm>
          <a:prstGeom prst="rect">
            <a:avLst/>
          </a:prstGeom>
        </p:spPr>
        <p:txBody>
          <a:bodyPr lIns="91425" tIns="91425" rIns="91425" bIns="91425" anchor="t" anchorCtr="0">
            <a:noAutofit/>
          </a:bodyPr>
          <a:lstStyle/>
          <a:p>
            <a:pPr marL="457200" lvl="0" indent="-381000" rtl="0">
              <a:spcBef>
                <a:spcPts val="600"/>
              </a:spcBef>
              <a:buClr>
                <a:schemeClr val="dk1"/>
              </a:buClr>
              <a:buSzPct val="100000"/>
              <a:buFont typeface="Georgia"/>
              <a:buAutoNum type="arabicPeriod"/>
            </a:pPr>
            <a:r>
              <a:rPr lang="en" sz="2400" dirty="0"/>
              <a:t>Identification of Critical Information</a:t>
            </a:r>
          </a:p>
          <a:p>
            <a:pPr marL="457200" lvl="0" indent="457200" rtl="0">
              <a:spcBef>
                <a:spcPts val="600"/>
              </a:spcBef>
              <a:buNone/>
            </a:pPr>
            <a:r>
              <a:rPr lang="en" sz="2000" i="1" dirty="0">
                <a:solidFill>
                  <a:srgbClr val="FF0000"/>
                </a:solidFill>
              </a:rPr>
              <a:t>What are you trying to protect?</a:t>
            </a:r>
          </a:p>
          <a:p>
            <a:pPr marL="533400" lvl="0" indent="-457200" rtl="0">
              <a:spcBef>
                <a:spcPts val="1200"/>
              </a:spcBef>
              <a:buClr>
                <a:schemeClr val="dk1"/>
              </a:buClr>
              <a:buSzPct val="100000"/>
              <a:buFont typeface="+mj-lt"/>
              <a:buAutoNum type="arabicPeriod" startAt="2"/>
            </a:pPr>
            <a:r>
              <a:rPr lang="en" sz="2400" dirty="0"/>
              <a:t>Analysis of Threats</a:t>
            </a:r>
          </a:p>
          <a:p>
            <a:pPr marL="914400" lvl="0" indent="0" rtl="0">
              <a:spcBef>
                <a:spcPts val="600"/>
              </a:spcBef>
              <a:buNone/>
            </a:pPr>
            <a:r>
              <a:rPr lang="en" sz="2000" i="1" dirty="0">
                <a:solidFill>
                  <a:srgbClr val="FF0000"/>
                </a:solidFill>
              </a:rPr>
              <a:t>Who is trying to get it?</a:t>
            </a:r>
          </a:p>
          <a:p>
            <a:pPr marL="533400" lvl="0" indent="-457200" rtl="0">
              <a:spcBef>
                <a:spcPts val="1200"/>
              </a:spcBef>
              <a:buClr>
                <a:schemeClr val="dk1"/>
              </a:buClr>
              <a:buSzPct val="100000"/>
              <a:buFont typeface="+mj-lt"/>
              <a:buAutoNum type="arabicPeriod" startAt="3"/>
            </a:pPr>
            <a:r>
              <a:rPr lang="en" sz="2400" dirty="0"/>
              <a:t>Analysis of Vulnerabilities</a:t>
            </a:r>
          </a:p>
          <a:p>
            <a:pPr lvl="0" rtl="0">
              <a:spcBef>
                <a:spcPts val="600"/>
              </a:spcBef>
              <a:buNone/>
            </a:pPr>
            <a:r>
              <a:rPr lang="en" sz="2400" i="1" dirty="0">
                <a:solidFill>
                  <a:srgbClr val="FF0000"/>
                </a:solidFill>
              </a:rPr>
              <a:t>	</a:t>
            </a:r>
            <a:r>
              <a:rPr lang="en" sz="2000" i="1" dirty="0" smtClean="0">
                <a:solidFill>
                  <a:srgbClr val="FF0000"/>
                </a:solidFill>
              </a:rPr>
              <a:t>How </a:t>
            </a:r>
            <a:r>
              <a:rPr lang="en" sz="2000" i="1" dirty="0">
                <a:solidFill>
                  <a:srgbClr val="FF0000"/>
                </a:solidFill>
              </a:rPr>
              <a:t>might they get to it?</a:t>
            </a:r>
          </a:p>
          <a:p>
            <a:pPr marL="533400" lvl="0" indent="-457200" rtl="0">
              <a:spcBef>
                <a:spcPts val="1200"/>
              </a:spcBef>
              <a:buClr>
                <a:schemeClr val="dk1"/>
              </a:buClr>
              <a:buSzPct val="100000"/>
              <a:buFont typeface="+mj-lt"/>
              <a:buAutoNum type="arabicPeriod" startAt="4"/>
            </a:pPr>
            <a:r>
              <a:rPr lang="en" sz="2400" dirty="0"/>
              <a:t>Assessment of Risk</a:t>
            </a:r>
          </a:p>
          <a:p>
            <a:pPr marL="457200" lvl="0" indent="457200" rtl="0">
              <a:spcBef>
                <a:spcPts val="600"/>
              </a:spcBef>
              <a:buNone/>
            </a:pPr>
            <a:r>
              <a:rPr lang="en" sz="2000" i="1" dirty="0">
                <a:solidFill>
                  <a:srgbClr val="FF0000"/>
                </a:solidFill>
              </a:rPr>
              <a:t>Risk=threat </a:t>
            </a:r>
            <a:r>
              <a:rPr lang="en" sz="2000" i="1" dirty="0">
                <a:solidFill>
                  <a:srgbClr val="FF0000"/>
                </a:solidFill>
                <a:latin typeface="Arial"/>
                <a:ea typeface="Arial"/>
                <a:cs typeface="Arial"/>
                <a:sym typeface="Arial"/>
              </a:rPr>
              <a:t>X</a:t>
            </a:r>
            <a:r>
              <a:rPr lang="en" sz="2000" i="1" dirty="0">
                <a:solidFill>
                  <a:srgbClr val="FF0000"/>
                </a:solidFill>
              </a:rPr>
              <a:t> vulnerability; what are you willing to accept?</a:t>
            </a:r>
          </a:p>
          <a:p>
            <a:pPr marL="533400" lvl="0" indent="-457200" rtl="0">
              <a:spcBef>
                <a:spcPts val="1200"/>
              </a:spcBef>
              <a:buClr>
                <a:schemeClr val="dk1"/>
              </a:buClr>
              <a:buSzPct val="100000"/>
              <a:buFont typeface="+mj-lt"/>
              <a:buAutoNum type="arabicPeriod" startAt="5"/>
            </a:pPr>
            <a:r>
              <a:rPr lang="en" sz="2400" dirty="0"/>
              <a:t>Application of Appropriate Operations Security Countermeasures</a:t>
            </a:r>
          </a:p>
          <a:p>
            <a:pPr marL="457200" lvl="0" indent="457200">
              <a:spcBef>
                <a:spcPts val="600"/>
              </a:spcBef>
              <a:buNone/>
            </a:pPr>
            <a:r>
              <a:rPr lang="en" sz="2000" i="1" dirty="0">
                <a:solidFill>
                  <a:srgbClr val="FF0000"/>
                </a:solidFill>
              </a:rPr>
              <a:t>Plug the holes!</a:t>
            </a:r>
          </a:p>
        </p:txBody>
      </p:sp>
      <p:pic>
        <p:nvPicPr>
          <p:cNvPr id="247" name="Shape 247"/>
          <p:cNvPicPr preferRelativeResize="0"/>
          <p:nvPr/>
        </p:nvPicPr>
        <p:blipFill>
          <a:blip r:embed="rId3"/>
          <a:stretch>
            <a:fillRect/>
          </a:stretch>
        </p:blipFill>
        <p:spPr>
          <a:xfrm>
            <a:off x="5078994" y="2461665"/>
            <a:ext cx="3785735" cy="2255191"/>
          </a:xfrm>
          <a:prstGeom prst="rect">
            <a:avLst/>
          </a:prstGeom>
          <a:noFill/>
          <a:ln>
            <a:noFill/>
          </a:ln>
          <a:effectLst>
            <a:outerShdw blurRad="50800" dist="38100" dir="8100000" algn="tr" rotWithShape="0">
              <a:prstClr val="black">
                <a:alpha val="40000"/>
              </a:prstClr>
            </a:outerShdw>
          </a:effectLst>
        </p:spPr>
      </p:pic>
      <p:sp>
        <p:nvSpPr>
          <p:cNvPr id="2" name="Slide Number Placeholder 1"/>
          <p:cNvSpPr>
            <a:spLocks noGrp="1"/>
          </p:cNvSpPr>
          <p:nvPr>
            <p:ph type="sldNum" sz="quarter" idx="10"/>
          </p:nvPr>
        </p:nvSpPr>
        <p:spPr/>
        <p:txBody>
          <a:bodyPr/>
          <a:lstStyle/>
          <a:p>
            <a:fld id="{23FFE909-697B-4EBA-B3F0-F8808824B71C}" type="slidenum">
              <a:rPr lang="en-US" smtClean="0"/>
              <a:pPr/>
              <a:t>25</a:t>
            </a:fld>
            <a:endParaRPr lang="en-US"/>
          </a:p>
        </p:txBody>
      </p:sp>
      <p:sp>
        <p:nvSpPr>
          <p:cNvPr id="7"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US" sz="2400" dirty="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Kill Chain</a:t>
            </a:r>
          </a:p>
        </p:txBody>
      </p:sp>
      <p:sp>
        <p:nvSpPr>
          <p:cNvPr id="254" name="Shape 254"/>
          <p:cNvSpPr txBox="1">
            <a:spLocks noGrp="1"/>
          </p:cNvSpPr>
          <p:nvPr>
            <p:ph type="body" idx="1"/>
          </p:nvPr>
        </p:nvSpPr>
        <p:spPr>
          <a:xfrm>
            <a:off x="457200" y="3316100"/>
            <a:ext cx="8229600" cy="1697999"/>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dirty="0"/>
              <a:t>US Air Force targeting methodology dating to late 1990’s</a:t>
            </a:r>
          </a:p>
          <a:p>
            <a:pPr marL="457200" lvl="0" indent="-419100" rtl="0">
              <a:spcBef>
                <a:spcPts val="0"/>
              </a:spcBef>
              <a:buClr>
                <a:schemeClr val="dk1"/>
              </a:buClr>
              <a:buSzPct val="100000"/>
              <a:buFont typeface="Arial"/>
              <a:buChar char="●"/>
            </a:pPr>
            <a:r>
              <a:rPr lang="en" dirty="0"/>
              <a:t>Also referred to by clever acronym:  </a:t>
            </a:r>
            <a:r>
              <a:rPr lang="en" b="1" dirty="0"/>
              <a:t>F2T2EA</a:t>
            </a:r>
          </a:p>
          <a:p>
            <a:pPr lvl="0" rtl="0">
              <a:spcBef>
                <a:spcPts val="0"/>
              </a:spcBef>
              <a:buNone/>
            </a:pPr>
            <a:endParaRPr dirty="0"/>
          </a:p>
        </p:txBody>
      </p:sp>
      <p:sp>
        <p:nvSpPr>
          <p:cNvPr id="256" name="Shape 256"/>
          <p:cNvSpPr/>
          <p:nvPr/>
        </p:nvSpPr>
        <p:spPr>
          <a:xfrm>
            <a:off x="671800" y="1884775"/>
            <a:ext cx="1032599" cy="659399"/>
          </a:xfrm>
          <a:prstGeom prst="roundRect">
            <a:avLst>
              <a:gd name="adj" fmla="val 16667"/>
            </a:avLst>
          </a:prstGeom>
          <a:solidFill>
            <a:srgbClr val="00FF00"/>
          </a:solidFill>
          <a:ln w="19050" cap="flat">
            <a:solidFill>
              <a:schemeClr val="accen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57" name="Shape 257"/>
          <p:cNvSpPr txBox="1"/>
          <p:nvPr/>
        </p:nvSpPr>
        <p:spPr>
          <a:xfrm>
            <a:off x="715227" y="1971925"/>
            <a:ext cx="934854" cy="485099"/>
          </a:xfrm>
          <a:prstGeom prst="rect">
            <a:avLst/>
          </a:prstGeom>
          <a:solidFill>
            <a:srgbClr val="00FF00"/>
          </a:solidFill>
          <a:ln>
            <a:noFill/>
          </a:ln>
        </p:spPr>
        <p:txBody>
          <a:bodyPr lIns="91425" tIns="91425" rIns="91425" bIns="91425" anchor="t" anchorCtr="0">
            <a:noAutofit/>
          </a:bodyPr>
          <a:lstStyle/>
          <a:p>
            <a:pPr lvl="0" algn="ctr" rtl="0">
              <a:spcBef>
                <a:spcPts val="0"/>
              </a:spcBef>
              <a:buNone/>
            </a:pPr>
            <a:r>
              <a:rPr lang="en" sz="1800" dirty="0"/>
              <a:t>Find</a:t>
            </a:r>
          </a:p>
        </p:txBody>
      </p:sp>
      <p:sp>
        <p:nvSpPr>
          <p:cNvPr id="259" name="Shape 259"/>
          <p:cNvSpPr/>
          <p:nvPr/>
        </p:nvSpPr>
        <p:spPr>
          <a:xfrm>
            <a:off x="2028159" y="2037175"/>
            <a:ext cx="1032599" cy="659399"/>
          </a:xfrm>
          <a:prstGeom prst="roundRect">
            <a:avLst>
              <a:gd name="adj" fmla="val 16667"/>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60" name="Shape 260"/>
          <p:cNvSpPr txBox="1"/>
          <p:nvPr/>
        </p:nvSpPr>
        <p:spPr>
          <a:xfrm>
            <a:off x="2100585" y="2124325"/>
            <a:ext cx="878003" cy="485099"/>
          </a:xfrm>
          <a:prstGeom prst="rect">
            <a:avLst/>
          </a:prstGeom>
          <a:solidFill>
            <a:srgbClr val="FFFF00"/>
          </a:solidFill>
          <a:ln>
            <a:noFill/>
          </a:ln>
        </p:spPr>
        <p:txBody>
          <a:bodyPr lIns="91425" tIns="91425" rIns="91425" bIns="91425" anchor="t" anchorCtr="0">
            <a:noAutofit/>
          </a:bodyPr>
          <a:lstStyle/>
          <a:p>
            <a:pPr lvl="0" algn="ctr" rtl="0">
              <a:spcBef>
                <a:spcPts val="0"/>
              </a:spcBef>
              <a:buNone/>
            </a:pPr>
            <a:r>
              <a:rPr lang="en" sz="1800" dirty="0"/>
              <a:t>Fix</a:t>
            </a:r>
          </a:p>
        </p:txBody>
      </p:sp>
      <p:sp>
        <p:nvSpPr>
          <p:cNvPr id="262" name="Shape 262"/>
          <p:cNvSpPr/>
          <p:nvPr/>
        </p:nvSpPr>
        <p:spPr>
          <a:xfrm>
            <a:off x="3384519" y="2189575"/>
            <a:ext cx="1032599" cy="659399"/>
          </a:xfrm>
          <a:prstGeom prst="roundRect">
            <a:avLst>
              <a:gd name="adj" fmla="val 16667"/>
            </a:avLst>
          </a:prstGeom>
          <a:solidFill>
            <a:srgbClr val="F9CB9C"/>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63" name="Shape 263"/>
          <p:cNvSpPr txBox="1"/>
          <p:nvPr/>
        </p:nvSpPr>
        <p:spPr>
          <a:xfrm>
            <a:off x="3438837" y="2276725"/>
            <a:ext cx="924931" cy="485099"/>
          </a:xfrm>
          <a:prstGeom prst="rect">
            <a:avLst/>
          </a:prstGeom>
          <a:solidFill>
            <a:srgbClr val="F9CB9C"/>
          </a:solidFill>
          <a:ln>
            <a:noFill/>
          </a:ln>
        </p:spPr>
        <p:txBody>
          <a:bodyPr lIns="91425" tIns="91425" rIns="91425" bIns="91425" anchor="t" anchorCtr="0">
            <a:noAutofit/>
          </a:bodyPr>
          <a:lstStyle/>
          <a:p>
            <a:pPr lvl="0" algn="ctr" rtl="0">
              <a:spcBef>
                <a:spcPts val="0"/>
              </a:spcBef>
              <a:buNone/>
            </a:pPr>
            <a:r>
              <a:rPr lang="en" sz="1800" dirty="0"/>
              <a:t>Track</a:t>
            </a:r>
          </a:p>
        </p:txBody>
      </p:sp>
      <p:sp>
        <p:nvSpPr>
          <p:cNvPr id="265" name="Shape 265"/>
          <p:cNvSpPr/>
          <p:nvPr/>
        </p:nvSpPr>
        <p:spPr>
          <a:xfrm>
            <a:off x="4740879" y="2341975"/>
            <a:ext cx="1032599" cy="659399"/>
          </a:xfrm>
          <a:prstGeom prst="roundRect">
            <a:avLst>
              <a:gd name="adj" fmla="val 16667"/>
            </a:avLst>
          </a:prstGeom>
          <a:solidFill>
            <a:srgbClr val="FF99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66" name="Shape 266"/>
          <p:cNvSpPr txBox="1"/>
          <p:nvPr/>
        </p:nvSpPr>
        <p:spPr>
          <a:xfrm>
            <a:off x="4795197" y="2429125"/>
            <a:ext cx="944697" cy="485099"/>
          </a:xfrm>
          <a:prstGeom prst="rect">
            <a:avLst/>
          </a:prstGeom>
          <a:solidFill>
            <a:srgbClr val="FF9900"/>
          </a:solidFill>
          <a:ln>
            <a:noFill/>
          </a:ln>
        </p:spPr>
        <p:txBody>
          <a:bodyPr lIns="91425" tIns="91425" rIns="91425" bIns="91425" anchor="t" anchorCtr="0">
            <a:noAutofit/>
          </a:bodyPr>
          <a:lstStyle/>
          <a:p>
            <a:pPr lvl="0" algn="ctr" rtl="0">
              <a:spcBef>
                <a:spcPts val="0"/>
              </a:spcBef>
              <a:buNone/>
            </a:pPr>
            <a:r>
              <a:rPr lang="en" sz="1800" dirty="0"/>
              <a:t>Target</a:t>
            </a:r>
          </a:p>
        </p:txBody>
      </p:sp>
      <p:sp>
        <p:nvSpPr>
          <p:cNvPr id="268" name="Shape 268"/>
          <p:cNvSpPr/>
          <p:nvPr/>
        </p:nvSpPr>
        <p:spPr>
          <a:xfrm>
            <a:off x="6097239" y="2494375"/>
            <a:ext cx="1100266" cy="659399"/>
          </a:xfrm>
          <a:prstGeom prst="roundRect">
            <a:avLst>
              <a:gd name="adj" fmla="val 16667"/>
            </a:avLst>
          </a:prstGeom>
          <a:solidFill>
            <a:srgbClr val="E06666"/>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69" name="Shape 269"/>
          <p:cNvSpPr txBox="1"/>
          <p:nvPr/>
        </p:nvSpPr>
        <p:spPr>
          <a:xfrm>
            <a:off x="6124398" y="2581525"/>
            <a:ext cx="1032599" cy="485099"/>
          </a:xfrm>
          <a:prstGeom prst="rect">
            <a:avLst/>
          </a:prstGeom>
          <a:solidFill>
            <a:srgbClr val="E06666"/>
          </a:solidFill>
          <a:ln>
            <a:noFill/>
          </a:ln>
        </p:spPr>
        <p:txBody>
          <a:bodyPr lIns="91425" tIns="91425" rIns="91425" bIns="91425" anchor="t" anchorCtr="0">
            <a:noAutofit/>
          </a:bodyPr>
          <a:lstStyle/>
          <a:p>
            <a:pPr lvl="0" algn="ctr" rtl="0">
              <a:spcBef>
                <a:spcPts val="0"/>
              </a:spcBef>
              <a:buNone/>
            </a:pPr>
            <a:r>
              <a:rPr lang="en" sz="1800" dirty="0"/>
              <a:t>Engage</a:t>
            </a:r>
          </a:p>
        </p:txBody>
      </p:sp>
      <p:sp>
        <p:nvSpPr>
          <p:cNvPr id="271" name="Shape 271"/>
          <p:cNvSpPr/>
          <p:nvPr/>
        </p:nvSpPr>
        <p:spPr>
          <a:xfrm>
            <a:off x="7489812" y="2646775"/>
            <a:ext cx="1032599" cy="659399"/>
          </a:xfrm>
          <a:prstGeom prst="roundRect">
            <a:avLst>
              <a:gd name="adj" fmla="val 16667"/>
            </a:avLst>
          </a:prstGeom>
          <a:solidFill>
            <a:srgbClr val="FF00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72" name="Shape 272"/>
          <p:cNvSpPr txBox="1"/>
          <p:nvPr/>
        </p:nvSpPr>
        <p:spPr>
          <a:xfrm>
            <a:off x="7535077" y="2733925"/>
            <a:ext cx="929911" cy="485099"/>
          </a:xfrm>
          <a:prstGeom prst="rect">
            <a:avLst/>
          </a:prstGeom>
          <a:solidFill>
            <a:srgbClr val="FF0000"/>
          </a:solidFill>
          <a:ln>
            <a:noFill/>
          </a:ln>
        </p:spPr>
        <p:txBody>
          <a:bodyPr lIns="91425" tIns="91425" rIns="91425" bIns="91425" anchor="t" anchorCtr="0">
            <a:noAutofit/>
          </a:bodyPr>
          <a:lstStyle/>
          <a:p>
            <a:pPr lvl="0" algn="ctr" rtl="0">
              <a:spcBef>
                <a:spcPts val="0"/>
              </a:spcBef>
              <a:buNone/>
            </a:pPr>
            <a:r>
              <a:rPr lang="en" sz="1800" dirty="0"/>
              <a:t>Assess</a:t>
            </a:r>
          </a:p>
        </p:txBody>
      </p:sp>
      <p:cxnSp>
        <p:nvCxnSpPr>
          <p:cNvPr id="273" name="Shape 273"/>
          <p:cNvCxnSpPr>
            <a:stCxn id="256" idx="3"/>
            <a:endCxn id="259" idx="1"/>
          </p:cNvCxnSpPr>
          <p:nvPr/>
        </p:nvCxnSpPr>
        <p:spPr>
          <a:xfrm>
            <a:off x="1704399" y="2214475"/>
            <a:ext cx="323760" cy="152400"/>
          </a:xfrm>
          <a:prstGeom prst="straightConnector1">
            <a:avLst/>
          </a:prstGeom>
          <a:noFill/>
          <a:ln w="19050" cap="flat">
            <a:solidFill>
              <a:schemeClr val="dk2"/>
            </a:solidFill>
            <a:prstDash val="solid"/>
            <a:round/>
            <a:headEnd type="none" w="lg" len="lg"/>
            <a:tailEnd type="triangle" w="lg" len="lg"/>
          </a:ln>
        </p:spPr>
      </p:cxnSp>
      <p:cxnSp>
        <p:nvCxnSpPr>
          <p:cNvPr id="274" name="Shape 274"/>
          <p:cNvCxnSpPr/>
          <p:nvPr/>
        </p:nvCxnSpPr>
        <p:spPr>
          <a:xfrm>
            <a:off x="3060787" y="2341975"/>
            <a:ext cx="323700" cy="152399"/>
          </a:xfrm>
          <a:prstGeom prst="straightConnector1">
            <a:avLst/>
          </a:prstGeom>
          <a:noFill/>
          <a:ln w="19050" cap="flat">
            <a:solidFill>
              <a:schemeClr val="dk2"/>
            </a:solidFill>
            <a:prstDash val="solid"/>
            <a:round/>
            <a:headEnd type="none" w="lg" len="lg"/>
            <a:tailEnd type="triangle" w="lg" len="lg"/>
          </a:ln>
        </p:spPr>
      </p:cxnSp>
      <p:cxnSp>
        <p:nvCxnSpPr>
          <p:cNvPr id="275" name="Shape 275"/>
          <p:cNvCxnSpPr/>
          <p:nvPr/>
        </p:nvCxnSpPr>
        <p:spPr>
          <a:xfrm>
            <a:off x="4417137" y="2519275"/>
            <a:ext cx="323700" cy="152399"/>
          </a:xfrm>
          <a:prstGeom prst="straightConnector1">
            <a:avLst/>
          </a:prstGeom>
          <a:noFill/>
          <a:ln w="19050" cap="flat">
            <a:solidFill>
              <a:schemeClr val="dk2"/>
            </a:solidFill>
            <a:prstDash val="solid"/>
            <a:round/>
            <a:headEnd type="none" w="lg" len="lg"/>
            <a:tailEnd type="triangle" w="lg" len="lg"/>
          </a:ln>
        </p:spPr>
      </p:cxnSp>
      <p:cxnSp>
        <p:nvCxnSpPr>
          <p:cNvPr id="276" name="Shape 276"/>
          <p:cNvCxnSpPr/>
          <p:nvPr/>
        </p:nvCxnSpPr>
        <p:spPr>
          <a:xfrm>
            <a:off x="5773500" y="2646775"/>
            <a:ext cx="323700" cy="152399"/>
          </a:xfrm>
          <a:prstGeom prst="straightConnector1">
            <a:avLst/>
          </a:prstGeom>
          <a:noFill/>
          <a:ln w="19050" cap="flat">
            <a:solidFill>
              <a:schemeClr val="dk2"/>
            </a:solidFill>
            <a:prstDash val="solid"/>
            <a:round/>
            <a:headEnd type="none" w="lg" len="lg"/>
            <a:tailEnd type="triangle" w="lg" len="lg"/>
          </a:ln>
        </p:spPr>
      </p:cxnSp>
      <p:cxnSp>
        <p:nvCxnSpPr>
          <p:cNvPr id="277" name="Shape 277"/>
          <p:cNvCxnSpPr>
            <a:stCxn id="268" idx="3"/>
            <a:endCxn id="271" idx="1"/>
          </p:cNvCxnSpPr>
          <p:nvPr/>
        </p:nvCxnSpPr>
        <p:spPr>
          <a:xfrm>
            <a:off x="7197505" y="2824075"/>
            <a:ext cx="292307" cy="152400"/>
          </a:xfrm>
          <a:prstGeom prst="straightConnector1">
            <a:avLst/>
          </a:prstGeom>
          <a:noFill/>
          <a:ln w="19050" cap="flat">
            <a:solidFill>
              <a:schemeClr val="dk2"/>
            </a:solidFill>
            <a:prstDash val="solid"/>
            <a:round/>
            <a:headEnd type="none" w="lg" len="lg"/>
            <a:tailEnd type="triangle" w="lg" len="lg"/>
          </a:ln>
        </p:spPr>
      </p:cxnSp>
      <p:sp>
        <p:nvSpPr>
          <p:cNvPr id="278" name="Shape 278"/>
          <p:cNvSpPr txBox="1"/>
          <p:nvPr/>
        </p:nvSpPr>
        <p:spPr>
          <a:xfrm>
            <a:off x="492575" y="5330200"/>
            <a:ext cx="8194225" cy="1300800"/>
          </a:xfrm>
          <a:prstGeom prst="rect">
            <a:avLst/>
          </a:prstGeom>
          <a:solidFill>
            <a:srgbClr val="FFE599"/>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800" i="1" dirty="0">
                <a:solidFill>
                  <a:schemeClr val="dk1"/>
                </a:solidFill>
              </a:rPr>
              <a:t>"In the first quarter of the 21st century,it will become possible to find, fix or track, and target anything that moves on the surface of the Earth."</a:t>
            </a:r>
          </a:p>
          <a:p>
            <a:pPr lvl="0" rtl="0">
              <a:spcBef>
                <a:spcPts val="600"/>
              </a:spcBef>
              <a:buNone/>
            </a:pPr>
            <a:r>
              <a:rPr lang="en" sz="1800" dirty="0">
                <a:solidFill>
                  <a:schemeClr val="dk1"/>
                </a:solidFill>
              </a:rPr>
              <a:t>			</a:t>
            </a:r>
            <a:r>
              <a:rPr lang="en" sz="1800" dirty="0" smtClean="0">
                <a:solidFill>
                  <a:schemeClr val="dk1"/>
                </a:solidFill>
              </a:rPr>
              <a:t>GEN </a:t>
            </a:r>
            <a:r>
              <a:rPr lang="en" sz="1800" dirty="0">
                <a:solidFill>
                  <a:schemeClr val="dk1"/>
                </a:solidFill>
              </a:rPr>
              <a:t>Ronald R. Fogleman, USAF Chief of Staff</a:t>
            </a:r>
          </a:p>
          <a:p>
            <a:pPr lvl="0" rtl="0">
              <a:spcBef>
                <a:spcPts val="0"/>
              </a:spcBef>
              <a:buNone/>
            </a:pPr>
            <a:r>
              <a:rPr lang="en" sz="1800" dirty="0">
                <a:solidFill>
                  <a:schemeClr val="dk1"/>
                </a:solidFill>
              </a:rPr>
              <a:t>			</a:t>
            </a:r>
            <a:r>
              <a:rPr lang="en" sz="1800" dirty="0" smtClean="0">
                <a:solidFill>
                  <a:schemeClr val="dk1"/>
                </a:solidFill>
              </a:rPr>
              <a:t>October </a:t>
            </a:r>
            <a:r>
              <a:rPr lang="en" sz="1800" dirty="0">
                <a:solidFill>
                  <a:schemeClr val="dk1"/>
                </a:solidFill>
              </a:rPr>
              <a:t>1996</a:t>
            </a:r>
          </a:p>
        </p:txBody>
      </p:sp>
      <p:sp>
        <p:nvSpPr>
          <p:cNvPr id="2" name="Slide Number Placeholder 1"/>
          <p:cNvSpPr>
            <a:spLocks noGrp="1"/>
          </p:cNvSpPr>
          <p:nvPr>
            <p:ph type="sldNum" sz="quarter" idx="10"/>
          </p:nvPr>
        </p:nvSpPr>
        <p:spPr/>
        <p:txBody>
          <a:bodyPr/>
          <a:lstStyle/>
          <a:p>
            <a:fld id="{23FFE909-697B-4EBA-B3F0-F8808824B71C}" type="slidenum">
              <a:rPr lang="en-US" smtClean="0"/>
              <a:pPr/>
              <a:t>26</a:t>
            </a:fld>
            <a:endParaRPr lang="en-US"/>
          </a:p>
        </p:txBody>
      </p:sp>
      <p:sp>
        <p:nvSpPr>
          <p:cNvPr id="24"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Cyber Kill Chain</a:t>
            </a:r>
          </a:p>
        </p:txBody>
      </p:sp>
      <p:sp>
        <p:nvSpPr>
          <p:cNvPr id="285" name="Shape 285"/>
          <p:cNvSpPr txBox="1">
            <a:spLocks noGrp="1"/>
          </p:cNvSpPr>
          <p:nvPr>
            <p:ph type="body" idx="1"/>
          </p:nvPr>
        </p:nvSpPr>
        <p:spPr>
          <a:xfrm>
            <a:off x="-76200" y="6426850"/>
            <a:ext cx="8229600" cy="521999"/>
          </a:xfrm>
          <a:prstGeom prst="rect">
            <a:avLst/>
          </a:prstGeom>
        </p:spPr>
        <p:txBody>
          <a:bodyPr lIns="91425" tIns="91425" rIns="91425" bIns="91425" anchor="t" anchorCtr="0">
            <a:noAutofit/>
          </a:bodyPr>
          <a:lstStyle/>
          <a:p>
            <a:pPr lvl="0" rtl="0">
              <a:spcBef>
                <a:spcPts val="0"/>
              </a:spcBef>
              <a:buNone/>
            </a:pPr>
            <a:r>
              <a:rPr lang="en" sz="1000"/>
              <a:t>*Image source: NoVA Infosec, “Cyber Kill Chain 101.” May 2013, </a:t>
            </a:r>
            <a:r>
              <a:rPr lang="en" sz="1000" u="sng">
                <a:solidFill>
                  <a:schemeClr val="hlink"/>
                </a:solidFill>
                <a:hlinkClick r:id="rId3"/>
              </a:rPr>
              <a:t>https://www.novainfosec.com/2013/05/29/cyber-kill-chain-101/</a:t>
            </a:r>
          </a:p>
          <a:p>
            <a:pPr lvl="0" rtl="0">
              <a:spcBef>
                <a:spcPts val="0"/>
              </a:spcBef>
              <a:buNone/>
            </a:pPr>
            <a:endParaRPr sz="1000"/>
          </a:p>
        </p:txBody>
      </p:sp>
      <p:pic>
        <p:nvPicPr>
          <p:cNvPr id="286" name="Shape 286"/>
          <p:cNvPicPr preferRelativeResize="0"/>
          <p:nvPr/>
        </p:nvPicPr>
        <p:blipFill>
          <a:blip r:embed="rId4"/>
          <a:stretch>
            <a:fillRect/>
          </a:stretch>
        </p:blipFill>
        <p:spPr>
          <a:xfrm>
            <a:off x="1358100" y="1526362"/>
            <a:ext cx="5722225" cy="3805274"/>
          </a:xfrm>
          <a:prstGeom prst="rect">
            <a:avLst/>
          </a:prstGeom>
          <a:noFill/>
          <a:ln>
            <a:noFill/>
          </a:ln>
        </p:spPr>
      </p:pic>
      <p:sp>
        <p:nvSpPr>
          <p:cNvPr id="287" name="Shape 287"/>
          <p:cNvSpPr txBox="1"/>
          <p:nvPr/>
        </p:nvSpPr>
        <p:spPr>
          <a:xfrm>
            <a:off x="87375" y="5364125"/>
            <a:ext cx="8599499" cy="693000"/>
          </a:xfrm>
          <a:prstGeom prst="rect">
            <a:avLst/>
          </a:prstGeom>
          <a:noFill/>
          <a:ln>
            <a:noFill/>
          </a:ln>
        </p:spPr>
        <p:txBody>
          <a:bodyPr lIns="91425" tIns="91425" rIns="91425" bIns="91425" anchor="t" anchorCtr="0">
            <a:noAutofit/>
          </a:bodyPr>
          <a:lstStyle/>
          <a:p>
            <a:pPr marL="457200" lvl="0" indent="-342900" rtl="0">
              <a:spcBef>
                <a:spcPts val="0"/>
              </a:spcBef>
              <a:buClr>
                <a:srgbClr val="000000"/>
              </a:buClr>
              <a:buSzPct val="100000"/>
              <a:buFont typeface="Arial"/>
              <a:buChar char="●"/>
            </a:pPr>
            <a:r>
              <a:rPr lang="en" sz="1800"/>
              <a:t>Cyber Kill Chain first proposed in a 2010 Lockheed-Martin whitepaper: “</a:t>
            </a:r>
            <a:r>
              <a:rPr lang="en" sz="1800" b="1" i="1"/>
              <a:t>Intelligence-Driven Computer Network Defense Informed by Analysis of Adversary Campaigns and Intrusion Kill Chains</a:t>
            </a:r>
            <a:r>
              <a:rPr lang="en" sz="1800"/>
              <a:t>”, by Hutchins, et. al.</a:t>
            </a:r>
          </a:p>
        </p:txBody>
      </p:sp>
      <p:sp>
        <p:nvSpPr>
          <p:cNvPr id="2" name="Slide Number Placeholder 1"/>
          <p:cNvSpPr>
            <a:spLocks noGrp="1"/>
          </p:cNvSpPr>
          <p:nvPr>
            <p:ph type="sldNum" sz="quarter" idx="10"/>
          </p:nvPr>
        </p:nvSpPr>
        <p:spPr/>
        <p:txBody>
          <a:bodyPr/>
          <a:lstStyle/>
          <a:p>
            <a:fld id="{23FFE909-697B-4EBA-B3F0-F8808824B71C}" type="slidenum">
              <a:rPr lang="en-US" smtClean="0"/>
              <a:pPr/>
              <a:t>27</a:t>
            </a:fld>
            <a:endParaRPr lang="en-US"/>
          </a:p>
        </p:txBody>
      </p:sp>
      <p:sp>
        <p:nvSpPr>
          <p:cNvPr id="8"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The Value of the Kill Chain</a:t>
            </a:r>
          </a:p>
        </p:txBody>
      </p:sp>
      <p:sp>
        <p:nvSpPr>
          <p:cNvPr id="294" name="Shape 294"/>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1"/>
              </a:buClr>
              <a:buSzPct val="100000"/>
              <a:buFont typeface="Arial"/>
              <a:buChar char="●"/>
            </a:pPr>
            <a:r>
              <a:rPr lang="en" sz="2400"/>
              <a:t>Drives the defender to take a comprehensive view of the lifecycle of an attack rather than focusing on a single stage.</a:t>
            </a:r>
          </a:p>
          <a:p>
            <a:pPr lvl="0" rtl="0">
              <a:lnSpc>
                <a:spcPct val="115000"/>
              </a:lnSpc>
              <a:spcBef>
                <a:spcPts val="0"/>
              </a:spcBef>
              <a:buNone/>
            </a:pPr>
            <a:endParaRPr sz="2400"/>
          </a:p>
          <a:p>
            <a:pPr marL="457200" lvl="0" indent="-381000" rtl="0">
              <a:lnSpc>
                <a:spcPct val="115000"/>
              </a:lnSpc>
              <a:spcBef>
                <a:spcPts val="0"/>
              </a:spcBef>
              <a:buClr>
                <a:schemeClr val="dk1"/>
              </a:buClr>
              <a:buSzPct val="100000"/>
              <a:buFont typeface="Arial"/>
              <a:buChar char="●"/>
            </a:pPr>
            <a:r>
              <a:rPr lang="en" sz="2400"/>
              <a:t>Provides a framework for organizing artifacts of an attack collected during an investigation.</a:t>
            </a:r>
          </a:p>
          <a:p>
            <a:pPr lvl="0" rtl="0">
              <a:lnSpc>
                <a:spcPct val="115000"/>
              </a:lnSpc>
              <a:spcBef>
                <a:spcPts val="0"/>
              </a:spcBef>
              <a:buNone/>
            </a:pPr>
            <a:endParaRPr sz="2400"/>
          </a:p>
          <a:p>
            <a:pPr marL="457200" lvl="0" indent="-381000" rtl="0">
              <a:lnSpc>
                <a:spcPct val="115000"/>
              </a:lnSpc>
              <a:spcBef>
                <a:spcPts val="0"/>
              </a:spcBef>
              <a:buClr>
                <a:schemeClr val="dk1"/>
              </a:buClr>
              <a:buSzPct val="100000"/>
              <a:buFont typeface="Arial"/>
              <a:buChar char="●"/>
            </a:pPr>
            <a:r>
              <a:rPr lang="en" sz="2400"/>
              <a:t>Turns asymmetry on its head – the attacker must remain covert through each stage of their operation – each stage presents the defender with an opportunity to detect the attack.</a:t>
            </a:r>
          </a:p>
          <a:p>
            <a:pPr lvl="0" rtl="0">
              <a:spcBef>
                <a:spcPts val="0"/>
              </a:spcBef>
              <a:buNone/>
            </a:pPr>
            <a:endParaRPr/>
          </a:p>
        </p:txBody>
      </p:sp>
      <p:sp>
        <p:nvSpPr>
          <p:cNvPr id="2" name="Slide Number Placeholder 1"/>
          <p:cNvSpPr>
            <a:spLocks noGrp="1"/>
          </p:cNvSpPr>
          <p:nvPr>
            <p:ph type="sldNum" sz="quarter" idx="10"/>
          </p:nvPr>
        </p:nvSpPr>
        <p:spPr/>
        <p:txBody>
          <a:bodyPr/>
          <a:lstStyle/>
          <a:p>
            <a:fld id="{23FFE909-697B-4EBA-B3F0-F8808824B71C}" type="slidenum">
              <a:rPr lang="en-US" smtClean="0"/>
              <a:pPr/>
              <a:t>28</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Shape 300"/>
          <p:cNvPicPr preferRelativeResize="0"/>
          <p:nvPr/>
        </p:nvPicPr>
        <p:blipFill>
          <a:blip r:embed="rId3"/>
          <a:stretch>
            <a:fillRect/>
          </a:stretch>
        </p:blipFill>
        <p:spPr>
          <a:xfrm>
            <a:off x="131725" y="1756372"/>
            <a:ext cx="3650928" cy="2850726"/>
          </a:xfrm>
          <a:prstGeom prst="rect">
            <a:avLst/>
          </a:prstGeom>
          <a:noFill/>
          <a:ln>
            <a:noFill/>
          </a:ln>
        </p:spPr>
      </p:pic>
      <p:sp>
        <p:nvSpPr>
          <p:cNvPr id="301" name="Shape 301"/>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Cyberspace Planes and Cyber Terrain</a:t>
            </a:r>
          </a:p>
        </p:txBody>
      </p:sp>
      <p:sp>
        <p:nvSpPr>
          <p:cNvPr id="302" name="Shape 302"/>
          <p:cNvSpPr txBox="1">
            <a:spLocks noGrp="1"/>
          </p:cNvSpPr>
          <p:nvPr>
            <p:ph type="body" idx="1"/>
          </p:nvPr>
        </p:nvSpPr>
        <p:spPr>
          <a:xfrm>
            <a:off x="3216852" y="1513925"/>
            <a:ext cx="5817000" cy="4967700"/>
          </a:xfrm>
          <a:prstGeom prst="rect">
            <a:avLst/>
          </a:prstGeom>
        </p:spPr>
        <p:txBody>
          <a:bodyPr lIns="91425" tIns="91425" rIns="91425" bIns="91425" anchor="t" anchorCtr="0">
            <a:noAutofit/>
          </a:bodyPr>
          <a:lstStyle/>
          <a:p>
            <a:pPr marL="457200" lvl="0" indent="-368300" rtl="0">
              <a:lnSpc>
                <a:spcPct val="115000"/>
              </a:lnSpc>
              <a:buClr>
                <a:schemeClr val="dk1"/>
              </a:buClr>
              <a:buSzPct val="100000"/>
              <a:buFont typeface="Arial"/>
              <a:buChar char="●"/>
            </a:pPr>
            <a:r>
              <a:rPr lang="en" sz="2200" dirty="0"/>
              <a:t>Supervisory plane</a:t>
            </a:r>
          </a:p>
          <a:p>
            <a:pPr marL="914400" lvl="1" indent="-342900" rtl="0">
              <a:lnSpc>
                <a:spcPct val="115000"/>
              </a:lnSpc>
              <a:buClr>
                <a:schemeClr val="dk1"/>
              </a:buClr>
              <a:buSzPct val="100000"/>
              <a:buFont typeface="Courier New"/>
              <a:buChar char="o"/>
            </a:pPr>
            <a:r>
              <a:rPr lang="en" sz="1800" dirty="0"/>
              <a:t>Command and Control</a:t>
            </a:r>
          </a:p>
          <a:p>
            <a:pPr marL="457200" lvl="0" indent="-368300" rtl="0">
              <a:lnSpc>
                <a:spcPct val="115000"/>
              </a:lnSpc>
              <a:buClr>
                <a:schemeClr val="dk1"/>
              </a:buClr>
              <a:buSzPct val="100000"/>
              <a:buFont typeface="Arial"/>
              <a:buChar char="●"/>
            </a:pPr>
            <a:r>
              <a:rPr lang="en" sz="2200" dirty="0"/>
              <a:t>Cyber persona plane</a:t>
            </a:r>
          </a:p>
          <a:p>
            <a:pPr marL="914400" lvl="1" indent="-342900" rtl="0">
              <a:lnSpc>
                <a:spcPct val="115000"/>
              </a:lnSpc>
              <a:buClr>
                <a:schemeClr val="dk1"/>
              </a:buClr>
              <a:buSzPct val="100000"/>
              <a:buFont typeface="Courier New"/>
              <a:buChar char="o"/>
            </a:pPr>
            <a:r>
              <a:rPr lang="en" sz="1800" dirty="0"/>
              <a:t>Persons or ‘accounts’</a:t>
            </a:r>
          </a:p>
          <a:p>
            <a:pPr marL="457200" lvl="0" indent="-368300" rtl="0">
              <a:lnSpc>
                <a:spcPct val="115000"/>
              </a:lnSpc>
              <a:buClr>
                <a:schemeClr val="dk1"/>
              </a:buClr>
              <a:buSzPct val="100000"/>
              <a:buFont typeface="Arial"/>
              <a:buChar char="●"/>
            </a:pPr>
            <a:r>
              <a:rPr lang="en" sz="2200" dirty="0"/>
              <a:t>Logical plane further divided into top 6 OSI layers (data link – application)</a:t>
            </a:r>
          </a:p>
          <a:p>
            <a:pPr marL="914400" lvl="1" indent="-342900" rtl="0">
              <a:lnSpc>
                <a:spcPct val="115000"/>
              </a:lnSpc>
              <a:buClr>
                <a:schemeClr val="dk1"/>
              </a:buClr>
              <a:buSzPct val="100000"/>
              <a:buFont typeface="Courier New"/>
              <a:buChar char="o"/>
            </a:pPr>
            <a:r>
              <a:rPr lang="en" sz="1800" dirty="0"/>
              <a:t>Operating system and application programs</a:t>
            </a:r>
          </a:p>
          <a:p>
            <a:pPr marL="914400" lvl="1" indent="-342900" rtl="0">
              <a:lnSpc>
                <a:spcPct val="115000"/>
              </a:lnSpc>
              <a:buClr>
                <a:schemeClr val="dk1"/>
              </a:buClr>
              <a:buSzPct val="100000"/>
              <a:buFont typeface="Courier New"/>
              <a:buChar char="o"/>
            </a:pPr>
            <a:r>
              <a:rPr lang="en" sz="1800" dirty="0"/>
              <a:t>Services – web, email, file systems</a:t>
            </a:r>
          </a:p>
          <a:p>
            <a:pPr marL="914400" lvl="1" indent="-342900" rtl="0">
              <a:lnSpc>
                <a:spcPct val="115000"/>
              </a:lnSpc>
              <a:buClr>
                <a:schemeClr val="dk1"/>
              </a:buClr>
              <a:buSzPct val="100000"/>
              <a:buFont typeface="Courier New"/>
              <a:buChar char="o"/>
            </a:pPr>
            <a:r>
              <a:rPr lang="en" sz="1800" dirty="0"/>
              <a:t>Logical network protocols</a:t>
            </a:r>
          </a:p>
          <a:p>
            <a:pPr marL="457200" lvl="0" indent="-368300" rtl="0">
              <a:lnSpc>
                <a:spcPct val="115000"/>
              </a:lnSpc>
              <a:buClr>
                <a:schemeClr val="dk1"/>
              </a:buClr>
              <a:buSzPct val="100000"/>
              <a:buFont typeface="Arial"/>
              <a:buChar char="●"/>
            </a:pPr>
            <a:r>
              <a:rPr lang="en" sz="2200" dirty="0"/>
              <a:t>Physical plane == OSI PHY layer (layer 1)</a:t>
            </a:r>
          </a:p>
          <a:p>
            <a:pPr marL="914400" lvl="1" indent="-342900" rtl="0">
              <a:lnSpc>
                <a:spcPct val="115000"/>
              </a:lnSpc>
              <a:buClr>
                <a:schemeClr val="dk1"/>
              </a:buClr>
              <a:buSzPct val="100000"/>
              <a:buFont typeface="Courier New"/>
              <a:buChar char="o"/>
            </a:pPr>
            <a:r>
              <a:rPr lang="en" sz="1800" dirty="0"/>
              <a:t>Network devices – switches, routers</a:t>
            </a:r>
          </a:p>
          <a:p>
            <a:pPr marL="457200" lvl="0" indent="-368300" rtl="0">
              <a:lnSpc>
                <a:spcPct val="115000"/>
              </a:lnSpc>
              <a:buClr>
                <a:schemeClr val="dk1"/>
              </a:buClr>
              <a:buSzPct val="100000"/>
              <a:buFont typeface="Arial"/>
              <a:buChar char="●"/>
            </a:pPr>
            <a:r>
              <a:rPr lang="en" sz="2200" dirty="0"/>
              <a:t>Geographic plane == physical location</a:t>
            </a:r>
          </a:p>
          <a:p>
            <a:pPr marL="914400" lvl="1" indent="-342900" rtl="0">
              <a:buClr>
                <a:schemeClr val="dk1"/>
              </a:buClr>
              <a:buSzPct val="100000"/>
              <a:buFont typeface="Courier New"/>
              <a:buChar char="o"/>
            </a:pPr>
            <a:r>
              <a:rPr lang="en" sz="1800" dirty="0"/>
              <a:t>Location in which an info system resides</a:t>
            </a:r>
          </a:p>
        </p:txBody>
      </p:sp>
      <p:sp>
        <p:nvSpPr>
          <p:cNvPr id="303" name="Shape 303"/>
          <p:cNvSpPr txBox="1"/>
          <p:nvPr/>
        </p:nvSpPr>
        <p:spPr>
          <a:xfrm>
            <a:off x="457200" y="4607098"/>
            <a:ext cx="2438008" cy="1486323"/>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2000" dirty="0"/>
              <a:t>Most references to </a:t>
            </a:r>
            <a:r>
              <a:rPr lang="en" sz="2000" b="1" i="1" dirty="0"/>
              <a:t>cyber terrain </a:t>
            </a:r>
            <a:r>
              <a:rPr lang="en" sz="2000" dirty="0"/>
              <a:t>consider only the </a:t>
            </a:r>
            <a:r>
              <a:rPr lang="en" sz="2000" b="1" i="1" dirty="0"/>
              <a:t>physical plane.</a:t>
            </a:r>
          </a:p>
        </p:txBody>
      </p:sp>
      <p:sp>
        <p:nvSpPr>
          <p:cNvPr id="304" name="Shape 304"/>
          <p:cNvSpPr txBox="1"/>
          <p:nvPr/>
        </p:nvSpPr>
        <p:spPr>
          <a:xfrm>
            <a:off x="131725" y="6231725"/>
            <a:ext cx="8868900" cy="571200"/>
          </a:xfrm>
          <a:prstGeom prst="rect">
            <a:avLst/>
          </a:prstGeom>
          <a:noFill/>
          <a:ln>
            <a:noFill/>
          </a:ln>
        </p:spPr>
        <p:txBody>
          <a:bodyPr lIns="91425" tIns="91425" rIns="91425" bIns="91425" anchor="t" anchorCtr="0">
            <a:noAutofit/>
          </a:bodyPr>
          <a:lstStyle/>
          <a:p>
            <a:pPr lvl="0" rtl="0">
              <a:spcBef>
                <a:spcPts val="0"/>
              </a:spcBef>
              <a:buNone/>
            </a:pPr>
            <a:r>
              <a:rPr lang="en"/>
              <a:t>For more on cyber terrain and cyber key terrain, see Raymond, et. al, “Key Terrain in Cyberspace: Seeking the High Ground,” in </a:t>
            </a:r>
            <a:r>
              <a:rPr lang="en" i="1"/>
              <a:t>6th Annual NATO Conference on Cyber Conflict</a:t>
            </a:r>
            <a:r>
              <a:rPr lang="en"/>
              <a:t>, Tallinn, Estonia, June 2014.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29</a:t>
            </a:fld>
            <a:endParaRPr lang="en-US"/>
          </a:p>
        </p:txBody>
      </p:sp>
      <p:sp>
        <p:nvSpPr>
          <p:cNvPr id="9"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Cyber Terrain Analysis (OCOKA)</a:t>
            </a:r>
          </a:p>
        </p:txBody>
      </p:sp>
      <p:sp>
        <p:nvSpPr>
          <p:cNvPr id="311" name="Shape 311"/>
          <p:cNvSpPr txBox="1">
            <a:spLocks noGrp="1"/>
          </p:cNvSpPr>
          <p:nvPr>
            <p:ph type="body" idx="1"/>
          </p:nvPr>
        </p:nvSpPr>
        <p:spPr>
          <a:xfrm>
            <a:off x="457200" y="1447800"/>
            <a:ext cx="8355000" cy="4967700"/>
          </a:xfrm>
          <a:prstGeom prst="rect">
            <a:avLst/>
          </a:prstGeom>
        </p:spPr>
        <p:txBody>
          <a:bodyPr lIns="91425" tIns="91425" rIns="91425" bIns="91425" anchor="t" anchorCtr="0">
            <a:noAutofit/>
          </a:bodyPr>
          <a:lstStyle/>
          <a:p>
            <a:pPr marL="457200" lvl="0" indent="-419100" rtl="0">
              <a:spcBef>
                <a:spcPts val="600"/>
              </a:spcBef>
              <a:buClr>
                <a:schemeClr val="dk1"/>
              </a:buClr>
              <a:buSzPct val="100000"/>
              <a:buFont typeface="Arial"/>
              <a:buChar char="●"/>
            </a:pPr>
            <a:r>
              <a:rPr lang="en" b="1" dirty="0"/>
              <a:t>O</a:t>
            </a:r>
            <a:r>
              <a:rPr lang="en" dirty="0"/>
              <a:t>bservation and Fields of Fire</a:t>
            </a:r>
          </a:p>
          <a:p>
            <a:pPr marL="457200" lvl="0" indent="0" rtl="0">
              <a:spcBef>
                <a:spcPts val="600"/>
              </a:spcBef>
              <a:buNone/>
            </a:pPr>
            <a:r>
              <a:rPr lang="en" sz="2400" i="1" dirty="0">
                <a:solidFill>
                  <a:srgbClr val="FF0000"/>
                </a:solidFill>
              </a:rPr>
              <a:t>What portions of my network can be seen from where?</a:t>
            </a:r>
          </a:p>
          <a:p>
            <a:pPr marL="457200" lvl="0" indent="-419100" rtl="0">
              <a:spcBef>
                <a:spcPts val="600"/>
              </a:spcBef>
              <a:buClr>
                <a:schemeClr val="dk1"/>
              </a:buClr>
              <a:buSzPct val="100000"/>
              <a:buFont typeface="Arial"/>
              <a:buChar char="●"/>
            </a:pPr>
            <a:r>
              <a:rPr lang="en" b="1" dirty="0"/>
              <a:t>C</a:t>
            </a:r>
            <a:r>
              <a:rPr lang="en" dirty="0"/>
              <a:t>over and Concealment</a:t>
            </a:r>
          </a:p>
          <a:p>
            <a:pPr lvl="0" indent="457200" rtl="0">
              <a:spcBef>
                <a:spcPts val="600"/>
              </a:spcBef>
              <a:buNone/>
            </a:pPr>
            <a:r>
              <a:rPr lang="en" sz="2400" i="1" dirty="0">
                <a:solidFill>
                  <a:srgbClr val="FF0000"/>
                </a:solidFill>
              </a:rPr>
              <a:t>What can I hide from observation?</a:t>
            </a:r>
          </a:p>
          <a:p>
            <a:pPr marL="457200" lvl="0" indent="-419100" rtl="0">
              <a:spcBef>
                <a:spcPts val="600"/>
              </a:spcBef>
              <a:buClr>
                <a:schemeClr val="dk1"/>
              </a:buClr>
              <a:buSzPct val="100000"/>
              <a:buFont typeface="Arial"/>
              <a:buChar char="●"/>
            </a:pPr>
            <a:r>
              <a:rPr lang="en" b="1" dirty="0"/>
              <a:t>O</a:t>
            </a:r>
            <a:r>
              <a:rPr lang="en" dirty="0"/>
              <a:t>bstacles</a:t>
            </a:r>
          </a:p>
          <a:p>
            <a:pPr lvl="0" indent="457200" rtl="0">
              <a:spcBef>
                <a:spcPts val="600"/>
              </a:spcBef>
              <a:buNone/>
            </a:pPr>
            <a:r>
              <a:rPr lang="en" sz="2400" i="1" dirty="0">
                <a:solidFill>
                  <a:srgbClr val="FF0000"/>
                </a:solidFill>
              </a:rPr>
              <a:t>How can I make my network harder to attack?</a:t>
            </a:r>
          </a:p>
          <a:p>
            <a:pPr marL="457200" lvl="0" indent="-419100" rtl="0">
              <a:spcBef>
                <a:spcPts val="600"/>
              </a:spcBef>
              <a:buClr>
                <a:schemeClr val="dk1"/>
              </a:buClr>
              <a:buSzPct val="100000"/>
              <a:buFont typeface="Arial"/>
              <a:buChar char="●"/>
            </a:pPr>
            <a:r>
              <a:rPr lang="en" b="1" dirty="0"/>
              <a:t>K</a:t>
            </a:r>
            <a:r>
              <a:rPr lang="en" dirty="0"/>
              <a:t>ey Terrain</a:t>
            </a:r>
          </a:p>
          <a:p>
            <a:pPr marL="457200" lvl="0" indent="0" rtl="0">
              <a:spcBef>
                <a:spcPts val="600"/>
              </a:spcBef>
              <a:buNone/>
            </a:pPr>
            <a:r>
              <a:rPr lang="en" sz="2400" i="1" dirty="0">
                <a:solidFill>
                  <a:srgbClr val="FF0000"/>
                </a:solidFill>
              </a:rPr>
              <a:t>Cyber terrain that can provide a ‘marked advantage’</a:t>
            </a:r>
          </a:p>
          <a:p>
            <a:pPr marL="457200" lvl="0" indent="-419100" rtl="0">
              <a:spcBef>
                <a:spcPts val="600"/>
              </a:spcBef>
              <a:buClr>
                <a:schemeClr val="dk1"/>
              </a:buClr>
              <a:buSzPct val="100000"/>
              <a:buFont typeface="Arial"/>
              <a:buChar char="●"/>
            </a:pPr>
            <a:r>
              <a:rPr lang="en" b="1" dirty="0"/>
              <a:t>A</a:t>
            </a:r>
            <a:r>
              <a:rPr lang="en" dirty="0"/>
              <a:t>venues of Approach</a:t>
            </a:r>
          </a:p>
          <a:p>
            <a:pPr lvl="0" indent="457200" rtl="0">
              <a:spcBef>
                <a:spcPts val="600"/>
              </a:spcBef>
              <a:buNone/>
            </a:pPr>
            <a:r>
              <a:rPr lang="en" sz="2400" i="1" dirty="0">
                <a:solidFill>
                  <a:srgbClr val="FF0000"/>
                </a:solidFill>
              </a:rPr>
              <a:t>Don’t just think of routers and cables . .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30</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
        <p:nvSpPr>
          <p:cNvPr id="7" name="TextBox 6"/>
          <p:cNvSpPr txBox="1"/>
          <p:nvPr/>
        </p:nvSpPr>
        <p:spPr>
          <a:xfrm>
            <a:off x="0" y="6502420"/>
            <a:ext cx="8457765" cy="307777"/>
          </a:xfrm>
          <a:prstGeom prst="rect">
            <a:avLst/>
          </a:prstGeom>
          <a:noFill/>
        </p:spPr>
        <p:txBody>
          <a:bodyPr wrap="none" rtlCol="0">
            <a:spAutoFit/>
          </a:bodyPr>
          <a:lstStyle/>
          <a:p>
            <a:r>
              <a:rPr lang="en-US" dirty="0" smtClean="0"/>
              <a:t> * D.  Hobbs,  “Application  of  OCOKA  to  </a:t>
            </a:r>
            <a:r>
              <a:rPr lang="en-US" dirty="0" err="1" smtClean="0"/>
              <a:t>Cyberterrain</a:t>
            </a:r>
            <a:r>
              <a:rPr lang="en-US" dirty="0" smtClean="0"/>
              <a:t>,”  White  Wolf  Security White Paper, June 2007.</a:t>
            </a:r>
            <a:endParaRPr lang="en-US" dirty="0"/>
          </a:p>
        </p:txBody>
      </p:sp>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Leveraging Cyber Key Terrain</a:t>
            </a:r>
          </a:p>
        </p:txBody>
      </p:sp>
      <p:sp>
        <p:nvSpPr>
          <p:cNvPr id="318" name="Shape 31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lnSpc>
                <a:spcPct val="115000"/>
              </a:lnSpc>
              <a:spcBef>
                <a:spcPts val="0"/>
              </a:spcBef>
              <a:buNone/>
            </a:pPr>
            <a:r>
              <a:rPr lang="en"/>
              <a:t>An approach to leveraging key terrain emerges from considering the terrain analysis as an </a:t>
            </a:r>
            <a:r>
              <a:rPr lang="en" b="1"/>
              <a:t>attacker</a:t>
            </a:r>
            <a:r>
              <a:rPr lang="en"/>
              <a:t> and as a </a:t>
            </a:r>
            <a:r>
              <a:rPr lang="en" b="1"/>
              <a:t>defender</a:t>
            </a:r>
            <a:r>
              <a:rPr lang="en"/>
              <a:t>.</a:t>
            </a:r>
          </a:p>
          <a:p>
            <a:pPr lvl="0" rtl="0">
              <a:lnSpc>
                <a:spcPct val="115000"/>
              </a:lnSpc>
              <a:spcBef>
                <a:spcPts val="0"/>
              </a:spcBef>
              <a:buClr>
                <a:schemeClr val="dk1"/>
              </a:buClr>
              <a:buFont typeface="Arial"/>
              <a:buNone/>
            </a:pPr>
            <a:endParaRPr sz="1800"/>
          </a:p>
          <a:p>
            <a:pPr lvl="0" rtl="0">
              <a:lnSpc>
                <a:spcPct val="115000"/>
              </a:lnSpc>
              <a:spcBef>
                <a:spcPts val="0"/>
              </a:spcBef>
              <a:buClr>
                <a:schemeClr val="dk1"/>
              </a:buClr>
              <a:buSzPct val="36666"/>
              <a:buFont typeface="Arial"/>
              <a:buNone/>
            </a:pPr>
            <a:r>
              <a:rPr lang="en"/>
              <a:t>As a defender:</a:t>
            </a:r>
          </a:p>
          <a:p>
            <a:pPr marL="914400" lvl="1" indent="-381000" rtl="0">
              <a:lnSpc>
                <a:spcPct val="115000"/>
              </a:lnSpc>
              <a:spcBef>
                <a:spcPts val="500"/>
              </a:spcBef>
              <a:buClr>
                <a:schemeClr val="dk1"/>
              </a:buClr>
              <a:buSzPct val="100000"/>
              <a:buFont typeface="Courier New"/>
              <a:buChar char="o"/>
            </a:pPr>
            <a:r>
              <a:rPr lang="en" sz="2400"/>
              <a:t>Identify Potentially Targeted Assets</a:t>
            </a:r>
          </a:p>
          <a:p>
            <a:pPr marL="914400" lvl="1" indent="-381000" rtl="0">
              <a:lnSpc>
                <a:spcPct val="115000"/>
              </a:lnSpc>
              <a:spcBef>
                <a:spcPts val="500"/>
              </a:spcBef>
              <a:buClr>
                <a:schemeClr val="dk1"/>
              </a:buClr>
              <a:buSzPct val="100000"/>
              <a:buFont typeface="Courier New"/>
              <a:buChar char="o"/>
            </a:pPr>
            <a:r>
              <a:rPr lang="en" sz="2400"/>
              <a:t>Enumerate Avenues of Approach</a:t>
            </a:r>
          </a:p>
          <a:p>
            <a:pPr marL="914400" lvl="1" indent="-381000" rtl="0">
              <a:lnSpc>
                <a:spcPct val="115000"/>
              </a:lnSpc>
              <a:spcBef>
                <a:spcPts val="500"/>
              </a:spcBef>
              <a:buClr>
                <a:schemeClr val="dk1"/>
              </a:buClr>
              <a:buSzPct val="100000"/>
              <a:buFont typeface="Courier New"/>
              <a:buChar char="o"/>
            </a:pPr>
            <a:r>
              <a:rPr lang="en" sz="2400"/>
              <a:t>Consider Observation and Fields of Fire</a:t>
            </a:r>
          </a:p>
          <a:p>
            <a:pPr marL="914400" lvl="1" indent="-381000">
              <a:spcBef>
                <a:spcPts val="0"/>
              </a:spcBef>
              <a:buClr>
                <a:schemeClr val="dk1"/>
              </a:buClr>
              <a:buSzPct val="100000"/>
              <a:buFont typeface="Courier New"/>
              <a:buChar char="o"/>
            </a:pPr>
            <a:r>
              <a:rPr lang="en" sz="2400"/>
              <a:t>Place Obstacles, Cover, and Concealment</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31</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Shape 324"/>
          <p:cNvPicPr preferRelativeResize="0"/>
          <p:nvPr/>
        </p:nvPicPr>
        <p:blipFill>
          <a:blip r:embed="rId3"/>
          <a:stretch>
            <a:fillRect/>
          </a:stretch>
        </p:blipFill>
        <p:spPr>
          <a:xfrm>
            <a:off x="5125125" y="4400200"/>
            <a:ext cx="2892799" cy="2533399"/>
          </a:xfrm>
          <a:prstGeom prst="rect">
            <a:avLst/>
          </a:prstGeom>
          <a:noFill/>
          <a:ln>
            <a:noFill/>
          </a:ln>
        </p:spPr>
      </p:pic>
      <p:sp>
        <p:nvSpPr>
          <p:cNvPr id="325" name="Shape 32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Observation and Fields of Fire</a:t>
            </a:r>
          </a:p>
        </p:txBody>
      </p:sp>
      <p:sp>
        <p:nvSpPr>
          <p:cNvPr id="326" name="Shape 326"/>
          <p:cNvSpPr txBox="1">
            <a:spLocks noGrp="1"/>
          </p:cNvSpPr>
          <p:nvPr>
            <p:ph type="body" idx="1"/>
          </p:nvPr>
        </p:nvSpPr>
        <p:spPr>
          <a:xfrm>
            <a:off x="3501375" y="1681677"/>
            <a:ext cx="5482800" cy="3349200"/>
          </a:xfrm>
          <a:prstGeom prst="rect">
            <a:avLst/>
          </a:prstGeom>
        </p:spPr>
        <p:txBody>
          <a:bodyPr lIns="91425" tIns="91425" rIns="91425" bIns="91425" anchor="t" anchorCtr="0">
            <a:noAutofit/>
          </a:bodyPr>
          <a:lstStyle/>
          <a:p>
            <a:pPr lvl="0" rtl="0">
              <a:lnSpc>
                <a:spcPct val="100000"/>
              </a:lnSpc>
              <a:spcBef>
                <a:spcPts val="0"/>
              </a:spcBef>
              <a:spcAft>
                <a:spcPts val="1000"/>
              </a:spcAft>
              <a:buClr>
                <a:schemeClr val="dk1"/>
              </a:buClr>
              <a:buSzPct val="78571"/>
              <a:buFont typeface="Arial"/>
              <a:buNone/>
            </a:pPr>
            <a:r>
              <a:rPr lang="en" sz="1400" dirty="0"/>
              <a:t>What does an attacker need access to in order to observe or attack a particular interface associated with a potentially targeted asset?</a:t>
            </a:r>
          </a:p>
          <a:p>
            <a:pPr lvl="0" rtl="0">
              <a:lnSpc>
                <a:spcPct val="100000"/>
              </a:lnSpc>
              <a:spcBef>
                <a:spcPts val="0"/>
              </a:spcBef>
              <a:spcAft>
                <a:spcPts val="1000"/>
              </a:spcAft>
              <a:buClr>
                <a:schemeClr val="dk1"/>
              </a:buClr>
              <a:buSzPct val="78571"/>
              <a:buFont typeface="Arial"/>
              <a:buNone/>
            </a:pPr>
            <a:r>
              <a:rPr lang="en" sz="1400" dirty="0"/>
              <a:t>This is </a:t>
            </a:r>
            <a:r>
              <a:rPr lang="en" sz="1400" b="1" dirty="0"/>
              <a:t>an iterative analysis</a:t>
            </a:r>
            <a:r>
              <a:rPr lang="en" sz="1400" dirty="0"/>
              <a:t>. For example, if the attacker needs access to a particular network in order to reach a critical asset, how can that network, in turn, be accessed?</a:t>
            </a:r>
          </a:p>
          <a:p>
            <a:pPr lvl="0" rtl="0">
              <a:lnSpc>
                <a:spcPct val="100000"/>
              </a:lnSpc>
              <a:spcBef>
                <a:spcPts val="0"/>
              </a:spcBef>
              <a:spcAft>
                <a:spcPts val="1000"/>
              </a:spcAft>
              <a:buClr>
                <a:schemeClr val="dk1"/>
              </a:buClr>
              <a:buSzPct val="78571"/>
              <a:buFont typeface="Arial"/>
              <a:buNone/>
            </a:pPr>
            <a:r>
              <a:rPr lang="en" sz="1400" dirty="0"/>
              <a:t>It is through this iterative analysis that a picture of </a:t>
            </a:r>
            <a:r>
              <a:rPr lang="en" sz="1400" b="1" dirty="0"/>
              <a:t>Key Terrain</a:t>
            </a:r>
            <a:r>
              <a:rPr lang="en" sz="1400" dirty="0"/>
              <a:t> begins to emerge, which include highly interconnected resources as well as resources with connectivity to critical assets.</a:t>
            </a:r>
          </a:p>
          <a:p>
            <a:pPr lvl="0" rtl="0">
              <a:lnSpc>
                <a:spcPct val="100000"/>
              </a:lnSpc>
              <a:spcBef>
                <a:spcPts val="0"/>
              </a:spcBef>
              <a:spcAft>
                <a:spcPts val="1000"/>
              </a:spcAft>
              <a:buClr>
                <a:schemeClr val="dk1"/>
              </a:buClr>
              <a:buSzPct val="78571"/>
              <a:buFont typeface="Arial"/>
              <a:buNone/>
            </a:pPr>
            <a:r>
              <a:rPr lang="en" sz="1400" dirty="0"/>
              <a:t>Its important to consider terrain that your organization doesn’t control – attacks on supply chain integrity, waterhole attacks, etc…</a:t>
            </a:r>
          </a:p>
          <a:p>
            <a:pPr>
              <a:lnSpc>
                <a:spcPct val="100000"/>
              </a:lnSpc>
              <a:spcBef>
                <a:spcPts val="0"/>
              </a:spcBef>
              <a:spcAft>
                <a:spcPts val="1000"/>
              </a:spcAft>
              <a:buNone/>
            </a:pPr>
            <a:endParaRPr sz="1400" dirty="0"/>
          </a:p>
        </p:txBody>
      </p:sp>
      <p:pic>
        <p:nvPicPr>
          <p:cNvPr id="327" name="Shape 327"/>
          <p:cNvPicPr preferRelativeResize="0"/>
          <p:nvPr/>
        </p:nvPicPr>
        <p:blipFill>
          <a:blip r:embed="rId4"/>
          <a:stretch>
            <a:fillRect/>
          </a:stretch>
        </p:blipFill>
        <p:spPr>
          <a:xfrm>
            <a:off x="89061" y="1764698"/>
            <a:ext cx="3412314" cy="4817168"/>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32</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Lessons from Cyber Terrain Analysis</a:t>
            </a:r>
          </a:p>
        </p:txBody>
      </p:sp>
      <p:sp>
        <p:nvSpPr>
          <p:cNvPr id="334" name="Shape 334"/>
          <p:cNvSpPr txBox="1">
            <a:spLocks noGrp="1"/>
          </p:cNvSpPr>
          <p:nvPr>
            <p:ph type="body" idx="1"/>
          </p:nvPr>
        </p:nvSpPr>
        <p:spPr>
          <a:xfrm>
            <a:off x="457200" y="1708836"/>
            <a:ext cx="8229600" cy="49677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1"/>
              </a:buClr>
              <a:buSzPct val="100000"/>
              <a:buFont typeface="Arial"/>
              <a:buChar char="●"/>
            </a:pPr>
            <a:r>
              <a:rPr lang="en" sz="2400" dirty="0"/>
              <a:t>Battlefield Terrain Analysis maps fairly closely to the sort of analysis that network security people perform when thinking about a network’s exposures.</a:t>
            </a:r>
          </a:p>
          <a:p>
            <a:pPr lvl="0" rtl="0">
              <a:lnSpc>
                <a:spcPct val="115000"/>
              </a:lnSpc>
              <a:spcBef>
                <a:spcPts val="0"/>
              </a:spcBef>
              <a:buNone/>
            </a:pPr>
            <a:endParaRPr sz="2400" dirty="0"/>
          </a:p>
          <a:p>
            <a:pPr marL="457200" lvl="0" indent="-381000" rtl="0">
              <a:lnSpc>
                <a:spcPct val="115000"/>
              </a:lnSpc>
              <a:spcBef>
                <a:spcPts val="0"/>
              </a:spcBef>
              <a:buClr>
                <a:schemeClr val="dk1"/>
              </a:buClr>
              <a:buSzPct val="100000"/>
              <a:buFont typeface="Arial"/>
              <a:buChar char="●"/>
            </a:pPr>
            <a:r>
              <a:rPr lang="en" sz="2400" dirty="0"/>
              <a:t>Defenders know the terrain they are defending – attackers must discover it through iterative reconnaissance.</a:t>
            </a:r>
          </a:p>
          <a:p>
            <a:pPr lvl="0" rtl="0">
              <a:lnSpc>
                <a:spcPct val="115000"/>
              </a:lnSpc>
              <a:spcBef>
                <a:spcPts val="0"/>
              </a:spcBef>
              <a:buNone/>
            </a:pPr>
            <a:endParaRPr sz="2400" dirty="0"/>
          </a:p>
          <a:p>
            <a:pPr marL="457200" lvl="0" indent="-381000" rtl="0">
              <a:lnSpc>
                <a:spcPct val="115000"/>
              </a:lnSpc>
              <a:spcBef>
                <a:spcPts val="0"/>
              </a:spcBef>
              <a:buClr>
                <a:schemeClr val="dk1"/>
              </a:buClr>
              <a:buSzPct val="100000"/>
              <a:buFont typeface="Arial"/>
              <a:buChar char="●"/>
            </a:pPr>
            <a:r>
              <a:rPr lang="en" sz="2400" dirty="0"/>
              <a:t>Defenders can exploit an attacker’s lack of knowledge of the terrain.</a:t>
            </a:r>
          </a:p>
          <a:p>
            <a:pPr>
              <a:spcBef>
                <a:spcPts val="0"/>
              </a:spcBef>
              <a:buNone/>
            </a:pPr>
            <a:endParaRPr sz="24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33</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Denial*</a:t>
            </a:r>
          </a:p>
        </p:txBody>
      </p:sp>
      <p:sp>
        <p:nvSpPr>
          <p:cNvPr id="348" name="Shape 348"/>
          <p:cNvSpPr txBox="1">
            <a:spLocks noGrp="1"/>
          </p:cNvSpPr>
          <p:nvPr>
            <p:ph type="body" idx="1"/>
          </p:nvPr>
        </p:nvSpPr>
        <p:spPr>
          <a:xfrm>
            <a:off x="457200" y="1699787"/>
            <a:ext cx="82296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b="1" dirty="0"/>
              <a:t>Denial</a:t>
            </a:r>
            <a:r>
              <a:rPr lang="en" dirty="0"/>
              <a:t> includes those measures designed to hinder or deny the enemy the knowledge of an object, by hiding or disrupting the means of observation of the object.</a:t>
            </a:r>
          </a:p>
          <a:p>
            <a:pPr rtl="0">
              <a:spcBef>
                <a:spcPts val="0"/>
              </a:spcBef>
              <a:buNone/>
            </a:pPr>
            <a:endParaRPr dirty="0"/>
          </a:p>
          <a:p>
            <a:pPr marL="457200" lvl="0" indent="-419100">
              <a:spcBef>
                <a:spcPts val="0"/>
              </a:spcBef>
              <a:buClr>
                <a:schemeClr val="dk1"/>
              </a:buClr>
              <a:buSzPct val="100000"/>
              <a:buFont typeface="Arial"/>
              <a:buChar char="●"/>
            </a:pPr>
            <a:r>
              <a:rPr lang="en" dirty="0"/>
              <a:t>The basis of </a:t>
            </a:r>
            <a:r>
              <a:rPr lang="en" b="1" dirty="0"/>
              <a:t>denial</a:t>
            </a:r>
            <a:r>
              <a:rPr lang="en" dirty="0"/>
              <a:t> is </a:t>
            </a:r>
            <a:r>
              <a:rPr lang="en" i="1" dirty="0"/>
              <a:t>dissimulation</a:t>
            </a:r>
            <a:r>
              <a:rPr lang="en" dirty="0"/>
              <a:t>, the concealing of the truth. </a:t>
            </a:r>
          </a:p>
        </p:txBody>
      </p:sp>
      <p:sp>
        <p:nvSpPr>
          <p:cNvPr id="349" name="Shape 349"/>
          <p:cNvSpPr txBox="1"/>
          <p:nvPr/>
        </p:nvSpPr>
        <p:spPr>
          <a:xfrm>
            <a:off x="0" y="6477000"/>
            <a:ext cx="9144000" cy="457200"/>
          </a:xfrm>
          <a:prstGeom prst="rect">
            <a:avLst/>
          </a:prstGeom>
          <a:noFill/>
          <a:ln>
            <a:noFill/>
          </a:ln>
        </p:spPr>
        <p:txBody>
          <a:bodyPr lIns="91425" tIns="91425" rIns="91425" bIns="91425" anchor="t" anchorCtr="0">
            <a:noAutofit/>
          </a:bodyPr>
          <a:lstStyle/>
          <a:p>
            <a:pPr lvl="0" rtl="0">
              <a:spcBef>
                <a:spcPts val="0"/>
              </a:spcBef>
              <a:buNone/>
            </a:pPr>
            <a:r>
              <a:rPr lang="en"/>
              <a:t>* </a:t>
            </a:r>
            <a:r>
              <a:rPr lang="en">
                <a:solidFill>
                  <a:schemeClr val="dk1"/>
                </a:solidFill>
              </a:rPr>
              <a:t>Counterdeception Principles and Applications for National Security, Bennett &amp; Waltz</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34</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Deception*</a:t>
            </a:r>
          </a:p>
        </p:txBody>
      </p:sp>
      <p:sp>
        <p:nvSpPr>
          <p:cNvPr id="356" name="Shape 356"/>
          <p:cNvSpPr txBox="1">
            <a:spLocks noGrp="1"/>
          </p:cNvSpPr>
          <p:nvPr>
            <p:ph type="body" idx="1"/>
          </p:nvPr>
        </p:nvSpPr>
        <p:spPr>
          <a:xfrm>
            <a:off x="457200" y="1723330"/>
            <a:ext cx="8229600" cy="49677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1"/>
              </a:buClr>
              <a:buSzPct val="100000"/>
              <a:buFont typeface="Arial"/>
              <a:buChar char="●"/>
            </a:pPr>
            <a:r>
              <a:rPr lang="en" sz="2400" b="1" dirty="0"/>
              <a:t>Deception </a:t>
            </a:r>
            <a:r>
              <a:rPr lang="en" sz="2400" dirty="0"/>
              <a:t>is actions executed to deliberately mislead adversary military, paramilitary, or violent extremist organization decision makers, thereby causing the adversary to take specific actions (or inactions) that will contribute to the accomplishment of the friendly mission.</a:t>
            </a:r>
          </a:p>
          <a:p>
            <a:pPr lvl="0" rtl="0">
              <a:lnSpc>
                <a:spcPct val="115000"/>
              </a:lnSpc>
              <a:spcBef>
                <a:spcPts val="0"/>
              </a:spcBef>
              <a:buNone/>
            </a:pPr>
            <a:endParaRPr sz="2400" dirty="0"/>
          </a:p>
          <a:p>
            <a:pPr marL="457200" lvl="0" indent="-381000" rtl="0">
              <a:lnSpc>
                <a:spcPct val="115000"/>
              </a:lnSpc>
              <a:spcBef>
                <a:spcPts val="0"/>
              </a:spcBef>
              <a:buClr>
                <a:schemeClr val="dk1"/>
              </a:buClr>
              <a:buSzPct val="100000"/>
              <a:buFont typeface="Arial"/>
              <a:buChar char="●"/>
            </a:pPr>
            <a:r>
              <a:rPr lang="en" sz="2400" dirty="0"/>
              <a:t>The basis of</a:t>
            </a:r>
            <a:r>
              <a:rPr lang="en" sz="2400" b="1" dirty="0"/>
              <a:t> deception </a:t>
            </a:r>
            <a:r>
              <a:rPr lang="en" sz="2400" dirty="0"/>
              <a:t>is </a:t>
            </a:r>
            <a:r>
              <a:rPr lang="en" sz="2400" i="1" dirty="0"/>
              <a:t>simulation</a:t>
            </a:r>
            <a:r>
              <a:rPr lang="en" sz="2400" dirty="0"/>
              <a:t>, the presentation of that which is false. </a:t>
            </a:r>
          </a:p>
          <a:p>
            <a:pPr lvl="0" rtl="0">
              <a:spcBef>
                <a:spcPts val="0"/>
              </a:spcBef>
              <a:buNone/>
            </a:pPr>
            <a:endParaRPr sz="1800" dirty="0"/>
          </a:p>
        </p:txBody>
      </p:sp>
      <p:sp>
        <p:nvSpPr>
          <p:cNvPr id="357" name="Shape 357"/>
          <p:cNvSpPr txBox="1"/>
          <p:nvPr/>
        </p:nvSpPr>
        <p:spPr>
          <a:xfrm>
            <a:off x="0" y="6477000"/>
            <a:ext cx="9144000" cy="457200"/>
          </a:xfrm>
          <a:prstGeom prst="rect">
            <a:avLst/>
          </a:prstGeom>
          <a:noFill/>
          <a:ln>
            <a:noFill/>
          </a:ln>
        </p:spPr>
        <p:txBody>
          <a:bodyPr lIns="91425" tIns="91425" rIns="91425" bIns="91425" anchor="t" anchorCtr="0">
            <a:noAutofit/>
          </a:bodyPr>
          <a:lstStyle/>
          <a:p>
            <a:pPr lvl="0" rtl="0">
              <a:spcBef>
                <a:spcPts val="0"/>
              </a:spcBef>
              <a:buNone/>
            </a:pPr>
            <a:r>
              <a:rPr lang="en"/>
              <a:t>* </a:t>
            </a:r>
            <a:r>
              <a:rPr lang="en">
                <a:solidFill>
                  <a:schemeClr val="dk1"/>
                </a:solidFill>
              </a:rPr>
              <a:t>JP 3-13.4, Military Deception, 26 January 2012, available at </a:t>
            </a:r>
            <a:r>
              <a:rPr lang="en" u="sng">
                <a:solidFill>
                  <a:schemeClr val="hlink"/>
                </a:solidFill>
                <a:hlinkClick r:id="rId3"/>
              </a:rPr>
              <a:t>https://publicintelligence.net/jcs-mildec/</a:t>
            </a:r>
            <a:r>
              <a:rPr lang="en">
                <a:solidFill>
                  <a:schemeClr val="dk1"/>
                </a:solidFill>
              </a:rPr>
              <a:t>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35</a:t>
            </a:fld>
            <a:endParaRPr lang="en-US"/>
          </a:p>
        </p:txBody>
      </p:sp>
      <p:sp>
        <p:nvSpPr>
          <p:cNvPr id="7" name="Shape 50"/>
          <p:cNvSpPr txBox="1"/>
          <p:nvPr/>
        </p:nvSpPr>
        <p:spPr>
          <a:xfrm>
            <a:off x="8122920" y="14514"/>
            <a:ext cx="93416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Shape 36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Network Denial &amp; Deception</a:t>
            </a:r>
          </a:p>
        </p:txBody>
      </p:sp>
      <p:sp>
        <p:nvSpPr>
          <p:cNvPr id="364" name="Shape 364"/>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0"/>
              </a:spcBef>
              <a:buNone/>
            </a:pPr>
            <a:r>
              <a:rPr lang="en" sz="2400"/>
              <a:t>On the Internet, there is no way to tell whether or not something is actually real.</a:t>
            </a:r>
          </a:p>
          <a:p>
            <a:pPr lvl="0" rtl="0">
              <a:spcBef>
                <a:spcPts val="0"/>
              </a:spcBef>
              <a:buNone/>
            </a:pPr>
            <a:endParaRPr sz="2400"/>
          </a:p>
          <a:p>
            <a:pPr marL="457200" lvl="0" indent="-381000" rtl="0">
              <a:spcBef>
                <a:spcPts val="0"/>
              </a:spcBef>
              <a:buClr>
                <a:schemeClr val="dk1"/>
              </a:buClr>
              <a:buSzPct val="100000"/>
              <a:buFont typeface="Arial"/>
              <a:buChar char="●"/>
            </a:pPr>
            <a:r>
              <a:rPr lang="en" sz="2400"/>
              <a:t>Denial</a:t>
            </a:r>
          </a:p>
          <a:p>
            <a:pPr marL="914400" lvl="1" indent="-381000" rtl="0">
              <a:spcBef>
                <a:spcPts val="0"/>
              </a:spcBef>
              <a:buClr>
                <a:schemeClr val="dk1"/>
              </a:buClr>
              <a:buSzPct val="80000"/>
              <a:buFont typeface="Courier New"/>
              <a:buChar char="o"/>
            </a:pPr>
            <a:r>
              <a:rPr lang="en"/>
              <a:t>Hidden file systems</a:t>
            </a:r>
          </a:p>
          <a:p>
            <a:pPr marL="914400" lvl="1" indent="-381000" rtl="0">
              <a:spcBef>
                <a:spcPts val="0"/>
              </a:spcBef>
              <a:buClr>
                <a:schemeClr val="dk1"/>
              </a:buClr>
              <a:buSzPct val="80000"/>
              <a:buFont typeface="Courier New"/>
              <a:buChar char="o"/>
            </a:pPr>
            <a:r>
              <a:rPr lang="en"/>
              <a:t>Real services on unusual ports</a:t>
            </a:r>
          </a:p>
          <a:p>
            <a:pPr marL="457200" lvl="0" indent="-381000" rtl="0">
              <a:spcBef>
                <a:spcPts val="0"/>
              </a:spcBef>
              <a:buClr>
                <a:schemeClr val="dk1"/>
              </a:buClr>
              <a:buSzPct val="100000"/>
              <a:buFont typeface="Arial"/>
              <a:buChar char="●"/>
            </a:pPr>
            <a:r>
              <a:rPr lang="en" sz="2400"/>
              <a:t>Deception</a:t>
            </a:r>
          </a:p>
          <a:p>
            <a:pPr marL="914400" lvl="1" indent="-381000" rtl="0">
              <a:spcBef>
                <a:spcPts val="0"/>
              </a:spcBef>
              <a:buClr>
                <a:schemeClr val="dk1"/>
              </a:buClr>
              <a:buSzPct val="80000"/>
              <a:buFont typeface="Courier New"/>
              <a:buChar char="o"/>
            </a:pPr>
            <a:r>
              <a:rPr lang="en"/>
              <a:t>Fake database records (Canaries) </a:t>
            </a:r>
          </a:p>
          <a:p>
            <a:pPr marL="914400" lvl="1" indent="-381000" rtl="0">
              <a:spcBef>
                <a:spcPts val="0"/>
              </a:spcBef>
              <a:buClr>
                <a:schemeClr val="dk1"/>
              </a:buClr>
              <a:buSzPct val="80000"/>
              <a:buFont typeface="Courier New"/>
              <a:buChar char="o"/>
            </a:pPr>
            <a:r>
              <a:rPr lang="en"/>
              <a:t>Fake employees or user accounts</a:t>
            </a:r>
          </a:p>
          <a:p>
            <a:pPr marL="914400" lvl="1" indent="-381000" rtl="0">
              <a:spcBef>
                <a:spcPts val="0"/>
              </a:spcBef>
              <a:buClr>
                <a:schemeClr val="dk1"/>
              </a:buClr>
              <a:buSzPct val="80000"/>
              <a:buFont typeface="Courier New"/>
              <a:buChar char="o"/>
            </a:pPr>
            <a:r>
              <a:rPr lang="en"/>
              <a:t>Phoney systems and services</a:t>
            </a:r>
          </a:p>
          <a:p>
            <a:pPr marL="457200" lvl="0" indent="0" rtl="0">
              <a:spcBef>
                <a:spcPts val="0"/>
              </a:spcBef>
              <a:buNone/>
            </a:pPr>
            <a:endParaRPr sz="2400"/>
          </a:p>
          <a:p>
            <a:pPr marL="0" marR="0" lvl="0" indent="0" algn="l" rtl="0">
              <a:lnSpc>
                <a:spcPct val="100000"/>
              </a:lnSpc>
              <a:spcBef>
                <a:spcPts val="480"/>
              </a:spcBef>
              <a:spcAft>
                <a:spcPts val="0"/>
              </a:spcAft>
              <a:buNone/>
            </a:pPr>
            <a:r>
              <a:rPr lang="en" sz="2400" i="1"/>
              <a:t>Remember - what is important to you isn’t necessarily what is important to your adversary.</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36</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Exploiting the Human</a:t>
            </a:r>
          </a:p>
        </p:txBody>
      </p:sp>
      <p:sp>
        <p:nvSpPr>
          <p:cNvPr id="341" name="Shape 341"/>
          <p:cNvSpPr txBox="1">
            <a:spLocks noGrp="1"/>
          </p:cNvSpPr>
          <p:nvPr>
            <p:ph type="body" idx="1"/>
          </p:nvPr>
        </p:nvSpPr>
        <p:spPr>
          <a:xfrm>
            <a:off x="457200" y="1708836"/>
            <a:ext cx="82296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dirty="0"/>
              <a:t>It is often observed that the human is the weakest link in any network defense. </a:t>
            </a:r>
          </a:p>
          <a:p>
            <a:pPr rtl="0">
              <a:spcBef>
                <a:spcPts val="0"/>
              </a:spcBef>
              <a:buNone/>
            </a:pPr>
            <a:endParaRPr dirty="0"/>
          </a:p>
          <a:p>
            <a:pPr marL="457200" lvl="0" indent="-419100" rtl="0">
              <a:spcBef>
                <a:spcPts val="0"/>
              </a:spcBef>
              <a:buClr>
                <a:schemeClr val="dk1"/>
              </a:buClr>
              <a:buSzPct val="100000"/>
              <a:buFont typeface="Arial"/>
              <a:buChar char="●"/>
            </a:pPr>
            <a:r>
              <a:rPr lang="en" dirty="0"/>
              <a:t>Often, the human is also the weakest link in any network offense. </a:t>
            </a:r>
          </a:p>
          <a:p>
            <a:pPr rtl="0">
              <a:spcBef>
                <a:spcPts val="0"/>
              </a:spcBef>
              <a:buNone/>
            </a:pPr>
            <a:endParaRPr dirty="0"/>
          </a:p>
          <a:p>
            <a:pPr marL="457200" lvl="0" indent="-419100">
              <a:spcBef>
                <a:spcPts val="0"/>
              </a:spcBef>
              <a:buClr>
                <a:schemeClr val="dk1"/>
              </a:buClr>
              <a:buSzPct val="100000"/>
              <a:buFont typeface="Arial"/>
              <a:buChar char="●"/>
            </a:pPr>
            <a:r>
              <a:rPr lang="en" dirty="0"/>
              <a:t>What are you doing in your network defense to exploit the human behind the attacks that are targeting you?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37</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Shape 37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What is Threat Intelligence?</a:t>
            </a:r>
          </a:p>
        </p:txBody>
      </p:sp>
      <p:sp>
        <p:nvSpPr>
          <p:cNvPr id="371" name="Shape 371"/>
          <p:cNvSpPr txBox="1">
            <a:spLocks noGrp="1"/>
          </p:cNvSpPr>
          <p:nvPr>
            <p:ph type="body" idx="1"/>
          </p:nvPr>
        </p:nvSpPr>
        <p:spPr>
          <a:xfrm>
            <a:off x="338275" y="1493600"/>
            <a:ext cx="3179999" cy="4967700"/>
          </a:xfrm>
          <a:prstGeom prst="rect">
            <a:avLst/>
          </a:prstGeom>
        </p:spPr>
        <p:txBody>
          <a:bodyPr lIns="91425" tIns="91425" rIns="91425" bIns="91425" anchor="t" anchorCtr="0">
            <a:noAutofit/>
          </a:bodyPr>
          <a:lstStyle/>
          <a:p>
            <a:pPr lvl="0" rtl="0">
              <a:lnSpc>
                <a:spcPct val="115000"/>
              </a:lnSpc>
              <a:spcBef>
                <a:spcPts val="0"/>
              </a:spcBef>
              <a:buNone/>
            </a:pPr>
            <a:r>
              <a:rPr lang="en" sz="1200" dirty="0"/>
              <a:t>00dbb9e1c09dbdafb360f3163ba5a3de</a:t>
            </a:r>
          </a:p>
          <a:p>
            <a:pPr lvl="0" rtl="0">
              <a:lnSpc>
                <a:spcPct val="115000"/>
              </a:lnSpc>
              <a:spcBef>
                <a:spcPts val="0"/>
              </a:spcBef>
              <a:buNone/>
            </a:pPr>
            <a:r>
              <a:rPr lang="en" sz="1200" dirty="0"/>
              <a:t>00f24328b282b28bc39960d55603e380</a:t>
            </a:r>
          </a:p>
          <a:p>
            <a:pPr lvl="0" rtl="0">
              <a:lnSpc>
                <a:spcPct val="115000"/>
              </a:lnSpc>
              <a:spcBef>
                <a:spcPts val="0"/>
              </a:spcBef>
              <a:buNone/>
            </a:pPr>
            <a:r>
              <a:rPr lang="en" sz="1200" dirty="0"/>
              <a:t>0115338e11f85d7a2226933712acaae8</a:t>
            </a:r>
          </a:p>
          <a:p>
            <a:pPr lvl="0" rtl="0">
              <a:lnSpc>
                <a:spcPct val="115000"/>
              </a:lnSpc>
              <a:spcBef>
                <a:spcPts val="0"/>
              </a:spcBef>
              <a:buNone/>
            </a:pPr>
            <a:r>
              <a:rPr lang="en" sz="1200" dirty="0"/>
              <a:t>0141955eb5b90ce25b506757ce151275</a:t>
            </a:r>
          </a:p>
          <a:p>
            <a:pPr lvl="0" rtl="0">
              <a:lnSpc>
                <a:spcPct val="115000"/>
              </a:lnSpc>
              <a:spcBef>
                <a:spcPts val="0"/>
              </a:spcBef>
              <a:buNone/>
            </a:pPr>
            <a:r>
              <a:rPr lang="en" sz="1200" dirty="0"/>
              <a:t>0149b7bd7218aab4e257d28469fddb0d</a:t>
            </a:r>
          </a:p>
          <a:p>
            <a:pPr lvl="0" rtl="0">
              <a:lnSpc>
                <a:spcPct val="115000"/>
              </a:lnSpc>
              <a:spcBef>
                <a:spcPts val="0"/>
              </a:spcBef>
              <a:buNone/>
            </a:pPr>
            <a:r>
              <a:rPr lang="en" sz="1200" dirty="0"/>
              <a:t>016da6ee744b16656a2ba3107c7a4a29</a:t>
            </a:r>
          </a:p>
          <a:p>
            <a:pPr lvl="0" rtl="0">
              <a:lnSpc>
                <a:spcPct val="115000"/>
              </a:lnSpc>
              <a:spcBef>
                <a:spcPts val="0"/>
              </a:spcBef>
              <a:buNone/>
            </a:pPr>
            <a:r>
              <a:rPr lang="en" sz="1200" dirty="0"/>
              <a:t>01e0dc079d4e33d8edd050c4900818da</a:t>
            </a:r>
          </a:p>
          <a:p>
            <a:pPr lvl="0" rtl="0">
              <a:lnSpc>
                <a:spcPct val="115000"/>
              </a:lnSpc>
              <a:spcBef>
                <a:spcPts val="0"/>
              </a:spcBef>
              <a:buNone/>
            </a:pPr>
            <a:r>
              <a:rPr lang="en" sz="1200" dirty="0"/>
              <a:t>024fd07dbdacc7da227bede3449c2b6a</a:t>
            </a:r>
          </a:p>
          <a:p>
            <a:pPr lvl="0" rtl="0">
              <a:lnSpc>
                <a:spcPct val="115000"/>
              </a:lnSpc>
              <a:spcBef>
                <a:spcPts val="0"/>
              </a:spcBef>
              <a:buNone/>
            </a:pPr>
            <a:r>
              <a:rPr lang="en" sz="1200" dirty="0"/>
              <a:t>0285bd1fbdd70fd5165260a490564ac8</a:t>
            </a:r>
          </a:p>
          <a:p>
            <a:pPr lvl="0" rtl="0">
              <a:lnSpc>
                <a:spcPct val="115000"/>
              </a:lnSpc>
              <a:spcBef>
                <a:spcPts val="0"/>
              </a:spcBef>
              <a:buNone/>
            </a:pPr>
            <a:r>
              <a:rPr lang="en" sz="1200" dirty="0"/>
              <a:t>02a2d148faba3b6310e7ba81eb62739d</a:t>
            </a:r>
          </a:p>
          <a:p>
            <a:pPr lvl="0" rtl="0">
              <a:lnSpc>
                <a:spcPct val="115000"/>
              </a:lnSpc>
              <a:spcBef>
                <a:spcPts val="0"/>
              </a:spcBef>
              <a:buNone/>
            </a:pPr>
            <a:r>
              <a:rPr lang="en" sz="1200" dirty="0"/>
              <a:t>02c65973b6018f5d473d701b3e7508b2</a:t>
            </a:r>
          </a:p>
          <a:p>
            <a:pPr lvl="0" rtl="0">
              <a:lnSpc>
                <a:spcPct val="115000"/>
              </a:lnSpc>
              <a:spcBef>
                <a:spcPts val="0"/>
              </a:spcBef>
              <a:buNone/>
            </a:pPr>
            <a:r>
              <a:rPr lang="en" sz="1200" dirty="0"/>
              <a:t>034374db2d35cf9da6558f54cec8a455</a:t>
            </a:r>
          </a:p>
          <a:p>
            <a:pPr lvl="0" rtl="0">
              <a:lnSpc>
                <a:spcPct val="115000"/>
              </a:lnSpc>
              <a:spcBef>
                <a:spcPts val="0"/>
              </a:spcBef>
              <a:buNone/>
            </a:pPr>
            <a:r>
              <a:rPr lang="en" sz="1200" dirty="0"/>
              <a:t>03ae71eba61af2d497e226da3954f3af</a:t>
            </a:r>
          </a:p>
          <a:p>
            <a:pPr lvl="0" rtl="0">
              <a:lnSpc>
                <a:spcPct val="115000"/>
              </a:lnSpc>
              <a:spcBef>
                <a:spcPts val="0"/>
              </a:spcBef>
              <a:buNone/>
            </a:pPr>
            <a:r>
              <a:rPr lang="en" sz="1200" dirty="0"/>
              <a:t>0469a42d71b4a55118b9579c8c772bb6</a:t>
            </a:r>
          </a:p>
          <a:p>
            <a:pPr lvl="0" rtl="0">
              <a:lnSpc>
                <a:spcPct val="115000"/>
              </a:lnSpc>
              <a:spcBef>
                <a:spcPts val="0"/>
              </a:spcBef>
              <a:buNone/>
            </a:pPr>
            <a:r>
              <a:rPr lang="en" sz="1200" dirty="0"/>
              <a:t>0496e3b17cf40c45f495188a368c203a</a:t>
            </a:r>
          </a:p>
          <a:p>
            <a:pPr lvl="0" rtl="0">
              <a:lnSpc>
                <a:spcPct val="115000"/>
              </a:lnSpc>
              <a:spcBef>
                <a:spcPts val="0"/>
              </a:spcBef>
              <a:buNone/>
            </a:pPr>
            <a:r>
              <a:rPr lang="en" sz="1200" dirty="0"/>
              <a:t>04a7b7dab5ff8ba1486df9dbe68c748c</a:t>
            </a:r>
          </a:p>
          <a:p>
            <a:pPr lvl="0" rtl="0">
              <a:lnSpc>
                <a:spcPct val="115000"/>
              </a:lnSpc>
              <a:spcBef>
                <a:spcPts val="0"/>
              </a:spcBef>
              <a:buNone/>
            </a:pPr>
            <a:r>
              <a:rPr lang="en" sz="1200" dirty="0"/>
              <a:t>04e83832146034f9797d2e8145413daa</a:t>
            </a:r>
          </a:p>
          <a:p>
            <a:pPr lvl="0" rtl="0">
              <a:lnSpc>
                <a:spcPct val="115000"/>
              </a:lnSpc>
              <a:spcBef>
                <a:spcPts val="0"/>
              </a:spcBef>
              <a:buNone/>
            </a:pPr>
            <a:r>
              <a:rPr lang="en" sz="1200" dirty="0"/>
              <a:t>04f481d6710ac5d68d0eacac2600a041</a:t>
            </a:r>
          </a:p>
          <a:p>
            <a:pPr lvl="0" rtl="0">
              <a:lnSpc>
                <a:spcPct val="115000"/>
              </a:lnSpc>
              <a:spcBef>
                <a:spcPts val="0"/>
              </a:spcBef>
              <a:buNone/>
            </a:pPr>
            <a:r>
              <a:rPr lang="en" sz="1200" dirty="0"/>
              <a:t>0501bb10d646b29cab7d17a8407010d9</a:t>
            </a:r>
          </a:p>
          <a:p>
            <a:pPr lvl="0" rtl="0">
              <a:lnSpc>
                <a:spcPct val="115000"/>
              </a:lnSpc>
              <a:spcBef>
                <a:spcPts val="0"/>
              </a:spcBef>
              <a:buNone/>
            </a:pPr>
            <a:r>
              <a:rPr lang="en" sz="1200" dirty="0"/>
              <a:t>0522e955aaee70b102e843f14c13a92c</a:t>
            </a:r>
          </a:p>
          <a:p>
            <a:pPr lvl="0" rtl="0">
              <a:lnSpc>
                <a:spcPct val="115000"/>
              </a:lnSpc>
              <a:spcBef>
                <a:spcPts val="0"/>
              </a:spcBef>
              <a:buNone/>
            </a:pPr>
            <a:r>
              <a:rPr lang="en" sz="1200" dirty="0"/>
              <a:t>052ec04866e4a67f31845d656531830d</a:t>
            </a:r>
          </a:p>
          <a:p>
            <a:pPr lvl="0" rtl="0">
              <a:lnSpc>
                <a:spcPct val="115000"/>
              </a:lnSpc>
              <a:spcBef>
                <a:spcPts val="0"/>
              </a:spcBef>
              <a:buNone/>
            </a:pPr>
            <a:r>
              <a:rPr lang="en" sz="1200" dirty="0"/>
              <a:t>0545a524a6bb0b042f4b00da53fec948</a:t>
            </a:r>
          </a:p>
          <a:p>
            <a:pPr lvl="0" rtl="0">
              <a:lnSpc>
                <a:spcPct val="115000"/>
              </a:lnSpc>
              <a:spcBef>
                <a:spcPts val="0"/>
              </a:spcBef>
              <a:buNone/>
            </a:pPr>
            <a:r>
              <a:rPr lang="en" sz="1200" dirty="0"/>
              <a:t>05552a77620933dd80f1e176736f8fe7</a:t>
            </a:r>
          </a:p>
          <a:p>
            <a:pPr lvl="0" rtl="0">
              <a:lnSpc>
                <a:spcPct val="115000"/>
              </a:lnSpc>
              <a:spcBef>
                <a:spcPts val="0"/>
              </a:spcBef>
              <a:buNone/>
            </a:pPr>
            <a:r>
              <a:rPr lang="en" sz="1200" dirty="0"/>
              <a:t>0583f58ac3d804d28cd433d369b096b8</a:t>
            </a:r>
          </a:p>
          <a:p>
            <a:pPr lvl="0" rtl="0">
              <a:lnSpc>
                <a:spcPct val="115000"/>
              </a:lnSpc>
              <a:spcBef>
                <a:spcPts val="0"/>
              </a:spcBef>
              <a:buNone/>
            </a:pPr>
            <a:r>
              <a:rPr lang="en" sz="1200" dirty="0"/>
              <a:t>0588ffa0a244a2c4431c5c4faac60b1f</a:t>
            </a:r>
          </a:p>
          <a:p>
            <a:pPr lvl="0" rtl="0">
              <a:spcBef>
                <a:spcPts val="0"/>
              </a:spcBef>
              <a:buNone/>
            </a:pPr>
            <a:endParaRPr sz="1200" dirty="0"/>
          </a:p>
        </p:txBody>
      </p:sp>
      <p:sp>
        <p:nvSpPr>
          <p:cNvPr id="372" name="Shape 372"/>
          <p:cNvSpPr txBox="1">
            <a:spLocks noGrp="1"/>
          </p:cNvSpPr>
          <p:nvPr>
            <p:ph type="body" idx="4294967295"/>
          </p:nvPr>
        </p:nvSpPr>
        <p:spPr>
          <a:xfrm>
            <a:off x="4135141" y="1604207"/>
            <a:ext cx="2180400" cy="4967700"/>
          </a:xfrm>
          <a:prstGeom prst="rect">
            <a:avLst/>
          </a:prstGeom>
        </p:spPr>
        <p:txBody>
          <a:bodyPr lIns="91425" tIns="91425" rIns="91425" bIns="91425" anchor="t" anchorCtr="0">
            <a:noAutofit/>
          </a:bodyPr>
          <a:lstStyle/>
          <a:p>
            <a:pPr lvl="0" rtl="0">
              <a:lnSpc>
                <a:spcPct val="115000"/>
              </a:lnSpc>
              <a:spcBef>
                <a:spcPts val="0"/>
              </a:spcBef>
              <a:buClr>
                <a:schemeClr val="dk1"/>
              </a:buClr>
              <a:buSzPct val="91666"/>
              <a:buFont typeface="Arial"/>
              <a:buNone/>
            </a:pPr>
            <a:r>
              <a:rPr lang="en" sz="1200" dirty="0"/>
              <a:t>aoldaily.com</a:t>
            </a:r>
          </a:p>
          <a:p>
            <a:pPr lvl="0" rtl="0">
              <a:lnSpc>
                <a:spcPct val="115000"/>
              </a:lnSpc>
              <a:spcBef>
                <a:spcPts val="0"/>
              </a:spcBef>
              <a:buClr>
                <a:schemeClr val="dk1"/>
              </a:buClr>
              <a:buSzPct val="91666"/>
              <a:buFont typeface="Arial"/>
              <a:buNone/>
            </a:pPr>
            <a:r>
              <a:rPr lang="en" sz="1200" dirty="0"/>
              <a:t>aolon1ine.com</a:t>
            </a:r>
          </a:p>
          <a:p>
            <a:pPr lvl="0" rtl="0">
              <a:lnSpc>
                <a:spcPct val="115000"/>
              </a:lnSpc>
              <a:spcBef>
                <a:spcPts val="0"/>
              </a:spcBef>
              <a:buClr>
                <a:schemeClr val="dk1"/>
              </a:buClr>
              <a:buSzPct val="91666"/>
              <a:buFont typeface="Arial"/>
              <a:buNone/>
            </a:pPr>
            <a:r>
              <a:rPr lang="en" sz="1200" dirty="0"/>
              <a:t>applesoftupdate.com</a:t>
            </a:r>
          </a:p>
          <a:p>
            <a:pPr lvl="0" rtl="0">
              <a:lnSpc>
                <a:spcPct val="115000"/>
              </a:lnSpc>
              <a:spcBef>
                <a:spcPts val="0"/>
              </a:spcBef>
              <a:buClr>
                <a:schemeClr val="dk1"/>
              </a:buClr>
              <a:buSzPct val="91666"/>
              <a:buFont typeface="Arial"/>
              <a:buNone/>
            </a:pPr>
            <a:r>
              <a:rPr lang="en" sz="1200" dirty="0"/>
              <a:t>arrowservice.net</a:t>
            </a:r>
          </a:p>
          <a:p>
            <a:pPr lvl="0" rtl="0">
              <a:lnSpc>
                <a:spcPct val="115000"/>
              </a:lnSpc>
              <a:spcBef>
                <a:spcPts val="0"/>
              </a:spcBef>
              <a:buClr>
                <a:schemeClr val="dk1"/>
              </a:buClr>
              <a:buSzPct val="91666"/>
              <a:buFont typeface="Arial"/>
              <a:buNone/>
            </a:pPr>
            <a:r>
              <a:rPr lang="en" sz="1200" dirty="0"/>
              <a:t>attnpower.com</a:t>
            </a:r>
          </a:p>
          <a:p>
            <a:pPr lvl="0" rtl="0">
              <a:lnSpc>
                <a:spcPct val="115000"/>
              </a:lnSpc>
              <a:spcBef>
                <a:spcPts val="0"/>
              </a:spcBef>
              <a:buClr>
                <a:schemeClr val="dk1"/>
              </a:buClr>
              <a:buSzPct val="91666"/>
              <a:buFont typeface="Arial"/>
              <a:buNone/>
            </a:pPr>
            <a:r>
              <a:rPr lang="en" sz="1200" dirty="0"/>
              <a:t>aunewsonline.com</a:t>
            </a:r>
          </a:p>
          <a:p>
            <a:pPr lvl="0" rtl="0">
              <a:lnSpc>
                <a:spcPct val="115000"/>
              </a:lnSpc>
              <a:spcBef>
                <a:spcPts val="0"/>
              </a:spcBef>
              <a:buClr>
                <a:schemeClr val="dk1"/>
              </a:buClr>
              <a:buSzPct val="91666"/>
              <a:buFont typeface="Arial"/>
              <a:buNone/>
            </a:pPr>
            <a:r>
              <a:rPr lang="en" sz="1200" dirty="0"/>
              <a:t>avvmail.com</a:t>
            </a:r>
          </a:p>
          <a:p>
            <a:pPr lvl="0" rtl="0">
              <a:lnSpc>
                <a:spcPct val="115000"/>
              </a:lnSpc>
              <a:spcBef>
                <a:spcPts val="0"/>
              </a:spcBef>
              <a:buClr>
                <a:schemeClr val="dk1"/>
              </a:buClr>
              <a:buSzPct val="91666"/>
              <a:buFont typeface="Arial"/>
              <a:buNone/>
            </a:pPr>
            <a:r>
              <a:rPr lang="en" sz="1200" dirty="0"/>
              <a:t>bigdepression.net</a:t>
            </a:r>
          </a:p>
          <a:p>
            <a:pPr lvl="0" rtl="0">
              <a:lnSpc>
                <a:spcPct val="115000"/>
              </a:lnSpc>
              <a:spcBef>
                <a:spcPts val="0"/>
              </a:spcBef>
              <a:buClr>
                <a:schemeClr val="dk1"/>
              </a:buClr>
              <a:buSzPct val="91666"/>
              <a:buFont typeface="Arial"/>
              <a:buNone/>
            </a:pPr>
            <a:r>
              <a:rPr lang="en" sz="1200" dirty="0"/>
              <a:t>bigish.net</a:t>
            </a:r>
          </a:p>
          <a:p>
            <a:pPr lvl="0" rtl="0">
              <a:lnSpc>
                <a:spcPct val="115000"/>
              </a:lnSpc>
              <a:spcBef>
                <a:spcPts val="0"/>
              </a:spcBef>
              <a:buClr>
                <a:schemeClr val="dk1"/>
              </a:buClr>
              <a:buSzPct val="91666"/>
              <a:buFont typeface="Arial"/>
              <a:buNone/>
            </a:pPr>
            <a:r>
              <a:rPr lang="en" sz="1200" dirty="0"/>
              <a:t>blackberrycluter.com</a:t>
            </a:r>
          </a:p>
          <a:p>
            <a:pPr lvl="0" rtl="0">
              <a:lnSpc>
                <a:spcPct val="115000"/>
              </a:lnSpc>
              <a:spcBef>
                <a:spcPts val="0"/>
              </a:spcBef>
              <a:buClr>
                <a:schemeClr val="dk1"/>
              </a:buClr>
              <a:buSzPct val="91666"/>
              <a:buFont typeface="Arial"/>
              <a:buNone/>
            </a:pPr>
            <a:r>
              <a:rPr lang="en" sz="1200" dirty="0"/>
              <a:t>blackcake.net</a:t>
            </a:r>
          </a:p>
          <a:p>
            <a:pPr lvl="0" rtl="0">
              <a:lnSpc>
                <a:spcPct val="115000"/>
              </a:lnSpc>
              <a:spcBef>
                <a:spcPts val="0"/>
              </a:spcBef>
              <a:buClr>
                <a:schemeClr val="dk1"/>
              </a:buClr>
              <a:buSzPct val="91666"/>
              <a:buFont typeface="Arial"/>
              <a:buNone/>
            </a:pPr>
            <a:r>
              <a:rPr lang="en" sz="1200" dirty="0"/>
              <a:t>bluecoate.com</a:t>
            </a:r>
          </a:p>
          <a:p>
            <a:pPr lvl="0" rtl="0">
              <a:lnSpc>
                <a:spcPct val="115000"/>
              </a:lnSpc>
              <a:spcBef>
                <a:spcPts val="0"/>
              </a:spcBef>
              <a:buClr>
                <a:schemeClr val="dk1"/>
              </a:buClr>
              <a:buSzPct val="91666"/>
              <a:buFont typeface="Arial"/>
              <a:buNone/>
            </a:pPr>
            <a:r>
              <a:rPr lang="en" sz="1200" dirty="0"/>
              <a:t>booksonlineclub.com</a:t>
            </a:r>
          </a:p>
          <a:p>
            <a:pPr lvl="0" rtl="0">
              <a:lnSpc>
                <a:spcPct val="115000"/>
              </a:lnSpc>
              <a:spcBef>
                <a:spcPts val="0"/>
              </a:spcBef>
              <a:buClr>
                <a:schemeClr val="dk1"/>
              </a:buClr>
              <a:buSzPct val="91666"/>
              <a:buFont typeface="Arial"/>
              <a:buNone/>
            </a:pPr>
            <a:r>
              <a:rPr lang="en" sz="1200" dirty="0"/>
              <a:t>bpyoyo.com</a:t>
            </a:r>
          </a:p>
          <a:p>
            <a:pPr lvl="0" rtl="0">
              <a:lnSpc>
                <a:spcPct val="115000"/>
              </a:lnSpc>
              <a:spcBef>
                <a:spcPts val="0"/>
              </a:spcBef>
              <a:buClr>
                <a:schemeClr val="dk1"/>
              </a:buClr>
              <a:buSzPct val="91666"/>
              <a:buFont typeface="Arial"/>
              <a:buNone/>
            </a:pPr>
            <a:r>
              <a:rPr lang="en" sz="1200" dirty="0"/>
              <a:t>businessconsults.net</a:t>
            </a:r>
          </a:p>
          <a:p>
            <a:pPr lvl="0" rtl="0">
              <a:lnSpc>
                <a:spcPct val="115000"/>
              </a:lnSpc>
              <a:spcBef>
                <a:spcPts val="0"/>
              </a:spcBef>
              <a:buClr>
                <a:schemeClr val="dk1"/>
              </a:buClr>
              <a:buSzPct val="91666"/>
              <a:buFont typeface="Arial"/>
              <a:buNone/>
            </a:pPr>
            <a:r>
              <a:rPr lang="en" sz="1200" dirty="0"/>
              <a:t>businessformars.com</a:t>
            </a:r>
          </a:p>
          <a:p>
            <a:pPr lvl="0" rtl="0">
              <a:lnSpc>
                <a:spcPct val="115000"/>
              </a:lnSpc>
              <a:spcBef>
                <a:spcPts val="0"/>
              </a:spcBef>
              <a:buClr>
                <a:schemeClr val="dk1"/>
              </a:buClr>
              <a:buSzPct val="91666"/>
              <a:buFont typeface="Arial"/>
              <a:buNone/>
            </a:pPr>
            <a:r>
              <a:rPr lang="en" sz="1200" dirty="0"/>
              <a:t>busketball.com</a:t>
            </a:r>
          </a:p>
          <a:p>
            <a:pPr lvl="0" rtl="0">
              <a:lnSpc>
                <a:spcPct val="115000"/>
              </a:lnSpc>
              <a:spcBef>
                <a:spcPts val="0"/>
              </a:spcBef>
              <a:buClr>
                <a:schemeClr val="dk1"/>
              </a:buClr>
              <a:buSzPct val="91666"/>
              <a:buFont typeface="Arial"/>
              <a:buNone/>
            </a:pPr>
            <a:r>
              <a:rPr lang="en" sz="1200" dirty="0"/>
              <a:t>canadatvsite.com</a:t>
            </a:r>
          </a:p>
          <a:p>
            <a:pPr lvl="0" rtl="0">
              <a:lnSpc>
                <a:spcPct val="115000"/>
              </a:lnSpc>
              <a:spcBef>
                <a:spcPts val="0"/>
              </a:spcBef>
              <a:buClr>
                <a:schemeClr val="dk1"/>
              </a:buClr>
              <a:buSzPct val="91666"/>
              <a:buFont typeface="Arial"/>
              <a:buNone/>
            </a:pPr>
            <a:r>
              <a:rPr lang="en" sz="1200" dirty="0"/>
              <a:t>canoedaily.com</a:t>
            </a:r>
          </a:p>
          <a:p>
            <a:pPr lvl="0" rtl="0">
              <a:lnSpc>
                <a:spcPct val="115000"/>
              </a:lnSpc>
              <a:spcBef>
                <a:spcPts val="0"/>
              </a:spcBef>
              <a:buClr>
                <a:schemeClr val="dk1"/>
              </a:buClr>
              <a:buSzPct val="91666"/>
              <a:buFont typeface="Arial"/>
              <a:buNone/>
            </a:pPr>
            <a:r>
              <a:rPr lang="en" sz="1200" dirty="0"/>
              <a:t>chileexe77.com</a:t>
            </a:r>
          </a:p>
          <a:p>
            <a:pPr lvl="0" rtl="0">
              <a:lnSpc>
                <a:spcPct val="115000"/>
              </a:lnSpc>
              <a:spcBef>
                <a:spcPts val="0"/>
              </a:spcBef>
              <a:buClr>
                <a:schemeClr val="dk1"/>
              </a:buClr>
              <a:buSzPct val="91666"/>
              <a:buFont typeface="Arial"/>
              <a:buNone/>
            </a:pPr>
            <a:r>
              <a:rPr lang="en" sz="1200" dirty="0"/>
              <a:t>cnndaily.com</a:t>
            </a:r>
          </a:p>
          <a:p>
            <a:pPr lvl="0" rtl="0">
              <a:lnSpc>
                <a:spcPct val="115000"/>
              </a:lnSpc>
              <a:spcBef>
                <a:spcPts val="0"/>
              </a:spcBef>
              <a:buClr>
                <a:schemeClr val="dk1"/>
              </a:buClr>
              <a:buSzPct val="91666"/>
              <a:buFont typeface="Arial"/>
              <a:buNone/>
            </a:pPr>
            <a:r>
              <a:rPr lang="en" sz="1200" dirty="0"/>
              <a:t>cnndaily.net</a:t>
            </a:r>
          </a:p>
          <a:p>
            <a:pPr lvl="0" rtl="0">
              <a:lnSpc>
                <a:spcPct val="115000"/>
              </a:lnSpc>
              <a:spcBef>
                <a:spcPts val="0"/>
              </a:spcBef>
              <a:buClr>
                <a:schemeClr val="dk1"/>
              </a:buClr>
              <a:buSzPct val="91666"/>
              <a:buFont typeface="Arial"/>
              <a:buNone/>
            </a:pPr>
            <a:r>
              <a:rPr lang="en" sz="1200" dirty="0"/>
              <a:t>cnnnewsdaily.com</a:t>
            </a:r>
          </a:p>
          <a:p>
            <a:pPr lvl="0" rtl="0">
              <a:spcBef>
                <a:spcPts val="0"/>
              </a:spcBef>
              <a:buNone/>
            </a:pPr>
            <a:endParaRPr sz="1200" dirty="0"/>
          </a:p>
        </p:txBody>
      </p:sp>
      <p:sp>
        <p:nvSpPr>
          <p:cNvPr id="373" name="Shape 373"/>
          <p:cNvSpPr txBox="1">
            <a:spLocks noGrp="1"/>
          </p:cNvSpPr>
          <p:nvPr>
            <p:ph type="body" idx="4294967295"/>
          </p:nvPr>
        </p:nvSpPr>
        <p:spPr>
          <a:xfrm>
            <a:off x="6455952" y="1987599"/>
            <a:ext cx="2230848" cy="1814855"/>
          </a:xfrm>
          <a:prstGeom prst="rect">
            <a:avLst/>
          </a:prstGeom>
        </p:spPr>
        <p:txBody>
          <a:bodyPr lIns="91425" tIns="91425" rIns="91425" bIns="91425" anchor="t" anchorCtr="0">
            <a:noAutofit/>
          </a:bodyPr>
          <a:lstStyle/>
          <a:p>
            <a:pPr lvl="0" rtl="0">
              <a:lnSpc>
                <a:spcPct val="115000"/>
              </a:lnSpc>
              <a:spcBef>
                <a:spcPts val="0"/>
              </a:spcBef>
              <a:buClr>
                <a:schemeClr val="dk1"/>
              </a:buClr>
              <a:buSzPct val="78571"/>
              <a:buFont typeface="Arial"/>
              <a:buNone/>
            </a:pPr>
            <a:r>
              <a:rPr lang="en" sz="1400" dirty="0"/>
              <a:t>12.38.236.32 </a:t>
            </a:r>
          </a:p>
          <a:p>
            <a:pPr lvl="0" rtl="0">
              <a:lnSpc>
                <a:spcPct val="115000"/>
              </a:lnSpc>
              <a:spcBef>
                <a:spcPts val="0"/>
              </a:spcBef>
              <a:buClr>
                <a:schemeClr val="dk1"/>
              </a:buClr>
              <a:buSzPct val="78571"/>
              <a:buFont typeface="Arial"/>
              <a:buNone/>
            </a:pPr>
            <a:r>
              <a:rPr lang="en" sz="1400" dirty="0"/>
              <a:t>71.6.141.230  </a:t>
            </a:r>
          </a:p>
          <a:p>
            <a:pPr lvl="0" rtl="0">
              <a:lnSpc>
                <a:spcPct val="115000"/>
              </a:lnSpc>
              <a:spcBef>
                <a:spcPts val="0"/>
              </a:spcBef>
              <a:buClr>
                <a:schemeClr val="dk1"/>
              </a:buClr>
              <a:buSzPct val="78571"/>
              <a:buFont typeface="Arial"/>
              <a:buNone/>
            </a:pPr>
            <a:r>
              <a:rPr lang="en" sz="1400" dirty="0"/>
              <a:t>72.240.45.65 </a:t>
            </a:r>
          </a:p>
          <a:p>
            <a:pPr lvl="0" rtl="0">
              <a:lnSpc>
                <a:spcPct val="115000"/>
              </a:lnSpc>
              <a:spcBef>
                <a:spcPts val="0"/>
              </a:spcBef>
              <a:buClr>
                <a:schemeClr val="dk1"/>
              </a:buClr>
              <a:buSzPct val="78571"/>
              <a:buFont typeface="Arial"/>
              <a:buNone/>
            </a:pPr>
            <a:r>
              <a:rPr lang="en" sz="1400" dirty="0" smtClean="0"/>
              <a:t>203.231.234.23</a:t>
            </a:r>
            <a:endParaRPr lang="en" sz="1400" dirty="0"/>
          </a:p>
          <a:p>
            <a:pPr lvl="0" rtl="0">
              <a:lnSpc>
                <a:spcPct val="115000"/>
              </a:lnSpc>
              <a:spcBef>
                <a:spcPts val="0"/>
              </a:spcBef>
              <a:buClr>
                <a:schemeClr val="dk1"/>
              </a:buClr>
              <a:buSzPct val="78571"/>
              <a:buFont typeface="Arial"/>
              <a:buNone/>
            </a:pPr>
            <a:r>
              <a:rPr lang="en" sz="1400" dirty="0" smtClean="0"/>
              <a:t>202.64.109.187 </a:t>
            </a:r>
            <a:endParaRPr lang="en" sz="1400" dirty="0"/>
          </a:p>
          <a:p>
            <a:pPr lvl="0" rtl="0">
              <a:lnSpc>
                <a:spcPct val="115000"/>
              </a:lnSpc>
              <a:spcBef>
                <a:spcPts val="0"/>
              </a:spcBef>
              <a:buClr>
                <a:schemeClr val="dk1"/>
              </a:buClr>
              <a:buSzPct val="78571"/>
              <a:buFont typeface="Arial"/>
              <a:buNone/>
            </a:pPr>
            <a:r>
              <a:rPr lang="en" sz="1400" dirty="0" smtClean="0"/>
              <a:t>223.25.233.36</a:t>
            </a:r>
            <a:endParaRPr lang="en" sz="1400" dirty="0"/>
          </a:p>
          <a:p>
            <a:pPr lvl="0" rtl="0">
              <a:spcBef>
                <a:spcPts val="0"/>
              </a:spcBef>
              <a:buNone/>
            </a:pPr>
            <a:endParaRPr sz="14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38</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Doctrinal Definition of Intelligence</a:t>
            </a:r>
          </a:p>
        </p:txBody>
      </p:sp>
      <p:sp>
        <p:nvSpPr>
          <p:cNvPr id="380" name="Shape 38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381000" rtl="0">
              <a:spcBef>
                <a:spcPts val="600"/>
              </a:spcBef>
              <a:buClr>
                <a:schemeClr val="dk1"/>
              </a:buClr>
              <a:buSzPct val="100000"/>
              <a:buFont typeface="Arial"/>
              <a:buChar char="●"/>
            </a:pPr>
            <a:r>
              <a:rPr lang="en" sz="2400" dirty="0"/>
              <a:t>Joint Publication 2-0, Joint Intelligence*:</a:t>
            </a:r>
          </a:p>
          <a:p>
            <a:pPr marL="457200" lvl="0" indent="0" rtl="0">
              <a:spcBef>
                <a:spcPts val="600"/>
              </a:spcBef>
              <a:buNone/>
            </a:pPr>
            <a:r>
              <a:rPr lang="en" sz="2400" i="1" dirty="0"/>
              <a:t>“The product resulting from the collection, processing, integration, evaluation, analysis, and interpretation of available information concerning foreign nations, hostile or potentially hostile forces or elements, or areas of actual or potential operations.”</a:t>
            </a:r>
          </a:p>
          <a:p>
            <a:pPr marL="0" lvl="0" indent="0" rtl="0">
              <a:spcBef>
                <a:spcPts val="600"/>
              </a:spcBef>
              <a:buNone/>
            </a:pPr>
            <a:endParaRPr sz="1800" dirty="0"/>
          </a:p>
          <a:p>
            <a:pPr marL="457200" lvl="0" indent="-381000" rtl="0">
              <a:spcBef>
                <a:spcPts val="600"/>
              </a:spcBef>
              <a:buClr>
                <a:schemeClr val="dk1"/>
              </a:buClr>
              <a:buSzPct val="100000"/>
              <a:buFont typeface="Arial"/>
              <a:buChar char="●"/>
            </a:pPr>
            <a:r>
              <a:rPr lang="en" sz="2400" dirty="0"/>
              <a:t>In practice, it is a </a:t>
            </a:r>
            <a:r>
              <a:rPr lang="en" sz="2400" b="1" dirty="0"/>
              <a:t>thorough analysis </a:t>
            </a:r>
            <a:r>
              <a:rPr lang="en" sz="2400" dirty="0"/>
              <a:t>and </a:t>
            </a:r>
            <a:r>
              <a:rPr lang="en" sz="2400" b="1" dirty="0"/>
              <a:t>understanding </a:t>
            </a:r>
            <a:r>
              <a:rPr lang="en" sz="2400" dirty="0"/>
              <a:t>of the threat’s </a:t>
            </a:r>
            <a:r>
              <a:rPr lang="en" sz="2400" b="1" dirty="0"/>
              <a:t>capabilities</a:t>
            </a:r>
            <a:r>
              <a:rPr lang="en" sz="2400" dirty="0"/>
              <a:t>, </a:t>
            </a:r>
            <a:r>
              <a:rPr lang="en" sz="2400" b="1" dirty="0"/>
              <a:t>strategy</a:t>
            </a:r>
            <a:r>
              <a:rPr lang="en" sz="2400" dirty="0"/>
              <a:t>, and </a:t>
            </a:r>
            <a:r>
              <a:rPr lang="en" sz="2400" b="1" dirty="0"/>
              <a:t>tactics </a:t>
            </a:r>
            <a:r>
              <a:rPr lang="en" sz="2400" dirty="0"/>
              <a:t>and how they can be used on the </a:t>
            </a:r>
            <a:r>
              <a:rPr lang="en" sz="2400" b="1" dirty="0"/>
              <a:t>cyber terrain </a:t>
            </a:r>
            <a:r>
              <a:rPr lang="en" sz="2400" dirty="0"/>
              <a:t>comprising your operational environment.</a:t>
            </a:r>
          </a:p>
          <a:p>
            <a:pPr marL="0" lvl="0" indent="0" rtl="0">
              <a:spcBef>
                <a:spcPts val="0"/>
              </a:spcBef>
              <a:buNone/>
            </a:pPr>
            <a:endParaRPr sz="2400" dirty="0"/>
          </a:p>
        </p:txBody>
      </p:sp>
      <p:sp>
        <p:nvSpPr>
          <p:cNvPr id="381" name="Shape 381"/>
          <p:cNvSpPr txBox="1"/>
          <p:nvPr/>
        </p:nvSpPr>
        <p:spPr>
          <a:xfrm>
            <a:off x="53100" y="6477000"/>
            <a:ext cx="8022600" cy="457200"/>
          </a:xfrm>
          <a:prstGeom prst="rect">
            <a:avLst/>
          </a:prstGeom>
          <a:noFill/>
          <a:ln>
            <a:noFill/>
          </a:ln>
        </p:spPr>
        <p:txBody>
          <a:bodyPr lIns="91425" tIns="91425" rIns="91425" bIns="91425" anchor="t" anchorCtr="0">
            <a:noAutofit/>
          </a:bodyPr>
          <a:lstStyle/>
          <a:p>
            <a:pPr lvl="0" rtl="0">
              <a:spcBef>
                <a:spcPts val="0"/>
              </a:spcBef>
              <a:buNone/>
            </a:pPr>
            <a:r>
              <a:rPr lang="en" sz="1200"/>
              <a:t>* Definition from </a:t>
            </a:r>
            <a:r>
              <a:rPr lang="en" sz="1200">
                <a:solidFill>
                  <a:schemeClr val="dk1"/>
                </a:solidFill>
              </a:rPr>
              <a:t>JP 2-0, Joint Intelligence, 22 October 2013, available at </a:t>
            </a:r>
            <a:r>
              <a:rPr lang="en" sz="1200" u="sng">
                <a:solidFill>
                  <a:schemeClr val="hlink"/>
                </a:solidFill>
                <a:hlinkClick r:id="rId3"/>
              </a:rPr>
              <a:t>http://www.dtic.mil/doctrine/index.html</a:t>
            </a:r>
            <a:r>
              <a:rPr lang="en" sz="1200">
                <a:solidFill>
                  <a:schemeClr val="dk1"/>
                </a:solidFill>
              </a:rPr>
              <a:t>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39</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The Intelligence Cycle</a:t>
            </a:r>
          </a:p>
        </p:txBody>
      </p:sp>
      <p:sp>
        <p:nvSpPr>
          <p:cNvPr id="388" name="Shape 388"/>
          <p:cNvSpPr txBox="1">
            <a:spLocks noGrp="1"/>
          </p:cNvSpPr>
          <p:nvPr>
            <p:ph type="body" idx="1"/>
          </p:nvPr>
        </p:nvSpPr>
        <p:spPr>
          <a:xfrm>
            <a:off x="457200" y="1654518"/>
            <a:ext cx="8229600" cy="4967700"/>
          </a:xfrm>
          <a:prstGeom prst="rect">
            <a:avLst/>
          </a:prstGeom>
        </p:spPr>
        <p:txBody>
          <a:bodyPr lIns="91425" tIns="91425" rIns="91425" bIns="91425" anchor="t" anchorCtr="0">
            <a:noAutofit/>
          </a:bodyPr>
          <a:lstStyle/>
          <a:p>
            <a:pPr lvl="0" rtl="0">
              <a:spcBef>
                <a:spcPts val="600"/>
              </a:spcBef>
              <a:buNone/>
            </a:pPr>
            <a:r>
              <a:rPr lang="en" dirty="0"/>
              <a:t>Planning and direction</a:t>
            </a:r>
          </a:p>
          <a:p>
            <a:pPr lvl="0" rtl="0">
              <a:spcBef>
                <a:spcPts val="600"/>
              </a:spcBef>
              <a:buNone/>
            </a:pPr>
            <a:r>
              <a:rPr lang="en" dirty="0"/>
              <a:t>Collection</a:t>
            </a:r>
          </a:p>
          <a:p>
            <a:pPr lvl="0" rtl="0">
              <a:spcBef>
                <a:spcPts val="600"/>
              </a:spcBef>
              <a:buNone/>
            </a:pPr>
            <a:r>
              <a:rPr lang="en" dirty="0"/>
              <a:t>Processing and exploitation</a:t>
            </a:r>
          </a:p>
          <a:p>
            <a:pPr lvl="0" rtl="0">
              <a:spcBef>
                <a:spcPts val="600"/>
              </a:spcBef>
              <a:buNone/>
            </a:pPr>
            <a:r>
              <a:rPr lang="en" dirty="0"/>
              <a:t>Analysis and production</a:t>
            </a:r>
          </a:p>
          <a:p>
            <a:pPr lvl="0" rtl="0">
              <a:spcBef>
                <a:spcPts val="600"/>
              </a:spcBef>
              <a:buNone/>
            </a:pPr>
            <a:r>
              <a:rPr lang="en" dirty="0"/>
              <a:t>Dissemination and integration</a:t>
            </a:r>
          </a:p>
          <a:p>
            <a:pPr lvl="0" rtl="0">
              <a:spcBef>
                <a:spcPts val="600"/>
              </a:spcBef>
              <a:buNone/>
            </a:pPr>
            <a:r>
              <a:rPr lang="en" dirty="0"/>
              <a:t>Evaluation and feedback</a:t>
            </a:r>
          </a:p>
        </p:txBody>
      </p:sp>
      <p:sp>
        <p:nvSpPr>
          <p:cNvPr id="389" name="Shape 389"/>
          <p:cNvSpPr txBox="1"/>
          <p:nvPr/>
        </p:nvSpPr>
        <p:spPr>
          <a:xfrm>
            <a:off x="229500" y="6639600"/>
            <a:ext cx="8914499" cy="218400"/>
          </a:xfrm>
          <a:prstGeom prst="rect">
            <a:avLst/>
          </a:prstGeom>
          <a:noFill/>
          <a:ln>
            <a:noFill/>
          </a:ln>
        </p:spPr>
        <p:txBody>
          <a:bodyPr lIns="91425" tIns="91425" rIns="91425" bIns="91425" anchor="ctr" anchorCtr="0">
            <a:noAutofit/>
          </a:bodyPr>
          <a:lstStyle/>
          <a:p>
            <a:pPr lvl="0" algn="r" rtl="0">
              <a:spcBef>
                <a:spcPts val="0"/>
              </a:spcBef>
              <a:buNone/>
            </a:pPr>
            <a:r>
              <a:rPr lang="en" sz="800"/>
              <a:t>http://armypubs.army.mil/doctrine/DR_pubs/dr_a/pdf/adrp2_0.pdf</a:t>
            </a:r>
          </a:p>
        </p:txBody>
      </p:sp>
      <p:sp>
        <p:nvSpPr>
          <p:cNvPr id="390" name="Shape 390"/>
          <p:cNvSpPr txBox="1"/>
          <p:nvPr/>
        </p:nvSpPr>
        <p:spPr>
          <a:xfrm>
            <a:off x="556800" y="5124260"/>
            <a:ext cx="8030400" cy="143385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lnSpc>
                <a:spcPct val="100000"/>
              </a:lnSpc>
              <a:spcBef>
                <a:spcPts val="0"/>
              </a:spcBef>
              <a:buNone/>
            </a:pPr>
            <a:r>
              <a:rPr lang="en" sz="2000" i="1" dirty="0">
                <a:solidFill>
                  <a:schemeClr val="dk1"/>
                </a:solidFill>
              </a:rPr>
              <a:t>Nothing is more worthy of the attention of a good general than the endeavor to penetrate the designs of the enemy</a:t>
            </a:r>
            <a:r>
              <a:rPr lang="en" sz="2000" i="1" dirty="0" smtClean="0">
                <a:solidFill>
                  <a:schemeClr val="dk1"/>
                </a:solidFill>
              </a:rPr>
              <a:t>.</a:t>
            </a:r>
            <a:r>
              <a:rPr lang="en" sz="1800" dirty="0">
                <a:solidFill>
                  <a:schemeClr val="dk1"/>
                </a:solidFill>
              </a:rPr>
              <a:t>			</a:t>
            </a:r>
            <a:endParaRPr lang="en" sz="1800" dirty="0" smtClean="0">
              <a:solidFill>
                <a:schemeClr val="dk1"/>
              </a:solidFill>
            </a:endParaRPr>
          </a:p>
          <a:p>
            <a:pPr lvl="0" rtl="0">
              <a:lnSpc>
                <a:spcPct val="100000"/>
              </a:lnSpc>
              <a:spcBef>
                <a:spcPts val="600"/>
              </a:spcBef>
              <a:buNone/>
            </a:pPr>
            <a:r>
              <a:rPr lang="en" sz="2000" dirty="0">
                <a:solidFill>
                  <a:schemeClr val="dk1"/>
                </a:solidFill>
              </a:rPr>
              <a:t>				</a:t>
            </a:r>
            <a:r>
              <a:rPr lang="en" sz="2000" dirty="0" smtClean="0">
                <a:solidFill>
                  <a:schemeClr val="dk1"/>
                </a:solidFill>
              </a:rPr>
              <a:t>	Niccolò </a:t>
            </a:r>
            <a:r>
              <a:rPr lang="en" sz="2000" dirty="0">
                <a:solidFill>
                  <a:schemeClr val="dk1"/>
                </a:solidFill>
              </a:rPr>
              <a:t>Machiavelli</a:t>
            </a:r>
          </a:p>
          <a:p>
            <a:pPr lvl="0" rtl="0">
              <a:lnSpc>
                <a:spcPct val="100000"/>
              </a:lnSpc>
              <a:spcBef>
                <a:spcPts val="0"/>
              </a:spcBef>
              <a:buNone/>
            </a:pPr>
            <a:r>
              <a:rPr lang="en" sz="2000" dirty="0">
                <a:solidFill>
                  <a:schemeClr val="dk1"/>
                </a:solidFill>
              </a:rPr>
              <a:t>					</a:t>
            </a:r>
            <a:r>
              <a:rPr lang="en" sz="2000" dirty="0" smtClean="0">
                <a:solidFill>
                  <a:schemeClr val="dk1"/>
                </a:solidFill>
              </a:rPr>
              <a:t>Discourses</a:t>
            </a:r>
            <a:r>
              <a:rPr lang="en" sz="2000" dirty="0">
                <a:solidFill>
                  <a:schemeClr val="dk1"/>
                </a:solidFill>
              </a:rPr>
              <a:t>, 1517</a:t>
            </a:r>
          </a:p>
        </p:txBody>
      </p:sp>
      <p:sp>
        <p:nvSpPr>
          <p:cNvPr id="2" name="Slide Number Placeholder 1"/>
          <p:cNvSpPr>
            <a:spLocks noGrp="1"/>
          </p:cNvSpPr>
          <p:nvPr>
            <p:ph type="sldNum" sz="quarter" idx="10"/>
          </p:nvPr>
        </p:nvSpPr>
        <p:spPr/>
        <p:txBody>
          <a:bodyPr/>
          <a:lstStyle/>
          <a:p>
            <a:fld id="{23FFE909-697B-4EBA-B3F0-F8808824B71C}" type="slidenum">
              <a:rPr lang="en-US" smtClean="0"/>
              <a:pPr/>
              <a:t>40</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Characteristics of Effective Intelligence</a:t>
            </a:r>
          </a:p>
        </p:txBody>
      </p:sp>
      <p:sp>
        <p:nvSpPr>
          <p:cNvPr id="397" name="Shape 397"/>
          <p:cNvSpPr txBox="1">
            <a:spLocks noGrp="1"/>
          </p:cNvSpPr>
          <p:nvPr>
            <p:ph type="body" idx="1"/>
          </p:nvPr>
        </p:nvSpPr>
        <p:spPr>
          <a:xfrm>
            <a:off x="457200" y="1600201"/>
            <a:ext cx="4247399" cy="4967700"/>
          </a:xfrm>
          <a:prstGeom prst="rect">
            <a:avLst/>
          </a:prstGeom>
        </p:spPr>
        <p:txBody>
          <a:bodyPr lIns="91425" tIns="91425" rIns="91425" bIns="91425" anchor="t" anchorCtr="0">
            <a:noAutofit/>
          </a:bodyPr>
          <a:lstStyle/>
          <a:p>
            <a:pPr lvl="0" rtl="0">
              <a:spcBef>
                <a:spcPts val="0"/>
              </a:spcBef>
              <a:buClr>
                <a:schemeClr val="dk1"/>
              </a:buClr>
              <a:buSzPct val="45833"/>
              <a:buFont typeface="Arial"/>
              <a:buNone/>
            </a:pPr>
            <a:r>
              <a:rPr lang="en" sz="2400" dirty="0"/>
              <a:t>Information Quality Criteria</a:t>
            </a:r>
          </a:p>
          <a:p>
            <a:pPr marL="457200" lvl="0" indent="-381000" rtl="0">
              <a:spcBef>
                <a:spcPts val="0"/>
              </a:spcBef>
              <a:buClr>
                <a:schemeClr val="dk1"/>
              </a:buClr>
              <a:buSzPct val="100000"/>
              <a:buFont typeface="Arial"/>
              <a:buChar char="●"/>
            </a:pPr>
            <a:r>
              <a:rPr lang="en" sz="2400" dirty="0"/>
              <a:t>Accuracy</a:t>
            </a:r>
          </a:p>
          <a:p>
            <a:pPr marL="457200" lvl="0" indent="-381000" rtl="0">
              <a:spcBef>
                <a:spcPts val="0"/>
              </a:spcBef>
              <a:buClr>
                <a:schemeClr val="dk1"/>
              </a:buClr>
              <a:buSzPct val="100000"/>
              <a:buFont typeface="Arial"/>
              <a:buChar char="●"/>
            </a:pPr>
            <a:r>
              <a:rPr lang="en" sz="2400" dirty="0"/>
              <a:t>Timeliness</a:t>
            </a:r>
          </a:p>
          <a:p>
            <a:pPr marL="457200" lvl="0" indent="-381000" rtl="0">
              <a:spcBef>
                <a:spcPts val="0"/>
              </a:spcBef>
              <a:buClr>
                <a:schemeClr val="dk1"/>
              </a:buClr>
              <a:buSzPct val="100000"/>
              <a:buFont typeface="Arial"/>
              <a:buChar char="●"/>
            </a:pPr>
            <a:r>
              <a:rPr lang="en" sz="2400" dirty="0"/>
              <a:t>Usability</a:t>
            </a:r>
          </a:p>
          <a:p>
            <a:pPr marL="457200" lvl="0" indent="-381000" rtl="0">
              <a:spcBef>
                <a:spcPts val="0"/>
              </a:spcBef>
              <a:buClr>
                <a:schemeClr val="dk1"/>
              </a:buClr>
              <a:buSzPct val="100000"/>
              <a:buFont typeface="Arial"/>
              <a:buChar char="●"/>
            </a:pPr>
            <a:r>
              <a:rPr lang="en" sz="2400" dirty="0"/>
              <a:t>Completeness</a:t>
            </a:r>
          </a:p>
          <a:p>
            <a:pPr marL="457200" lvl="0" indent="-381000" rtl="0">
              <a:spcBef>
                <a:spcPts val="0"/>
              </a:spcBef>
              <a:buClr>
                <a:schemeClr val="dk1"/>
              </a:buClr>
              <a:buSzPct val="100000"/>
              <a:buFont typeface="Arial"/>
              <a:buChar char="●"/>
            </a:pPr>
            <a:r>
              <a:rPr lang="en" sz="2400" dirty="0"/>
              <a:t>Precision</a:t>
            </a:r>
          </a:p>
          <a:p>
            <a:pPr marL="457200" lvl="0" indent="-381000" rtl="0">
              <a:spcBef>
                <a:spcPts val="0"/>
              </a:spcBef>
              <a:buClr>
                <a:schemeClr val="dk1"/>
              </a:buClr>
              <a:buSzPct val="100000"/>
              <a:buFont typeface="Arial"/>
              <a:buChar char="●"/>
            </a:pPr>
            <a:r>
              <a:rPr lang="en" sz="2400" dirty="0"/>
              <a:t>Reliability</a:t>
            </a:r>
          </a:p>
          <a:p>
            <a:pPr lvl="0" rtl="0">
              <a:spcBef>
                <a:spcPts val="0"/>
              </a:spcBef>
              <a:buNone/>
            </a:pPr>
            <a:endParaRPr sz="1000" dirty="0"/>
          </a:p>
          <a:p>
            <a:pPr lvl="0" rtl="0">
              <a:spcBef>
                <a:spcPts val="0"/>
              </a:spcBef>
              <a:buNone/>
            </a:pPr>
            <a:r>
              <a:rPr lang="en" sz="2400" dirty="0"/>
              <a:t>Additional Criteria</a:t>
            </a:r>
          </a:p>
          <a:p>
            <a:pPr marL="457200" lvl="0" indent="-381000" rtl="0">
              <a:spcBef>
                <a:spcPts val="0"/>
              </a:spcBef>
              <a:buClr>
                <a:schemeClr val="dk1"/>
              </a:buClr>
              <a:buSzPct val="100000"/>
              <a:buFont typeface="Arial"/>
              <a:buChar char="●"/>
            </a:pPr>
            <a:r>
              <a:rPr lang="en" sz="2400" dirty="0"/>
              <a:t>Relevant</a:t>
            </a:r>
          </a:p>
          <a:p>
            <a:pPr marL="457200" lvl="0" indent="-381000" rtl="0">
              <a:spcBef>
                <a:spcPts val="0"/>
              </a:spcBef>
              <a:buClr>
                <a:schemeClr val="dk1"/>
              </a:buClr>
              <a:buSzPct val="100000"/>
              <a:buFont typeface="Arial"/>
              <a:buChar char="●"/>
            </a:pPr>
            <a:r>
              <a:rPr lang="en" sz="2400" dirty="0"/>
              <a:t>Predictive</a:t>
            </a:r>
          </a:p>
          <a:p>
            <a:pPr marL="457200" lvl="0" indent="-381000" rtl="0">
              <a:spcBef>
                <a:spcPts val="0"/>
              </a:spcBef>
              <a:buClr>
                <a:schemeClr val="dk1"/>
              </a:buClr>
              <a:buSzPct val="100000"/>
              <a:buFont typeface="Arial"/>
              <a:buChar char="●"/>
            </a:pPr>
            <a:r>
              <a:rPr lang="en" sz="2400" dirty="0"/>
              <a:t>Tailored</a:t>
            </a:r>
          </a:p>
          <a:p>
            <a:pPr lvl="0" rtl="0">
              <a:spcBef>
                <a:spcPts val="0"/>
              </a:spcBef>
              <a:buNone/>
            </a:pPr>
            <a:endParaRPr sz="2400" dirty="0"/>
          </a:p>
        </p:txBody>
      </p:sp>
      <p:sp>
        <p:nvSpPr>
          <p:cNvPr id="398" name="Shape 398"/>
          <p:cNvSpPr txBox="1"/>
          <p:nvPr/>
        </p:nvSpPr>
        <p:spPr>
          <a:xfrm>
            <a:off x="229500" y="6639600"/>
            <a:ext cx="8914499" cy="218400"/>
          </a:xfrm>
          <a:prstGeom prst="rect">
            <a:avLst/>
          </a:prstGeom>
          <a:noFill/>
          <a:ln>
            <a:noFill/>
          </a:ln>
        </p:spPr>
        <p:txBody>
          <a:bodyPr lIns="91425" tIns="91425" rIns="91425" bIns="91425" anchor="ctr" anchorCtr="0">
            <a:noAutofit/>
          </a:bodyPr>
          <a:lstStyle/>
          <a:p>
            <a:pPr lvl="0" algn="r" rtl="0">
              <a:spcBef>
                <a:spcPts val="0"/>
              </a:spcBef>
              <a:buNone/>
            </a:pPr>
            <a:r>
              <a:rPr lang="en" sz="800"/>
              <a:t>http://armypubs.army.mil/doctrine/DR_pubs/dr_a/pdf/adrp2_0.pdf</a:t>
            </a:r>
          </a:p>
        </p:txBody>
      </p:sp>
      <p:sp>
        <p:nvSpPr>
          <p:cNvPr id="399" name="Shape 399"/>
          <p:cNvSpPr txBox="1"/>
          <p:nvPr/>
        </p:nvSpPr>
        <p:spPr>
          <a:xfrm>
            <a:off x="4945875" y="1619288"/>
            <a:ext cx="3932999" cy="4533899"/>
          </a:xfrm>
          <a:prstGeom prst="rect">
            <a:avLst/>
          </a:prstGeom>
          <a:noFill/>
          <a:ln>
            <a:noFill/>
          </a:ln>
        </p:spPr>
        <p:txBody>
          <a:bodyPr lIns="91425" tIns="91425" rIns="91425" bIns="91425" anchor="t" anchorCtr="0">
            <a:noAutofit/>
          </a:bodyPr>
          <a:lstStyle/>
          <a:p>
            <a:pPr lvl="0" rtl="0">
              <a:spcBef>
                <a:spcPts val="0"/>
              </a:spcBef>
              <a:buNone/>
            </a:pPr>
            <a:r>
              <a:rPr lang="en" sz="1800" dirty="0"/>
              <a:t>Commanders’ Considerations include</a:t>
            </a:r>
          </a:p>
          <a:p>
            <a:pPr lvl="0" rtl="0">
              <a:spcBef>
                <a:spcPts val="0"/>
              </a:spcBef>
              <a:buNone/>
            </a:pPr>
            <a:endParaRPr sz="1800" dirty="0"/>
          </a:p>
          <a:p>
            <a:pPr lvl="0" rtl="0">
              <a:spcBef>
                <a:spcPts val="0"/>
              </a:spcBef>
              <a:buNone/>
            </a:pPr>
            <a:r>
              <a:rPr lang="en" sz="1800" dirty="0"/>
              <a:t>Reducing operational uncertainty</a:t>
            </a:r>
          </a:p>
          <a:p>
            <a:pPr lvl="0" rtl="0">
              <a:spcBef>
                <a:spcPts val="0"/>
              </a:spcBef>
              <a:buNone/>
            </a:pPr>
            <a:endParaRPr sz="1800" dirty="0"/>
          </a:p>
          <a:p>
            <a:pPr lvl="0" rtl="0">
              <a:spcBef>
                <a:spcPts val="0"/>
              </a:spcBef>
              <a:buNone/>
            </a:pPr>
            <a:r>
              <a:rPr lang="en" sz="1800" dirty="0"/>
              <a:t>Determine appropriate balance between time alloted for collection and operational necessity</a:t>
            </a:r>
          </a:p>
          <a:p>
            <a:pPr lvl="0" rtl="0">
              <a:spcBef>
                <a:spcPts val="0"/>
              </a:spcBef>
              <a:buNone/>
            </a:pPr>
            <a:endParaRPr sz="1800" dirty="0"/>
          </a:p>
          <a:p>
            <a:pPr lvl="0" rtl="0">
              <a:spcBef>
                <a:spcPts val="0"/>
              </a:spcBef>
              <a:buNone/>
            </a:pPr>
            <a:r>
              <a:rPr lang="en" sz="1800" dirty="0"/>
              <a:t>Prioritize finite resources and capabilities, including network bandwidth</a:t>
            </a:r>
          </a:p>
          <a:p>
            <a:pPr lvl="0" rtl="0">
              <a:spcBef>
                <a:spcPts val="0"/>
              </a:spcBef>
              <a:buNone/>
            </a:pPr>
            <a:endParaRPr sz="1800" dirty="0"/>
          </a:p>
          <a:p>
            <a:pPr lvl="0" rtl="0">
              <a:spcBef>
                <a:spcPts val="0"/>
              </a:spcBef>
              <a:buNone/>
            </a:pPr>
            <a:r>
              <a:rPr lang="en" sz="1800" dirty="0"/>
              <a:t>Employing internal and supporting intel assets as well as planning, coordinating, and articulating requirements to leverage the entire intelligence enterprise.</a:t>
            </a:r>
          </a:p>
          <a:p>
            <a:pPr lvl="0" rtl="0">
              <a:spcBef>
                <a:spcPts val="0"/>
              </a:spcBef>
              <a:buNone/>
            </a:pPr>
            <a:endParaRPr sz="1800" dirty="0"/>
          </a:p>
          <a:p>
            <a:pPr lvl="0" rtl="0">
              <a:spcBef>
                <a:spcPts val="0"/>
              </a:spcBef>
              <a:buNone/>
            </a:pPr>
            <a:endParaRPr sz="18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41</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Shape 40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Tactics, Techniques, and Procedures (TTPs)</a:t>
            </a:r>
          </a:p>
        </p:txBody>
      </p:sp>
      <p:sp>
        <p:nvSpPr>
          <p:cNvPr id="406" name="Shape 406"/>
          <p:cNvSpPr txBox="1">
            <a:spLocks noGrp="1"/>
          </p:cNvSpPr>
          <p:nvPr>
            <p:ph type="body" idx="1"/>
          </p:nvPr>
        </p:nvSpPr>
        <p:spPr>
          <a:xfrm>
            <a:off x="457200" y="1600200"/>
            <a:ext cx="8229600" cy="3730499"/>
          </a:xfrm>
          <a:prstGeom prst="rect">
            <a:avLst/>
          </a:prstGeom>
        </p:spPr>
        <p:txBody>
          <a:bodyPr lIns="91425" tIns="91425" rIns="91425" bIns="91425" anchor="t" anchorCtr="0">
            <a:noAutofit/>
          </a:bodyPr>
          <a:lstStyle/>
          <a:p>
            <a:pPr rtl="0">
              <a:spcBef>
                <a:spcPts val="0"/>
              </a:spcBef>
              <a:buNone/>
            </a:pPr>
            <a:r>
              <a:rPr lang="en" sz="2400" b="1" i="1"/>
              <a:t>Tactics </a:t>
            </a:r>
            <a:r>
              <a:rPr lang="en" sz="2400"/>
              <a:t>- The employment and ordered arrangement of forces in relation to each other</a:t>
            </a:r>
          </a:p>
          <a:p>
            <a:pPr lvl="0" rtl="0">
              <a:lnSpc>
                <a:spcPct val="115000"/>
              </a:lnSpc>
              <a:spcBef>
                <a:spcPts val="0"/>
              </a:spcBef>
              <a:buNone/>
            </a:pPr>
            <a:endParaRPr sz="2400" b="1" i="1"/>
          </a:p>
          <a:p>
            <a:pPr lvl="0" rtl="0">
              <a:lnSpc>
                <a:spcPct val="115000"/>
              </a:lnSpc>
              <a:spcBef>
                <a:spcPts val="0"/>
              </a:spcBef>
              <a:buNone/>
            </a:pPr>
            <a:r>
              <a:rPr lang="en" sz="2400" b="1" i="1"/>
              <a:t>Techniques </a:t>
            </a:r>
            <a:r>
              <a:rPr lang="en" sz="2400"/>
              <a:t>- Non-prescriptive ways or methods used to perform missions, functions, or tasks</a:t>
            </a:r>
          </a:p>
          <a:p>
            <a:pPr lvl="0" rtl="0">
              <a:lnSpc>
                <a:spcPct val="115000"/>
              </a:lnSpc>
              <a:spcBef>
                <a:spcPts val="0"/>
              </a:spcBef>
              <a:buNone/>
            </a:pPr>
            <a:endParaRPr sz="2400" b="1" i="1"/>
          </a:p>
          <a:p>
            <a:pPr lvl="0" rtl="0">
              <a:lnSpc>
                <a:spcPct val="115000"/>
              </a:lnSpc>
              <a:spcBef>
                <a:spcPts val="0"/>
              </a:spcBef>
              <a:buNone/>
            </a:pPr>
            <a:r>
              <a:rPr lang="en" sz="2400" b="1" i="1"/>
              <a:t>Procedures </a:t>
            </a:r>
            <a:r>
              <a:rPr lang="en" sz="2400"/>
              <a:t>- Standard, detailed steps that prescribe how to perform specific tasks</a:t>
            </a:r>
          </a:p>
        </p:txBody>
      </p:sp>
      <p:sp>
        <p:nvSpPr>
          <p:cNvPr id="407" name="Shape 407"/>
          <p:cNvSpPr txBox="1"/>
          <p:nvPr/>
        </p:nvSpPr>
        <p:spPr>
          <a:xfrm>
            <a:off x="0" y="6477000"/>
            <a:ext cx="9144000" cy="457200"/>
          </a:xfrm>
          <a:prstGeom prst="rect">
            <a:avLst/>
          </a:prstGeom>
          <a:noFill/>
          <a:ln>
            <a:noFill/>
          </a:ln>
        </p:spPr>
        <p:txBody>
          <a:bodyPr lIns="91425" tIns="91425" rIns="91425" bIns="91425" anchor="t" anchorCtr="0">
            <a:noAutofit/>
          </a:bodyPr>
          <a:lstStyle/>
          <a:p>
            <a:pPr lvl="0" rtl="0">
              <a:spcBef>
                <a:spcPts val="0"/>
              </a:spcBef>
              <a:buNone/>
            </a:pPr>
            <a:r>
              <a:rPr lang="en" sz="1300" b="1"/>
              <a:t>* </a:t>
            </a:r>
            <a:r>
              <a:rPr lang="en" sz="1300" b="1">
                <a:solidFill>
                  <a:schemeClr val="dk1"/>
                </a:solidFill>
              </a:rPr>
              <a:t>JP 1-02, DoD Dictionary of Military and Associated Terms, 8 Nov. 2010, available at h</a:t>
            </a:r>
            <a:r>
              <a:rPr lang="en" sz="1300" b="1" u="sng">
                <a:solidFill>
                  <a:schemeClr val="hlink"/>
                </a:solidFill>
                <a:hlinkClick r:id="rId3"/>
              </a:rPr>
              <a:t>ttp://www.dtic.mil/doctrine/</a:t>
            </a:r>
          </a:p>
        </p:txBody>
      </p:sp>
      <p:sp>
        <p:nvSpPr>
          <p:cNvPr id="408" name="Shape 408"/>
          <p:cNvSpPr txBox="1"/>
          <p:nvPr/>
        </p:nvSpPr>
        <p:spPr>
          <a:xfrm>
            <a:off x="383700" y="5330625"/>
            <a:ext cx="8405699" cy="991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marL="0" marR="0" indent="0" algn="l" rtl="0">
              <a:lnSpc>
                <a:spcPct val="100000"/>
              </a:lnSpc>
              <a:spcBef>
                <a:spcPts val="0"/>
              </a:spcBef>
              <a:spcAft>
                <a:spcPts val="0"/>
              </a:spcAft>
              <a:buNone/>
            </a:pPr>
            <a:r>
              <a:rPr lang="en" sz="2400"/>
              <a:t>The term TTP is used to refer broadly to the actions that one might take in a particular problem domain.</a:t>
            </a:r>
          </a:p>
        </p:txBody>
      </p:sp>
      <p:sp>
        <p:nvSpPr>
          <p:cNvPr id="2" name="Slide Number Placeholder 1"/>
          <p:cNvSpPr>
            <a:spLocks noGrp="1"/>
          </p:cNvSpPr>
          <p:nvPr>
            <p:ph type="sldNum" sz="quarter" idx="10"/>
          </p:nvPr>
        </p:nvSpPr>
        <p:spPr/>
        <p:txBody>
          <a:bodyPr/>
          <a:lstStyle/>
          <a:p>
            <a:fld id="{23FFE909-697B-4EBA-B3F0-F8808824B71C}" type="slidenum">
              <a:rPr lang="en-US" smtClean="0"/>
              <a:pPr/>
              <a:t>42</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dirty="0"/>
              <a:t>Risk Analysis</a:t>
            </a:r>
          </a:p>
        </p:txBody>
      </p:sp>
      <p:sp>
        <p:nvSpPr>
          <p:cNvPr id="415" name="Shape 41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0"/>
              </a:spcBef>
              <a:buNone/>
            </a:pPr>
            <a:r>
              <a:rPr lang="en"/>
              <a:t>Intel Gain/Loss Calculus</a:t>
            </a:r>
          </a:p>
          <a:p>
            <a:pPr lvl="0" rtl="0">
              <a:lnSpc>
                <a:spcPct val="115000"/>
              </a:lnSpc>
              <a:spcBef>
                <a:spcPts val="0"/>
              </a:spcBef>
              <a:buNone/>
            </a:pPr>
            <a:endParaRPr sz="2400"/>
          </a:p>
          <a:p>
            <a:pPr marL="457200" lvl="0" indent="-381000" rtl="0">
              <a:lnSpc>
                <a:spcPct val="115000"/>
              </a:lnSpc>
              <a:spcBef>
                <a:spcPts val="0"/>
              </a:spcBef>
              <a:buClr>
                <a:schemeClr val="dk1"/>
              </a:buClr>
              <a:buSzPct val="100000"/>
              <a:buFont typeface="Arial"/>
              <a:buChar char="●"/>
            </a:pPr>
            <a:r>
              <a:rPr lang="en" sz="2400"/>
              <a:t>You’ve discovered an attacker in your network. You could kick them out, but they’d notice that.</a:t>
            </a:r>
          </a:p>
          <a:p>
            <a:pPr lvl="0" rtl="0">
              <a:lnSpc>
                <a:spcPct val="115000"/>
              </a:lnSpc>
              <a:spcBef>
                <a:spcPts val="0"/>
              </a:spcBef>
              <a:buNone/>
            </a:pPr>
            <a:endParaRPr sz="2400"/>
          </a:p>
          <a:p>
            <a:pPr marL="457200" lvl="0" indent="-381000" rtl="0">
              <a:lnSpc>
                <a:spcPct val="115000"/>
              </a:lnSpc>
              <a:spcBef>
                <a:spcPts val="0"/>
              </a:spcBef>
              <a:buClr>
                <a:schemeClr val="dk1"/>
              </a:buClr>
              <a:buSzPct val="100000"/>
              <a:buFont typeface="Arial"/>
              <a:buChar char="●"/>
            </a:pPr>
            <a:r>
              <a:rPr lang="en" sz="2400"/>
              <a:t>How do you decide when to kick them out and when to let them continue?</a:t>
            </a:r>
          </a:p>
          <a:p>
            <a:pPr lvl="0" rtl="0">
              <a:lnSpc>
                <a:spcPct val="115000"/>
              </a:lnSpc>
              <a:spcBef>
                <a:spcPts val="0"/>
              </a:spcBef>
              <a:buNone/>
            </a:pPr>
            <a:endParaRPr sz="2400"/>
          </a:p>
          <a:p>
            <a:pPr marL="457200" lvl="0" indent="-381000" rtl="0">
              <a:lnSpc>
                <a:spcPct val="115000"/>
              </a:lnSpc>
              <a:spcBef>
                <a:spcPts val="0"/>
              </a:spcBef>
              <a:buClr>
                <a:schemeClr val="dk1"/>
              </a:buClr>
              <a:buSzPct val="100000"/>
              <a:buFont typeface="Arial"/>
              <a:buChar char="●"/>
            </a:pPr>
            <a:r>
              <a:rPr lang="en" sz="2400"/>
              <a:t>Counter-intuitively, the risk of allowing them to continue increases the more that you know about them.</a:t>
            </a:r>
          </a:p>
          <a:p>
            <a:pPr lvl="0" rtl="0">
              <a:spcBef>
                <a:spcPts val="0"/>
              </a:spcBef>
              <a:buNone/>
            </a:pPr>
            <a:endParaRPr/>
          </a:p>
        </p:txBody>
      </p:sp>
      <p:sp>
        <p:nvSpPr>
          <p:cNvPr id="2" name="Slide Number Placeholder 1"/>
          <p:cNvSpPr>
            <a:spLocks noGrp="1"/>
          </p:cNvSpPr>
          <p:nvPr>
            <p:ph type="sldNum" sz="quarter" idx="10"/>
          </p:nvPr>
        </p:nvSpPr>
        <p:spPr/>
        <p:txBody>
          <a:bodyPr/>
          <a:lstStyle/>
          <a:p>
            <a:fld id="{23FFE909-697B-4EBA-B3F0-F8808824B71C}" type="slidenum">
              <a:rPr lang="en-US" smtClean="0"/>
              <a:pPr/>
              <a:t>43</a:t>
            </a:fld>
            <a:endParaRPr lang="en-US"/>
          </a:p>
        </p:txBody>
      </p:sp>
      <p:sp>
        <p:nvSpPr>
          <p:cNvPr id="6" name="Shape 50"/>
          <p:cNvSpPr txBox="1"/>
          <p:nvPr/>
        </p:nvSpPr>
        <p:spPr>
          <a:xfrm>
            <a:off x="8153400" y="14514"/>
            <a:ext cx="90368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The OODA Loop</a:t>
            </a:r>
          </a:p>
        </p:txBody>
      </p:sp>
      <p:sp>
        <p:nvSpPr>
          <p:cNvPr id="422" name="Shape 422"/>
          <p:cNvSpPr txBox="1">
            <a:spLocks noGrp="1"/>
          </p:cNvSpPr>
          <p:nvPr>
            <p:ph type="body" idx="1"/>
          </p:nvPr>
        </p:nvSpPr>
        <p:spPr>
          <a:xfrm>
            <a:off x="457200" y="1600200"/>
            <a:ext cx="8229600" cy="2301299"/>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COL John Boyd, USAF</a:t>
            </a:r>
          </a:p>
          <a:p>
            <a:pPr marL="457200" lvl="0" indent="-381000" rtl="0">
              <a:spcBef>
                <a:spcPts val="0"/>
              </a:spcBef>
              <a:buClr>
                <a:schemeClr val="dk1"/>
              </a:buClr>
              <a:buSzPct val="100000"/>
              <a:buFont typeface="Arial"/>
              <a:buChar char="●"/>
            </a:pPr>
            <a:r>
              <a:rPr lang="en" sz="2400"/>
              <a:t>Writings can be found at </a:t>
            </a:r>
            <a:r>
              <a:rPr lang="en" sz="2400" u="sng">
                <a:solidFill>
                  <a:srgbClr val="1155CC"/>
                </a:solidFill>
                <a:hlinkClick r:id="rId3"/>
              </a:rPr>
              <a:t>http://dnipogo.org/john-r-boyd/</a:t>
            </a:r>
            <a:r>
              <a:rPr lang="en" sz="2400"/>
              <a:t>, provided by the </a:t>
            </a:r>
            <a:r>
              <a:rPr lang="en" sz="2400" i="1"/>
              <a:t>Project on Government Oversight</a:t>
            </a:r>
          </a:p>
        </p:txBody>
      </p:sp>
      <p:pic>
        <p:nvPicPr>
          <p:cNvPr id="423" name="Shape 423"/>
          <p:cNvPicPr preferRelativeResize="0"/>
          <p:nvPr/>
        </p:nvPicPr>
        <p:blipFill>
          <a:blip r:embed="rId4"/>
          <a:stretch>
            <a:fillRect/>
          </a:stretch>
        </p:blipFill>
        <p:spPr>
          <a:xfrm>
            <a:off x="762000" y="3441100"/>
            <a:ext cx="7620000" cy="3143250"/>
          </a:xfrm>
          <a:prstGeom prst="rect">
            <a:avLst/>
          </a:prstGeom>
          <a:noFill/>
          <a:ln>
            <a:noFill/>
          </a:ln>
        </p:spPr>
      </p:pic>
      <p:sp>
        <p:nvSpPr>
          <p:cNvPr id="424" name="Shape 424"/>
          <p:cNvSpPr txBox="1"/>
          <p:nvPr/>
        </p:nvSpPr>
        <p:spPr>
          <a:xfrm>
            <a:off x="4073100" y="6584350"/>
            <a:ext cx="5070899" cy="251999"/>
          </a:xfrm>
          <a:prstGeom prst="rect">
            <a:avLst/>
          </a:prstGeom>
          <a:noFill/>
          <a:ln>
            <a:noFill/>
          </a:ln>
        </p:spPr>
        <p:txBody>
          <a:bodyPr lIns="91425" tIns="91425" rIns="91425" bIns="91425" anchor="t" anchorCtr="0">
            <a:noAutofit/>
          </a:bodyPr>
          <a:lstStyle/>
          <a:p>
            <a:pPr lvl="0" rtl="0">
              <a:spcBef>
                <a:spcPts val="0"/>
              </a:spcBef>
              <a:buNone/>
            </a:pPr>
            <a:r>
              <a:rPr lang="en" sz="1000"/>
              <a:t>Image from http://crossvale.com/blog/boiling-ocean-analysis-paralysis-and-ooda-loop</a:t>
            </a:r>
          </a:p>
        </p:txBody>
      </p:sp>
      <p:sp>
        <p:nvSpPr>
          <p:cNvPr id="2" name="Slide Number Placeholder 1"/>
          <p:cNvSpPr>
            <a:spLocks noGrp="1"/>
          </p:cNvSpPr>
          <p:nvPr>
            <p:ph type="sldNum" sz="quarter" idx="10"/>
          </p:nvPr>
        </p:nvSpPr>
        <p:spPr/>
        <p:txBody>
          <a:bodyPr/>
          <a:lstStyle/>
          <a:p>
            <a:fld id="{23FFE909-697B-4EBA-B3F0-F8808824B71C}" type="slidenum">
              <a:rPr lang="en-US" smtClean="0"/>
              <a:pPr/>
              <a:t>44</a:t>
            </a:fld>
            <a:endParaRPr lang="en-US"/>
          </a:p>
        </p:txBody>
      </p:sp>
      <p:sp>
        <p:nvSpPr>
          <p:cNvPr id="8"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Simplified OODA in the Context of Time</a:t>
            </a:r>
          </a:p>
        </p:txBody>
      </p:sp>
      <p:sp>
        <p:nvSpPr>
          <p:cNvPr id="431" name="Shape 431"/>
          <p:cNvSpPr txBox="1">
            <a:spLocks noGrp="1"/>
          </p:cNvSpPr>
          <p:nvPr>
            <p:ph type="body" idx="1"/>
          </p:nvPr>
        </p:nvSpPr>
        <p:spPr>
          <a:xfrm>
            <a:off x="457200" y="1600200"/>
            <a:ext cx="4727100" cy="4967700"/>
          </a:xfrm>
          <a:prstGeom prst="rect">
            <a:avLst/>
          </a:prstGeom>
        </p:spPr>
        <p:txBody>
          <a:bodyPr lIns="91425" tIns="91425" rIns="91425" bIns="91425" anchor="t" anchorCtr="0">
            <a:noAutofit/>
          </a:bodyPr>
          <a:lstStyle/>
          <a:p>
            <a:pPr lvl="0" rtl="0">
              <a:spcBef>
                <a:spcPts val="0"/>
              </a:spcBef>
              <a:buNone/>
            </a:pPr>
            <a:endParaRPr/>
          </a:p>
          <a:p>
            <a:pPr marL="457200" lvl="0" indent="-419100" rtl="0">
              <a:spcBef>
                <a:spcPts val="0"/>
              </a:spcBef>
              <a:buClr>
                <a:schemeClr val="dk1"/>
              </a:buClr>
              <a:buSzPct val="100000"/>
              <a:buFont typeface="Arial"/>
              <a:buChar char="●"/>
            </a:pPr>
            <a:r>
              <a:rPr lang="en"/>
              <a:t>Intelligence</a:t>
            </a:r>
          </a:p>
          <a:p>
            <a:pPr marL="914400" lvl="1" indent="-381000" rtl="0">
              <a:spcBef>
                <a:spcPts val="0"/>
              </a:spcBef>
              <a:buClr>
                <a:schemeClr val="dk1"/>
              </a:buClr>
              <a:buSzPct val="80000"/>
              <a:buFont typeface="Courier New"/>
              <a:buChar char="o"/>
            </a:pPr>
            <a:r>
              <a:rPr lang="en"/>
              <a:t>Observation</a:t>
            </a:r>
          </a:p>
          <a:p>
            <a:pPr marL="914400" lvl="1" indent="-381000" rtl="0">
              <a:spcBef>
                <a:spcPts val="0"/>
              </a:spcBef>
              <a:buClr>
                <a:schemeClr val="dk1"/>
              </a:buClr>
              <a:buSzPct val="80000"/>
              <a:buFont typeface="Courier New"/>
              <a:buChar char="o"/>
            </a:pPr>
            <a:r>
              <a:rPr lang="en"/>
              <a:t>Orientation</a:t>
            </a:r>
          </a:p>
          <a:p>
            <a:pPr rtl="0">
              <a:spcBef>
                <a:spcPts val="0"/>
              </a:spcBef>
              <a:buNone/>
            </a:pPr>
            <a:endParaRPr/>
          </a:p>
          <a:p>
            <a:pPr marL="457200" lvl="0" indent="-419100" rtl="0">
              <a:spcBef>
                <a:spcPts val="0"/>
              </a:spcBef>
              <a:buClr>
                <a:schemeClr val="dk1"/>
              </a:buClr>
              <a:buSzPct val="100000"/>
              <a:buFont typeface="Arial"/>
              <a:buChar char="●"/>
            </a:pPr>
            <a:r>
              <a:rPr lang="en"/>
              <a:t>Execution</a:t>
            </a:r>
          </a:p>
          <a:p>
            <a:pPr marL="914400" lvl="1" indent="-381000" rtl="0">
              <a:spcBef>
                <a:spcPts val="0"/>
              </a:spcBef>
              <a:buClr>
                <a:schemeClr val="dk1"/>
              </a:buClr>
              <a:buSzPct val="80000"/>
              <a:buFont typeface="Courier New"/>
              <a:buChar char="o"/>
            </a:pPr>
            <a:r>
              <a:rPr lang="en"/>
              <a:t>Decision</a:t>
            </a:r>
          </a:p>
          <a:p>
            <a:pPr marL="914400" lvl="1" indent="-381000">
              <a:spcBef>
                <a:spcPts val="0"/>
              </a:spcBef>
              <a:buClr>
                <a:schemeClr val="dk1"/>
              </a:buClr>
              <a:buSzPct val="80000"/>
              <a:buFont typeface="Courier New"/>
              <a:buChar char="o"/>
            </a:pPr>
            <a:r>
              <a:rPr lang="en"/>
              <a:t>Action</a:t>
            </a:r>
          </a:p>
        </p:txBody>
      </p:sp>
      <p:pic>
        <p:nvPicPr>
          <p:cNvPr id="432" name="Shape 432"/>
          <p:cNvPicPr preferRelativeResize="0"/>
          <p:nvPr/>
        </p:nvPicPr>
        <p:blipFill>
          <a:blip r:embed="rId3"/>
          <a:stretch>
            <a:fillRect/>
          </a:stretch>
        </p:blipFill>
        <p:spPr>
          <a:xfrm>
            <a:off x="4429125" y="1499128"/>
            <a:ext cx="4714875" cy="5038725"/>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45</a:t>
            </a:fld>
            <a:endParaRPr lang="en-US"/>
          </a:p>
        </p:txBody>
      </p:sp>
      <p:sp>
        <p:nvSpPr>
          <p:cNvPr id="7"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1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1"/>
                                        </p:tgtEl>
                                        <p:attrNameLst>
                                          <p:attrName>style.visibility</p:attrName>
                                        </p:attrNameLst>
                                      </p:cBhvr>
                                      <p:to>
                                        <p:strVal val="visible"/>
                                      </p:to>
                                    </p:set>
                                    <p:animEffect transition="in" filter="fade">
                                      <p:cBhvr>
                                        <p:cTn id="12" dur="10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Shape 437"/>
        <p:cNvGrpSpPr/>
        <p:nvPr/>
      </p:nvGrpSpPr>
      <p:grpSpPr>
        <a:xfrm>
          <a:off x="0" y="0"/>
          <a:ext cx="0" cy="0"/>
          <a:chOff x="0" y="0"/>
          <a:chExt cx="0" cy="0"/>
        </a:xfrm>
      </p:grpSpPr>
      <p:sp>
        <p:nvSpPr>
          <p:cNvPr id="438" name="Shape 43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OODA for Cyber Security</a:t>
            </a:r>
          </a:p>
        </p:txBody>
      </p:sp>
      <p:pic>
        <p:nvPicPr>
          <p:cNvPr id="439" name="Shape 439"/>
          <p:cNvPicPr preferRelativeResize="0"/>
          <p:nvPr/>
        </p:nvPicPr>
        <p:blipFill>
          <a:blip r:embed="rId3"/>
          <a:stretch>
            <a:fillRect/>
          </a:stretch>
        </p:blipFill>
        <p:spPr>
          <a:xfrm>
            <a:off x="1534237" y="2539450"/>
            <a:ext cx="6075524" cy="2972874"/>
          </a:xfrm>
          <a:prstGeom prst="rect">
            <a:avLst/>
          </a:prstGeom>
          <a:noFill/>
          <a:ln>
            <a:noFill/>
          </a:ln>
        </p:spPr>
      </p:pic>
      <p:sp>
        <p:nvSpPr>
          <p:cNvPr id="440" name="Shape 440"/>
          <p:cNvSpPr txBox="1"/>
          <p:nvPr/>
        </p:nvSpPr>
        <p:spPr>
          <a:xfrm>
            <a:off x="2305637" y="1749950"/>
            <a:ext cx="4532700" cy="457200"/>
          </a:xfrm>
          <a:prstGeom prst="rect">
            <a:avLst/>
          </a:prstGeom>
          <a:noFill/>
          <a:ln>
            <a:noFill/>
          </a:ln>
        </p:spPr>
        <p:txBody>
          <a:bodyPr lIns="91425" tIns="91425" rIns="91425" bIns="91425" anchor="t" anchorCtr="0">
            <a:noAutofit/>
          </a:bodyPr>
          <a:lstStyle/>
          <a:p>
            <a:pPr algn="ctr">
              <a:spcBef>
                <a:spcPts val="0"/>
              </a:spcBef>
              <a:buNone/>
            </a:pPr>
            <a:r>
              <a:rPr lang="en" sz="3000" b="1"/>
              <a:t>Conflict: Red vs. Blue</a:t>
            </a:r>
          </a:p>
        </p:txBody>
      </p:sp>
      <p:sp>
        <p:nvSpPr>
          <p:cNvPr id="441" name="Shape 441"/>
          <p:cNvSpPr txBox="1"/>
          <p:nvPr/>
        </p:nvSpPr>
        <p:spPr>
          <a:xfrm>
            <a:off x="816586" y="5973725"/>
            <a:ext cx="7510799" cy="457200"/>
          </a:xfrm>
          <a:prstGeom prst="rect">
            <a:avLst/>
          </a:prstGeom>
          <a:noFill/>
          <a:ln>
            <a:noFill/>
          </a:ln>
        </p:spPr>
        <p:txBody>
          <a:bodyPr lIns="91425" tIns="91425" rIns="91425" bIns="91425" anchor="t" anchorCtr="0">
            <a:noAutofit/>
          </a:bodyPr>
          <a:lstStyle/>
          <a:p>
            <a:pPr lvl="0" algn="ctr" rtl="0">
              <a:spcBef>
                <a:spcPts val="0"/>
              </a:spcBef>
              <a:buNone/>
            </a:pPr>
            <a:r>
              <a:rPr lang="en" sz="2800"/>
              <a:t>Spin your loop faster than your adversary</a:t>
            </a:r>
          </a:p>
        </p:txBody>
      </p:sp>
      <p:sp>
        <p:nvSpPr>
          <p:cNvPr id="2" name="Slide Number Placeholder 1"/>
          <p:cNvSpPr>
            <a:spLocks noGrp="1"/>
          </p:cNvSpPr>
          <p:nvPr>
            <p:ph type="sldNum" sz="quarter" idx="10"/>
          </p:nvPr>
        </p:nvSpPr>
        <p:spPr/>
        <p:txBody>
          <a:bodyPr/>
          <a:lstStyle/>
          <a:p>
            <a:fld id="{23FFE909-697B-4EBA-B3F0-F8808824B71C}" type="slidenum">
              <a:rPr lang="en-US" smtClean="0"/>
              <a:pPr/>
              <a:t>46</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fade">
                                      <p:cBhvr>
                                        <p:cTn id="7" dur="1000"/>
                                        <p:tgtEl>
                                          <p:spTgt spid="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Shape 447"/>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OODA Loop Summary*</a:t>
            </a:r>
          </a:p>
        </p:txBody>
      </p:sp>
      <p:sp>
        <p:nvSpPr>
          <p:cNvPr id="448" name="Shape 44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381000" rtl="0">
              <a:lnSpc>
                <a:spcPct val="100000"/>
              </a:lnSpc>
              <a:spcBef>
                <a:spcPts val="0"/>
              </a:spcBef>
              <a:buClr>
                <a:schemeClr val="dk1"/>
              </a:buClr>
              <a:buSzPct val="100000"/>
              <a:buFont typeface="Arial"/>
              <a:buChar char="●"/>
            </a:pPr>
            <a:r>
              <a:rPr lang="en" sz="2400"/>
              <a:t>Observation and Orientation (OO) increases your perceptive boundaries. </a:t>
            </a:r>
          </a:p>
          <a:p>
            <a:pPr marL="457200" lvl="0" indent="457200" rtl="0">
              <a:lnSpc>
                <a:spcPct val="100000"/>
              </a:lnSpc>
              <a:spcBef>
                <a:spcPts val="500"/>
              </a:spcBef>
              <a:buClr>
                <a:schemeClr val="dk1"/>
              </a:buClr>
              <a:buSzPct val="50000"/>
              <a:buFont typeface="Arial"/>
              <a:buNone/>
            </a:pPr>
            <a:r>
              <a:rPr lang="en" sz="2200"/>
              <a:t>Superior Situational Awareness</a:t>
            </a:r>
          </a:p>
          <a:p>
            <a:pPr marL="457200" lvl="0" indent="-381000" rtl="0">
              <a:lnSpc>
                <a:spcPct val="100000"/>
              </a:lnSpc>
              <a:spcBef>
                <a:spcPts val="0"/>
              </a:spcBef>
              <a:buClr>
                <a:schemeClr val="dk1"/>
              </a:buClr>
              <a:buSzPct val="100000"/>
              <a:buFont typeface="Arial"/>
              <a:buChar char="●"/>
            </a:pPr>
            <a:r>
              <a:rPr lang="en" sz="2400"/>
              <a:t>Sampling Rate of the OO is relative to the rate of change</a:t>
            </a:r>
          </a:p>
          <a:p>
            <a:pPr marL="457200" lvl="0" indent="457200" rtl="0">
              <a:lnSpc>
                <a:spcPct val="100000"/>
              </a:lnSpc>
              <a:spcBef>
                <a:spcPts val="500"/>
              </a:spcBef>
              <a:buClr>
                <a:schemeClr val="dk1"/>
              </a:buClr>
              <a:buSzPct val="50000"/>
              <a:buFont typeface="Arial"/>
              <a:buNone/>
            </a:pPr>
            <a:r>
              <a:rPr lang="en" sz="2200"/>
              <a:t>Fast enough to represent change</a:t>
            </a:r>
          </a:p>
          <a:p>
            <a:pPr marL="457200" lvl="0" indent="-381000" rtl="0">
              <a:lnSpc>
                <a:spcPct val="100000"/>
              </a:lnSpc>
              <a:spcBef>
                <a:spcPts val="0"/>
              </a:spcBef>
              <a:buClr>
                <a:schemeClr val="dk1"/>
              </a:buClr>
              <a:buSzPct val="100000"/>
              <a:buFont typeface="Arial"/>
              <a:buChar char="●"/>
            </a:pPr>
            <a:r>
              <a:rPr lang="en" sz="2400"/>
              <a:t>Decision and Actions raise the cost to your adversaries’ Observation/Orientation</a:t>
            </a:r>
          </a:p>
          <a:p>
            <a:pPr marL="457200" lvl="0" indent="-381000" rtl="0">
              <a:lnSpc>
                <a:spcPct val="100000"/>
              </a:lnSpc>
              <a:spcBef>
                <a:spcPts val="0"/>
              </a:spcBef>
              <a:buClr>
                <a:schemeClr val="dk1"/>
              </a:buClr>
              <a:buSzPct val="100000"/>
              <a:buFont typeface="Arial"/>
              <a:buChar char="●"/>
            </a:pPr>
            <a:r>
              <a:rPr lang="en" sz="2400"/>
              <a:t>Operate at a faster tempo or rhythm than our adversaries</a:t>
            </a:r>
          </a:p>
          <a:p>
            <a:pPr>
              <a:spcBef>
                <a:spcPts val="0"/>
              </a:spcBef>
              <a:buNone/>
            </a:pPr>
            <a:endParaRPr/>
          </a:p>
        </p:txBody>
      </p:sp>
      <p:sp>
        <p:nvSpPr>
          <p:cNvPr id="449" name="Shape 449"/>
          <p:cNvSpPr txBox="1"/>
          <p:nvPr/>
        </p:nvSpPr>
        <p:spPr>
          <a:xfrm>
            <a:off x="556800" y="5405075"/>
            <a:ext cx="8030400" cy="9017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2400" i="1">
                <a:solidFill>
                  <a:schemeClr val="dk1"/>
                </a:solidFill>
              </a:rPr>
              <a:t>Ultimately you are making it more expensive for the adversary to operate and hide</a:t>
            </a:r>
          </a:p>
        </p:txBody>
      </p:sp>
      <p:sp>
        <p:nvSpPr>
          <p:cNvPr id="450" name="Shape 450"/>
          <p:cNvSpPr txBox="1"/>
          <p:nvPr/>
        </p:nvSpPr>
        <p:spPr>
          <a:xfrm>
            <a:off x="0" y="6477000"/>
            <a:ext cx="9144000" cy="457200"/>
          </a:xfrm>
          <a:prstGeom prst="rect">
            <a:avLst/>
          </a:prstGeom>
          <a:noFill/>
          <a:ln>
            <a:noFill/>
          </a:ln>
        </p:spPr>
        <p:txBody>
          <a:bodyPr lIns="91425" tIns="91425" rIns="91425" bIns="91425" anchor="t" anchorCtr="0">
            <a:noAutofit/>
          </a:bodyPr>
          <a:lstStyle/>
          <a:p>
            <a:pPr lvl="0" rtl="0">
              <a:spcBef>
                <a:spcPts val="0"/>
              </a:spcBef>
              <a:buNone/>
            </a:pPr>
            <a:r>
              <a:rPr lang="en" sz="1200" b="1"/>
              <a:t>* </a:t>
            </a:r>
            <a:r>
              <a:rPr lang="en" sz="1200" b="1">
                <a:solidFill>
                  <a:schemeClr val="dk1"/>
                </a:solidFill>
              </a:rPr>
              <a:t>TK Keanini - The OODA Loop: A Holistic Approach to Cyber Security - https://www.youtube.com/watch?v=RBv82THpBVA</a:t>
            </a:r>
          </a:p>
        </p:txBody>
      </p:sp>
      <p:sp>
        <p:nvSpPr>
          <p:cNvPr id="2" name="Slide Number Placeholder 1"/>
          <p:cNvSpPr>
            <a:spLocks noGrp="1"/>
          </p:cNvSpPr>
          <p:nvPr>
            <p:ph type="sldNum" sz="quarter" idx="10"/>
          </p:nvPr>
        </p:nvSpPr>
        <p:spPr/>
        <p:txBody>
          <a:bodyPr/>
          <a:lstStyle/>
          <a:p>
            <a:fld id="{23FFE909-697B-4EBA-B3F0-F8808824B71C}" type="slidenum">
              <a:rPr lang="en-US" smtClean="0"/>
              <a:pPr/>
              <a:t>47</a:t>
            </a:fld>
            <a:endParaRPr lang="en-US"/>
          </a:p>
        </p:txBody>
      </p:sp>
      <p:sp>
        <p:nvSpPr>
          <p:cNvPr id="8"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bg>
      <p:bgPr>
        <a:gradFill>
          <a:gsLst>
            <a:gs pos="0">
              <a:schemeClr val="accent1"/>
            </a:gs>
            <a:gs pos="100000">
              <a:schemeClr val="dk2"/>
            </a:gs>
          </a:gsLst>
          <a:path path="circle">
            <a:fillToRect l="50000" t="50000" r="50000" b="50000"/>
          </a:path>
          <a:tileRect/>
        </a:gradFill>
        <a:effectLst/>
      </p:bgPr>
    </p:bg>
    <p:spTree>
      <p:nvGrpSpPr>
        <p:cNvPr id="1" name="Shape 455"/>
        <p:cNvGrpSpPr/>
        <p:nvPr/>
      </p:nvGrpSpPr>
      <p:grpSpPr>
        <a:xfrm>
          <a:off x="0" y="0"/>
          <a:ext cx="0" cy="0"/>
          <a:chOff x="0" y="0"/>
          <a:chExt cx="0" cy="0"/>
        </a:xfrm>
      </p:grpSpPr>
      <p:sp>
        <p:nvSpPr>
          <p:cNvPr id="456" name="Shape 45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Targeting </a:t>
            </a:r>
          </a:p>
        </p:txBody>
      </p:sp>
      <p:sp>
        <p:nvSpPr>
          <p:cNvPr id="457" name="Shape 457"/>
          <p:cNvSpPr txBox="1">
            <a:spLocks noGrp="1"/>
          </p:cNvSpPr>
          <p:nvPr>
            <p:ph type="body" idx="1"/>
          </p:nvPr>
        </p:nvSpPr>
        <p:spPr>
          <a:xfrm>
            <a:off x="457200" y="1619813"/>
            <a:ext cx="5459700" cy="4602300"/>
          </a:xfrm>
          <a:prstGeom prst="rect">
            <a:avLst/>
          </a:prstGeom>
        </p:spPr>
        <p:txBody>
          <a:bodyPr lIns="91425" tIns="91425" rIns="91425" bIns="91425" anchor="t" anchorCtr="0">
            <a:noAutofit/>
          </a:bodyPr>
          <a:lstStyle/>
          <a:p>
            <a:pPr rtl="0">
              <a:spcBef>
                <a:spcPts val="600"/>
              </a:spcBef>
              <a:buNone/>
            </a:pPr>
            <a:r>
              <a:rPr lang="en" sz="2400" b="1" dirty="0"/>
              <a:t>Targeting: </a:t>
            </a:r>
            <a:r>
              <a:rPr lang="en" sz="2400" dirty="0"/>
              <a:t>The process of selecting and prioritizing </a:t>
            </a:r>
            <a:r>
              <a:rPr lang="en" sz="2400" b="1" dirty="0"/>
              <a:t>targets </a:t>
            </a:r>
            <a:r>
              <a:rPr lang="en" sz="2400" dirty="0"/>
              <a:t>and matching the appropriate response to them.</a:t>
            </a:r>
          </a:p>
          <a:p>
            <a:pPr lvl="0" rtl="0">
              <a:spcBef>
                <a:spcPts val="600"/>
              </a:spcBef>
              <a:buNone/>
            </a:pPr>
            <a:endParaRPr sz="2400" dirty="0"/>
          </a:p>
          <a:p>
            <a:pPr rtl="0">
              <a:spcBef>
                <a:spcPts val="600"/>
              </a:spcBef>
              <a:buNone/>
            </a:pPr>
            <a:r>
              <a:rPr lang="en" sz="2400" b="1" dirty="0"/>
              <a:t>Target:</a:t>
            </a:r>
            <a:r>
              <a:rPr lang="en" sz="2400" dirty="0"/>
              <a:t> An entity or object considered for possible engagement or action . . . to support commander’s objectives.</a:t>
            </a:r>
          </a:p>
          <a:p>
            <a:pPr lvl="0" rtl="0">
              <a:spcBef>
                <a:spcPts val="600"/>
              </a:spcBef>
              <a:buNone/>
            </a:pPr>
            <a:endParaRPr sz="2400" dirty="0"/>
          </a:p>
          <a:p>
            <a:pPr lvl="0" rtl="0">
              <a:spcBef>
                <a:spcPts val="600"/>
              </a:spcBef>
              <a:buNone/>
            </a:pPr>
            <a:r>
              <a:rPr lang="en" sz="2400" b="1" dirty="0"/>
              <a:t>Purpose:</a:t>
            </a:r>
            <a:r>
              <a:rPr lang="en" sz="2400" dirty="0"/>
              <a:t> integrate and synchronize fires into joint operations.</a:t>
            </a:r>
          </a:p>
          <a:p>
            <a:pPr>
              <a:spcBef>
                <a:spcPts val="0"/>
              </a:spcBef>
              <a:buNone/>
            </a:pPr>
            <a:endParaRPr sz="2400" dirty="0"/>
          </a:p>
        </p:txBody>
      </p:sp>
      <p:sp>
        <p:nvSpPr>
          <p:cNvPr id="458" name="Shape 458"/>
          <p:cNvSpPr txBox="1"/>
          <p:nvPr/>
        </p:nvSpPr>
        <p:spPr>
          <a:xfrm>
            <a:off x="179475" y="6095490"/>
            <a:ext cx="8390399" cy="678900"/>
          </a:xfrm>
          <a:prstGeom prst="rect">
            <a:avLst/>
          </a:prstGeom>
          <a:noFill/>
          <a:ln>
            <a:noFill/>
          </a:ln>
        </p:spPr>
        <p:txBody>
          <a:bodyPr lIns="91425" tIns="91425" rIns="91425" bIns="91425" anchor="t" anchorCtr="0">
            <a:noAutofit/>
          </a:bodyPr>
          <a:lstStyle/>
          <a:p>
            <a:pPr lvl="0" rtl="0">
              <a:spcBef>
                <a:spcPts val="0"/>
              </a:spcBef>
              <a:buNone/>
            </a:pPr>
            <a:r>
              <a:rPr lang="en" dirty="0"/>
              <a:t>Joint Publication 3-60 Joint Targeting </a:t>
            </a:r>
            <a:r>
              <a:rPr lang="en" u="sng" dirty="0">
                <a:solidFill>
                  <a:schemeClr val="hlink"/>
                </a:solidFill>
                <a:hlinkClick r:id="rId4"/>
              </a:rPr>
              <a:t>http://www.dtic.mil/doctrine/new_pubs/jointpub_operations.htm</a:t>
            </a:r>
          </a:p>
          <a:p>
            <a:pPr lvl="0" rtl="0">
              <a:spcBef>
                <a:spcPts val="0"/>
              </a:spcBef>
              <a:buNone/>
            </a:pPr>
            <a:r>
              <a:rPr lang="en" dirty="0"/>
              <a:t>Army FM 3-60 The Targeting Process </a:t>
            </a:r>
            <a:r>
              <a:rPr lang="en" u="sng" dirty="0">
                <a:solidFill>
                  <a:schemeClr val="hlink"/>
                </a:solidFill>
                <a:hlinkClick r:id="rId5"/>
              </a:rPr>
              <a:t>http://armypubs.army.mil/doctrine/DR_pubs/dr_a/pdf/fm3_60.pdf</a:t>
            </a:r>
          </a:p>
        </p:txBody>
      </p:sp>
      <p:pic>
        <p:nvPicPr>
          <p:cNvPr id="459" name="Shape 459"/>
          <p:cNvPicPr preferRelativeResize="0"/>
          <p:nvPr/>
        </p:nvPicPr>
        <p:blipFill>
          <a:blip r:embed="rId6"/>
          <a:stretch>
            <a:fillRect/>
          </a:stretch>
        </p:blipFill>
        <p:spPr>
          <a:xfrm>
            <a:off x="6078259" y="1071605"/>
            <a:ext cx="2285574" cy="3031125"/>
          </a:xfrm>
          <a:prstGeom prst="rect">
            <a:avLst/>
          </a:prstGeom>
          <a:noFill/>
          <a:ln>
            <a:solidFill>
              <a:schemeClr val="tx1"/>
            </a:solidFill>
          </a:ln>
          <a:effectLst>
            <a:outerShdw blurRad="50800" dist="38100" dir="8100000" algn="tr" rotWithShape="0">
              <a:prstClr val="black">
                <a:alpha val="40000"/>
              </a:prstClr>
            </a:outerShdw>
          </a:effectLst>
        </p:spPr>
      </p:pic>
      <p:pic>
        <p:nvPicPr>
          <p:cNvPr id="460" name="Shape 460"/>
          <p:cNvPicPr preferRelativeResize="0"/>
          <p:nvPr/>
        </p:nvPicPr>
        <p:blipFill>
          <a:blip r:embed="rId7"/>
          <a:stretch>
            <a:fillRect/>
          </a:stretch>
        </p:blipFill>
        <p:spPr>
          <a:xfrm>
            <a:off x="6679730" y="2885581"/>
            <a:ext cx="2222499" cy="2960875"/>
          </a:xfrm>
          <a:prstGeom prst="rect">
            <a:avLst/>
          </a:prstGeom>
          <a:noFill/>
          <a:ln>
            <a:solidFill>
              <a:schemeClr val="tx1"/>
            </a:solidFill>
          </a:ln>
          <a:effectLst>
            <a:outerShdw blurRad="50800" dist="38100" dir="8100000" algn="tr" rotWithShape="0">
              <a:prstClr val="black">
                <a:alpha val="40000"/>
              </a:prstClr>
            </a:outerShdw>
          </a:effectLst>
        </p:spPr>
      </p:pic>
      <p:sp>
        <p:nvSpPr>
          <p:cNvPr id="2" name="Slide Number Placeholder 1"/>
          <p:cNvSpPr>
            <a:spLocks noGrp="1"/>
          </p:cNvSpPr>
          <p:nvPr>
            <p:ph type="sldNum" sz="quarter" idx="10"/>
          </p:nvPr>
        </p:nvSpPr>
        <p:spPr/>
        <p:txBody>
          <a:bodyPr/>
          <a:lstStyle/>
          <a:p>
            <a:fld id="{23FFE909-697B-4EBA-B3F0-F8808824B71C}" type="slidenum">
              <a:rPr lang="en-US" smtClean="0"/>
              <a:pPr/>
              <a:t>48</a:t>
            </a:fld>
            <a:endParaRPr lang="en-US"/>
          </a:p>
        </p:txBody>
      </p:sp>
      <p:sp>
        <p:nvSpPr>
          <p:cNvPr id="9"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overrideClrMapping bg1="lt1" tx1="dk1" bg2="dk2" tx2="lt2" accent1="accent1" accent2="accent2" accent3="accent3" accent4="accent4" accent5="accent5" accent6="accent6" hlink="hlink" folHlink="folHlink"/>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Shape 46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dirty="0" smtClean="0"/>
              <a:t>Targeting</a:t>
            </a:r>
            <a:endParaRPr lang="en" dirty="0"/>
          </a:p>
        </p:txBody>
      </p:sp>
      <p:sp>
        <p:nvSpPr>
          <p:cNvPr id="467" name="Shape 467"/>
          <p:cNvSpPr txBox="1">
            <a:spLocks noGrp="1"/>
          </p:cNvSpPr>
          <p:nvPr>
            <p:ph type="body" idx="1"/>
          </p:nvPr>
        </p:nvSpPr>
        <p:spPr>
          <a:xfrm>
            <a:off x="274320" y="1600200"/>
            <a:ext cx="4966979" cy="4967700"/>
          </a:xfrm>
          <a:prstGeom prst="rect">
            <a:avLst/>
          </a:prstGeom>
        </p:spPr>
        <p:txBody>
          <a:bodyPr lIns="91425" tIns="91425" rIns="91425" bIns="91425" anchor="t" anchorCtr="0">
            <a:noAutofit/>
          </a:bodyPr>
          <a:lstStyle/>
          <a:p>
            <a:pPr marL="457200" indent="-381000">
              <a:buFont typeface="Arial"/>
              <a:buChar char="●"/>
            </a:pPr>
            <a:r>
              <a:rPr lang="en" sz="2400" b="1" dirty="0" smtClean="0"/>
              <a:t>Targeting: </a:t>
            </a:r>
            <a:r>
              <a:rPr lang="en" sz="2400" dirty="0" smtClean="0"/>
              <a:t>The process of selecting and prioritizing </a:t>
            </a:r>
            <a:r>
              <a:rPr lang="en" sz="2400" b="1" dirty="0" smtClean="0"/>
              <a:t>targets </a:t>
            </a:r>
            <a:r>
              <a:rPr lang="en" sz="2400" dirty="0" smtClean="0"/>
              <a:t>and matching the appropriate response to them.</a:t>
            </a:r>
          </a:p>
          <a:p>
            <a:pPr marL="457200" lvl="0" indent="-381000" rtl="0">
              <a:spcBef>
                <a:spcPts val="0"/>
              </a:spcBef>
              <a:buClr>
                <a:schemeClr val="dk1"/>
              </a:buClr>
              <a:buSzPct val="100000"/>
              <a:buFont typeface="Arial"/>
              <a:buChar char="●"/>
            </a:pPr>
            <a:r>
              <a:rPr lang="en" sz="2400" dirty="0" smtClean="0"/>
              <a:t>Continuous </a:t>
            </a:r>
            <a:r>
              <a:rPr lang="en" sz="2400" dirty="0"/>
              <a:t>cycle that begins with </a:t>
            </a:r>
            <a:r>
              <a:rPr lang="en" sz="2400" b="1" dirty="0" smtClean="0"/>
              <a:t>the </a:t>
            </a:r>
            <a:r>
              <a:rPr lang="en" sz="2400" b="1" dirty="0"/>
              <a:t>effects </a:t>
            </a:r>
            <a:r>
              <a:rPr lang="en" sz="2400" dirty="0"/>
              <a:t>the commander wants to achieve</a:t>
            </a:r>
          </a:p>
          <a:p>
            <a:pPr marL="457200" lvl="0" indent="-381000" rtl="0">
              <a:spcBef>
                <a:spcPts val="0"/>
              </a:spcBef>
              <a:buClr>
                <a:schemeClr val="dk1"/>
              </a:buClr>
              <a:buSzPct val="100000"/>
              <a:buFont typeface="Arial"/>
              <a:buChar char="●"/>
            </a:pPr>
            <a:r>
              <a:rPr lang="en" sz="2400" dirty="0"/>
              <a:t>Can be </a:t>
            </a:r>
            <a:r>
              <a:rPr lang="en" sz="2400" b="1" dirty="0"/>
              <a:t>lethal</a:t>
            </a:r>
            <a:r>
              <a:rPr lang="en" sz="2400" dirty="0"/>
              <a:t> or “</a:t>
            </a:r>
            <a:r>
              <a:rPr lang="en" sz="2400" b="1" dirty="0"/>
              <a:t>non-lethal</a:t>
            </a:r>
            <a:r>
              <a:rPr lang="en" sz="2400" dirty="0"/>
              <a:t>” Effects might </a:t>
            </a:r>
            <a:r>
              <a:rPr lang="en" sz="2400" dirty="0" smtClean="0"/>
              <a:t>include:</a:t>
            </a:r>
            <a:endParaRPr lang="en" sz="2400" dirty="0"/>
          </a:p>
          <a:p>
            <a:pPr marL="914400" lvl="1" indent="-368300" rtl="0">
              <a:spcBef>
                <a:spcPts val="0"/>
              </a:spcBef>
              <a:buClr>
                <a:schemeClr val="dk1"/>
              </a:buClr>
              <a:buSzPct val="100000"/>
              <a:buFont typeface="Courier New"/>
              <a:buChar char="o"/>
            </a:pPr>
            <a:r>
              <a:rPr lang="en" sz="2200" dirty="0"/>
              <a:t>Deceive</a:t>
            </a:r>
          </a:p>
          <a:p>
            <a:pPr marL="914400" lvl="1" indent="-368300" rtl="0">
              <a:spcBef>
                <a:spcPts val="0"/>
              </a:spcBef>
              <a:buClr>
                <a:schemeClr val="dk1"/>
              </a:buClr>
              <a:buSzPct val="100000"/>
              <a:buFont typeface="Courier New"/>
              <a:buChar char="o"/>
            </a:pPr>
            <a:r>
              <a:rPr lang="en" sz="2200" dirty="0"/>
              <a:t>Degrade</a:t>
            </a:r>
          </a:p>
          <a:p>
            <a:pPr marL="914400" lvl="1" indent="-368300" rtl="0">
              <a:spcBef>
                <a:spcPts val="0"/>
              </a:spcBef>
              <a:buClr>
                <a:schemeClr val="dk1"/>
              </a:buClr>
              <a:buSzPct val="100000"/>
              <a:buFont typeface="Courier New"/>
              <a:buChar char="o"/>
            </a:pPr>
            <a:r>
              <a:rPr lang="en" sz="2200" dirty="0"/>
              <a:t>Destroy</a:t>
            </a:r>
          </a:p>
          <a:p>
            <a:pPr marL="914400" lvl="1" indent="-368300" rtl="0">
              <a:spcBef>
                <a:spcPts val="0"/>
              </a:spcBef>
              <a:buClr>
                <a:schemeClr val="dk1"/>
              </a:buClr>
              <a:buSzPct val="100000"/>
              <a:buFont typeface="Courier New"/>
              <a:buChar char="o"/>
            </a:pPr>
            <a:r>
              <a:rPr lang="en" sz="2200" dirty="0" smtClean="0"/>
              <a:t>Influence</a:t>
            </a:r>
            <a:endParaRPr lang="en" sz="2200" dirty="0"/>
          </a:p>
        </p:txBody>
      </p:sp>
      <p:sp>
        <p:nvSpPr>
          <p:cNvPr id="468" name="Shape 468"/>
          <p:cNvSpPr txBox="1"/>
          <p:nvPr/>
        </p:nvSpPr>
        <p:spPr>
          <a:xfrm>
            <a:off x="5494475" y="1482653"/>
            <a:ext cx="3376799" cy="457200"/>
          </a:xfrm>
          <a:prstGeom prst="rect">
            <a:avLst/>
          </a:prstGeom>
          <a:noFill/>
          <a:ln>
            <a:noFill/>
          </a:ln>
        </p:spPr>
        <p:txBody>
          <a:bodyPr lIns="91425" tIns="91425" rIns="91425" bIns="91425" anchor="t" anchorCtr="0">
            <a:noAutofit/>
          </a:bodyPr>
          <a:lstStyle/>
          <a:p>
            <a:pPr algn="ctr">
              <a:spcBef>
                <a:spcPts val="0"/>
              </a:spcBef>
              <a:buNone/>
            </a:pPr>
            <a:r>
              <a:rPr lang="en" sz="2400" dirty="0"/>
              <a:t>Targeting Methodology</a:t>
            </a:r>
          </a:p>
        </p:txBody>
      </p:sp>
      <p:graphicFrame>
        <p:nvGraphicFramePr>
          <p:cNvPr id="469" name="Shape 469"/>
          <p:cNvGraphicFramePr/>
          <p:nvPr>
            <p:extLst>
              <p:ext uri="{D42A27DB-BD31-4B8C-83A1-F6EECF244321}">
                <p14:modId xmlns:p14="http://schemas.microsoft.com/office/powerpoint/2010/main" xmlns="" val="2829915577"/>
              </p:ext>
            </p:extLst>
          </p:nvPr>
        </p:nvGraphicFramePr>
        <p:xfrm>
          <a:off x="5406755" y="1965785"/>
          <a:ext cx="3611050" cy="4302350"/>
        </p:xfrm>
        <a:graphic>
          <a:graphicData uri="http://schemas.openxmlformats.org/drawingml/2006/table">
            <a:tbl>
              <a:tblPr>
                <a:noFill/>
                <a:tableStyleId>{2BA3CB17-C0AB-4004-AA11-B568569225FF}</a:tableStyleId>
              </a:tblPr>
              <a:tblGrid>
                <a:gridCol w="3611050"/>
              </a:tblGrid>
              <a:tr h="1053925">
                <a:tc>
                  <a:txBody>
                    <a:bodyPr/>
                    <a:lstStyle/>
                    <a:p>
                      <a:pPr lvl="0" algn="ctr" rtl="0">
                        <a:spcBef>
                          <a:spcPts val="0"/>
                        </a:spcBef>
                        <a:buNone/>
                      </a:pPr>
                      <a:r>
                        <a:rPr lang="en" sz="2400" b="1" u="sng" dirty="0"/>
                        <a:t>DECIDE</a:t>
                      </a:r>
                    </a:p>
                    <a:p>
                      <a:pPr lvl="0" algn="ctr" rtl="0">
                        <a:spcBef>
                          <a:spcPts val="0"/>
                        </a:spcBef>
                        <a:buNone/>
                      </a:pPr>
                      <a:r>
                        <a:rPr lang="en" sz="1800" dirty="0"/>
                        <a:t>Scheme of Maneuver/Fires, High-Payoff Target List</a:t>
                      </a:r>
                    </a:p>
                  </a:txBody>
                  <a:tcPr marL="91425" marR="91425" marT="91425" marB="91425">
                    <a:solidFill>
                      <a:srgbClr val="FFF2CC"/>
                    </a:solidFill>
                  </a:tcPr>
                </a:tc>
              </a:tr>
              <a:tr h="1053925">
                <a:tc>
                  <a:txBody>
                    <a:bodyPr/>
                    <a:lstStyle/>
                    <a:p>
                      <a:pPr lvl="0" algn="ctr" rtl="0">
                        <a:spcBef>
                          <a:spcPts val="0"/>
                        </a:spcBef>
                        <a:buNone/>
                      </a:pPr>
                      <a:r>
                        <a:rPr lang="en" sz="2400" b="1" u="sng"/>
                        <a:t>DETECT</a:t>
                      </a:r>
                    </a:p>
                    <a:p>
                      <a:pPr algn="ctr">
                        <a:spcBef>
                          <a:spcPts val="0"/>
                        </a:spcBef>
                        <a:buNone/>
                      </a:pPr>
                      <a:r>
                        <a:rPr lang="en" sz="1800"/>
                        <a:t>Execute Intelligence Collection Plan</a:t>
                      </a:r>
                    </a:p>
                  </a:txBody>
                  <a:tcPr marL="91425" marR="91425" marT="91425" marB="91425">
                    <a:solidFill>
                      <a:srgbClr val="FFF2CC"/>
                    </a:solidFill>
                  </a:tcPr>
                </a:tc>
              </a:tr>
              <a:tr h="1053925">
                <a:tc>
                  <a:txBody>
                    <a:bodyPr/>
                    <a:lstStyle/>
                    <a:p>
                      <a:pPr lvl="0" algn="ctr" rtl="0">
                        <a:spcBef>
                          <a:spcPts val="0"/>
                        </a:spcBef>
                        <a:buNone/>
                      </a:pPr>
                      <a:r>
                        <a:rPr lang="en" sz="2400" b="1" u="sng" dirty="0"/>
                        <a:t>DELIVER</a:t>
                      </a:r>
                    </a:p>
                    <a:p>
                      <a:pPr algn="ctr">
                        <a:spcBef>
                          <a:spcPts val="0"/>
                        </a:spcBef>
                        <a:buNone/>
                      </a:pPr>
                      <a:r>
                        <a:rPr lang="en" sz="1800" dirty="0"/>
                        <a:t>Execute Attack Guidance Matrix</a:t>
                      </a:r>
                    </a:p>
                  </a:txBody>
                  <a:tcPr marL="91425" marR="91425" marT="91425" marB="91425">
                    <a:solidFill>
                      <a:srgbClr val="FFF2CC"/>
                    </a:solidFill>
                  </a:tcPr>
                </a:tc>
              </a:tr>
              <a:tr h="1053925">
                <a:tc>
                  <a:txBody>
                    <a:bodyPr/>
                    <a:lstStyle/>
                    <a:p>
                      <a:pPr lvl="0" algn="ctr" rtl="0">
                        <a:spcBef>
                          <a:spcPts val="0"/>
                        </a:spcBef>
                        <a:buNone/>
                      </a:pPr>
                      <a:r>
                        <a:rPr lang="en" sz="2400" b="1" u="sng" dirty="0"/>
                        <a:t>ASSESS</a:t>
                      </a:r>
                    </a:p>
                    <a:p>
                      <a:pPr algn="ctr">
                        <a:spcBef>
                          <a:spcPts val="0"/>
                        </a:spcBef>
                        <a:buNone/>
                      </a:pPr>
                      <a:r>
                        <a:rPr lang="en" sz="1800" dirty="0"/>
                        <a:t>Combat Assessment</a:t>
                      </a:r>
                    </a:p>
                  </a:txBody>
                  <a:tcPr marL="91425" marR="91425" marT="91425" marB="91425">
                    <a:solidFill>
                      <a:srgbClr val="FFF2CC"/>
                    </a:solidFill>
                  </a:tcPr>
                </a:tc>
              </a:tr>
            </a:tbl>
          </a:graphicData>
        </a:graphic>
      </p:graphicFrame>
      <p:sp>
        <p:nvSpPr>
          <p:cNvPr id="2" name="Slide Number Placeholder 1"/>
          <p:cNvSpPr>
            <a:spLocks noGrp="1"/>
          </p:cNvSpPr>
          <p:nvPr>
            <p:ph type="sldNum" sz="quarter" idx="10"/>
          </p:nvPr>
        </p:nvSpPr>
        <p:spPr>
          <a:xfrm>
            <a:off x="6974414" y="6371590"/>
            <a:ext cx="2057400" cy="365125"/>
          </a:xfrm>
        </p:spPr>
        <p:txBody>
          <a:bodyPr/>
          <a:lstStyle/>
          <a:p>
            <a:fld id="{23FFE909-697B-4EBA-B3F0-F8808824B71C}" type="slidenum">
              <a:rPr lang="en-US" smtClean="0"/>
              <a:pPr/>
              <a:t>49</a:t>
            </a:fld>
            <a:endParaRPr lang="en-US" dirty="0"/>
          </a:p>
        </p:txBody>
      </p:sp>
      <p:sp>
        <p:nvSpPr>
          <p:cNvPr id="8"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
        <p:nvSpPr>
          <p:cNvPr id="9" name="Shape 458"/>
          <p:cNvSpPr txBox="1"/>
          <p:nvPr/>
        </p:nvSpPr>
        <p:spPr>
          <a:xfrm>
            <a:off x="57555" y="6324090"/>
            <a:ext cx="8390399" cy="678900"/>
          </a:xfrm>
          <a:prstGeom prst="rect">
            <a:avLst/>
          </a:prstGeom>
          <a:noFill/>
          <a:ln>
            <a:noFill/>
          </a:ln>
        </p:spPr>
        <p:txBody>
          <a:bodyPr lIns="91425" tIns="91425" rIns="91425" bIns="91425" anchor="t" anchorCtr="0">
            <a:noAutofit/>
          </a:bodyPr>
          <a:lstStyle/>
          <a:p>
            <a:pPr lvl="0" rtl="0">
              <a:spcBef>
                <a:spcPts val="0"/>
              </a:spcBef>
              <a:buNone/>
            </a:pPr>
            <a:r>
              <a:rPr lang="en" dirty="0"/>
              <a:t>Joint Publication 3-60 Joint Targeting </a:t>
            </a:r>
            <a:r>
              <a:rPr lang="en" u="sng" dirty="0">
                <a:solidFill>
                  <a:schemeClr val="hlink"/>
                </a:solidFill>
                <a:hlinkClick r:id="rId3"/>
              </a:rPr>
              <a:t>http://www.dtic.mil/doctrine/new_pubs/jointpub_operations.htm</a:t>
            </a:r>
          </a:p>
          <a:p>
            <a:pPr lvl="0" rtl="0">
              <a:spcBef>
                <a:spcPts val="0"/>
              </a:spcBef>
              <a:buNone/>
            </a:pPr>
            <a:r>
              <a:rPr lang="en" dirty="0"/>
              <a:t>Army FM 3-60 The Targeting Process </a:t>
            </a:r>
            <a:r>
              <a:rPr lang="en" u="sng" dirty="0">
                <a:solidFill>
                  <a:schemeClr val="hlink"/>
                </a:solidFill>
                <a:hlinkClick r:id="rId4"/>
              </a:rPr>
              <a:t>http://armypubs.army.mil/doctrine/DR_pubs/dr_a/pdf/fm3_60.pdf</a:t>
            </a:r>
          </a:p>
        </p:txBody>
      </p:sp>
    </p:spTree>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How Does This Apply to Cyber Ops?</a:t>
            </a:r>
          </a:p>
        </p:txBody>
      </p:sp>
      <p:sp>
        <p:nvSpPr>
          <p:cNvPr id="476" name="Shape 47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dirty="0"/>
              <a:t>Computer-based effects can be used as part of, or instead of, lethal military action.</a:t>
            </a:r>
          </a:p>
          <a:p>
            <a:pPr lvl="0" rtl="0">
              <a:spcBef>
                <a:spcPts val="600"/>
              </a:spcBef>
              <a:buNone/>
            </a:pPr>
            <a:endParaRPr sz="2400" dirty="0"/>
          </a:p>
          <a:p>
            <a:pPr marL="457200" lvl="0" indent="-381000" rtl="0">
              <a:spcBef>
                <a:spcPts val="600"/>
              </a:spcBef>
              <a:buClr>
                <a:schemeClr val="dk1"/>
              </a:buClr>
              <a:buSzPct val="100000"/>
              <a:buFont typeface="Arial"/>
              <a:buChar char="●"/>
            </a:pPr>
            <a:r>
              <a:rPr lang="en" sz="2400" dirty="0"/>
              <a:t>Israeli cyber attack on Syrian air defense systems (2007)</a:t>
            </a:r>
          </a:p>
          <a:p>
            <a:pPr lvl="0" rtl="0">
              <a:spcBef>
                <a:spcPts val="600"/>
              </a:spcBef>
              <a:buNone/>
            </a:pPr>
            <a:endParaRPr sz="2400" dirty="0"/>
          </a:p>
          <a:p>
            <a:pPr marL="457200" lvl="0" indent="-381000" rtl="0">
              <a:spcBef>
                <a:spcPts val="600"/>
              </a:spcBef>
              <a:buClr>
                <a:schemeClr val="dk1"/>
              </a:buClr>
              <a:buSzPct val="100000"/>
              <a:buFont typeface="Arial"/>
              <a:buChar char="●"/>
            </a:pPr>
            <a:r>
              <a:rPr lang="en" sz="2400" dirty="0"/>
              <a:t>Russia’s coordinated virtual attack and physical invasion of Georgia (2008)</a:t>
            </a:r>
          </a:p>
          <a:p>
            <a:pPr lvl="0" rtl="0">
              <a:spcBef>
                <a:spcPts val="600"/>
              </a:spcBef>
              <a:buNone/>
            </a:pPr>
            <a:endParaRPr sz="2400" dirty="0"/>
          </a:p>
          <a:p>
            <a:pPr marL="457200" lvl="0" indent="-381000">
              <a:spcBef>
                <a:spcPts val="600"/>
              </a:spcBef>
              <a:buClr>
                <a:schemeClr val="dk1"/>
              </a:buClr>
              <a:buSzPct val="100000"/>
              <a:buFont typeface="Arial"/>
              <a:buChar char="●"/>
            </a:pPr>
            <a:r>
              <a:rPr lang="en" sz="2400" dirty="0"/>
              <a:t>Stuxnet (2010)</a:t>
            </a:r>
          </a:p>
        </p:txBody>
      </p:sp>
      <p:sp>
        <p:nvSpPr>
          <p:cNvPr id="2" name="Slide Number Placeholder 1"/>
          <p:cNvSpPr>
            <a:spLocks noGrp="1"/>
          </p:cNvSpPr>
          <p:nvPr>
            <p:ph type="sldNum" sz="quarter" idx="10"/>
          </p:nvPr>
        </p:nvSpPr>
        <p:spPr/>
        <p:txBody>
          <a:bodyPr/>
          <a:lstStyle/>
          <a:p>
            <a:fld id="{23FFE909-697B-4EBA-B3F0-F8808824B71C}" type="slidenum">
              <a:rPr lang="en-US" smtClean="0"/>
              <a:pPr/>
              <a:t>50</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Shape 48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Other Useful Doctrinal Concepts</a:t>
            </a:r>
          </a:p>
        </p:txBody>
      </p:sp>
      <p:sp>
        <p:nvSpPr>
          <p:cNvPr id="483" name="Shape 48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endParaRPr/>
          </a:p>
          <a:p>
            <a:pPr>
              <a:spcBef>
                <a:spcPts val="0"/>
              </a:spcBef>
              <a:buNone/>
            </a:pPr>
            <a:r>
              <a:rPr lang="en"/>
              <a:t>The following discussion provides pointers to other areas that warrant continued research.</a:t>
            </a:r>
          </a:p>
        </p:txBody>
      </p:sp>
      <p:sp>
        <p:nvSpPr>
          <p:cNvPr id="2" name="Slide Number Placeholder 1"/>
          <p:cNvSpPr>
            <a:spLocks noGrp="1"/>
          </p:cNvSpPr>
          <p:nvPr>
            <p:ph type="sldNum" sz="quarter" idx="10"/>
          </p:nvPr>
        </p:nvSpPr>
        <p:spPr/>
        <p:txBody>
          <a:bodyPr/>
          <a:lstStyle/>
          <a:p>
            <a:fld id="{23FFE909-697B-4EBA-B3F0-F8808824B71C}" type="slidenum">
              <a:rPr lang="en-US" smtClean="0"/>
              <a:pPr/>
              <a:t>51</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Shape 48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Military Operational Planning</a:t>
            </a:r>
          </a:p>
        </p:txBody>
      </p:sp>
      <p:sp>
        <p:nvSpPr>
          <p:cNvPr id="490" name="Shape 490"/>
          <p:cNvSpPr txBox="1">
            <a:spLocks noGrp="1"/>
          </p:cNvSpPr>
          <p:nvPr>
            <p:ph type="body" idx="1"/>
          </p:nvPr>
        </p:nvSpPr>
        <p:spPr>
          <a:xfrm>
            <a:off x="381000" y="1447800"/>
            <a:ext cx="8366699" cy="4405200"/>
          </a:xfrm>
          <a:prstGeom prst="rect">
            <a:avLst/>
          </a:prstGeom>
        </p:spPr>
        <p:txBody>
          <a:bodyPr lIns="91425" tIns="91425" rIns="91425" bIns="91425" anchor="t" anchorCtr="0">
            <a:noAutofit/>
          </a:bodyPr>
          <a:lstStyle/>
          <a:p>
            <a:pPr lvl="0" rtl="0">
              <a:spcBef>
                <a:spcPts val="600"/>
              </a:spcBef>
              <a:buNone/>
            </a:pPr>
            <a:r>
              <a:rPr lang="en" sz="2400" dirty="0"/>
              <a:t>Planners use the Military Decision Making Process (MDMP)</a:t>
            </a:r>
          </a:p>
          <a:p>
            <a:pPr lvl="0" rtl="0">
              <a:spcBef>
                <a:spcPts val="600"/>
              </a:spcBef>
              <a:buNone/>
            </a:pPr>
            <a:endParaRPr sz="600" dirty="0"/>
          </a:p>
          <a:p>
            <a:pPr lvl="0" rtl="0">
              <a:spcBef>
                <a:spcPts val="600"/>
              </a:spcBef>
              <a:buNone/>
            </a:pPr>
            <a:r>
              <a:rPr lang="en" sz="2400" dirty="0"/>
              <a:t>Step 1: Receipt of Mission</a:t>
            </a:r>
          </a:p>
          <a:p>
            <a:pPr lvl="0" rtl="0">
              <a:spcBef>
                <a:spcPts val="600"/>
              </a:spcBef>
              <a:buNone/>
            </a:pPr>
            <a:r>
              <a:rPr lang="en" sz="2400" dirty="0"/>
              <a:t>Step 2: Mission Analysis</a:t>
            </a:r>
          </a:p>
          <a:p>
            <a:pPr lvl="0" rtl="0">
              <a:spcBef>
                <a:spcPts val="600"/>
              </a:spcBef>
              <a:buNone/>
            </a:pPr>
            <a:r>
              <a:rPr lang="en" sz="2400" dirty="0"/>
              <a:t>Step 3: Course of Action (COA) Development</a:t>
            </a:r>
          </a:p>
          <a:p>
            <a:pPr lvl="0" rtl="0">
              <a:spcBef>
                <a:spcPts val="600"/>
              </a:spcBef>
              <a:buNone/>
            </a:pPr>
            <a:r>
              <a:rPr lang="en" sz="2400" dirty="0"/>
              <a:t>Step 4: COA Analysis (wargaming)</a:t>
            </a:r>
          </a:p>
          <a:p>
            <a:pPr lvl="0" rtl="0">
              <a:spcBef>
                <a:spcPts val="600"/>
              </a:spcBef>
              <a:buNone/>
            </a:pPr>
            <a:r>
              <a:rPr lang="en" sz="2400" dirty="0"/>
              <a:t>Step 5: COA Comparison</a:t>
            </a:r>
          </a:p>
          <a:p>
            <a:pPr lvl="0" rtl="0">
              <a:spcBef>
                <a:spcPts val="600"/>
              </a:spcBef>
              <a:buNone/>
            </a:pPr>
            <a:r>
              <a:rPr lang="en" sz="2400" dirty="0"/>
              <a:t>Step 6: COA Approval</a:t>
            </a:r>
          </a:p>
          <a:p>
            <a:pPr lvl="0" rtl="0">
              <a:spcBef>
                <a:spcPts val="600"/>
              </a:spcBef>
              <a:buNone/>
            </a:pPr>
            <a:r>
              <a:rPr lang="en" sz="2400" dirty="0"/>
              <a:t>Step 7: Orders Production</a:t>
            </a:r>
          </a:p>
        </p:txBody>
      </p:sp>
      <p:sp>
        <p:nvSpPr>
          <p:cNvPr id="491" name="Shape 491"/>
          <p:cNvSpPr txBox="1"/>
          <p:nvPr/>
        </p:nvSpPr>
        <p:spPr>
          <a:xfrm>
            <a:off x="235389" y="5512900"/>
            <a:ext cx="8512310" cy="10379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800"/>
              <a:t>Appendix B of Army FM 5-0, The Operations Process, provides excellent coverage of MDMP.  This systematic decision-making process mirrors the </a:t>
            </a:r>
            <a:r>
              <a:rPr lang="en" sz="1800" b="1"/>
              <a:t>Engineering Design Process</a:t>
            </a:r>
            <a:r>
              <a:rPr lang="en" sz="1800"/>
              <a:t>, which should be familiar to many in this audience.</a:t>
            </a:r>
          </a:p>
        </p:txBody>
      </p:sp>
      <p:sp>
        <p:nvSpPr>
          <p:cNvPr id="2" name="Slide Number Placeholder 1"/>
          <p:cNvSpPr>
            <a:spLocks noGrp="1"/>
          </p:cNvSpPr>
          <p:nvPr>
            <p:ph type="sldNum" sz="quarter" idx="10"/>
          </p:nvPr>
        </p:nvSpPr>
        <p:spPr/>
        <p:txBody>
          <a:bodyPr/>
          <a:lstStyle/>
          <a:p>
            <a:fld id="{23FFE909-697B-4EBA-B3F0-F8808824B71C}" type="slidenum">
              <a:rPr lang="en-US" smtClean="0"/>
              <a:pPr/>
              <a:t>52</a:t>
            </a:fld>
            <a:endParaRPr lang="en-US"/>
          </a:p>
        </p:txBody>
      </p:sp>
      <p:sp>
        <p:nvSpPr>
          <p:cNvPr id="7"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96"/>
        <p:cNvGrpSpPr/>
        <p:nvPr/>
      </p:nvGrpSpPr>
      <p:grpSpPr>
        <a:xfrm>
          <a:off x="0" y="0"/>
          <a:ext cx="0" cy="0"/>
          <a:chOff x="0" y="0"/>
          <a:chExt cx="0" cy="0"/>
        </a:xfrm>
      </p:grpSpPr>
      <p:sp>
        <p:nvSpPr>
          <p:cNvPr id="497" name="Shape 497"/>
          <p:cNvSpPr txBox="1"/>
          <p:nvPr/>
        </p:nvSpPr>
        <p:spPr>
          <a:xfrm>
            <a:off x="5380437" y="309217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1</a:t>
            </a:r>
          </a:p>
          <a:p>
            <a:pPr lvl="0" algn="ctr" rtl="0">
              <a:spcBef>
                <a:spcPts val="0"/>
              </a:spcBef>
              <a:buNone/>
            </a:pPr>
            <a:r>
              <a:rPr lang="en"/>
              <a:t>Identify the Problem</a:t>
            </a:r>
          </a:p>
        </p:txBody>
      </p:sp>
      <p:sp>
        <p:nvSpPr>
          <p:cNvPr id="498" name="Shape 498"/>
          <p:cNvSpPr txBox="1"/>
          <p:nvPr/>
        </p:nvSpPr>
        <p:spPr>
          <a:xfrm>
            <a:off x="7215900" y="37128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2</a:t>
            </a:r>
          </a:p>
          <a:p>
            <a:pPr lvl="0" algn="ctr" rtl="0">
              <a:spcBef>
                <a:spcPts val="0"/>
              </a:spcBef>
              <a:buNone/>
            </a:pPr>
            <a:r>
              <a:rPr lang="en"/>
              <a:t>Research the Problem</a:t>
            </a:r>
          </a:p>
        </p:txBody>
      </p:sp>
      <p:sp>
        <p:nvSpPr>
          <p:cNvPr id="499" name="Shape 499"/>
          <p:cNvSpPr txBox="1"/>
          <p:nvPr/>
        </p:nvSpPr>
        <p:spPr>
          <a:xfrm>
            <a:off x="7421225" y="46824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3</a:t>
            </a:r>
          </a:p>
          <a:p>
            <a:pPr lvl="0" algn="ctr" rtl="0">
              <a:spcBef>
                <a:spcPts val="0"/>
              </a:spcBef>
              <a:buNone/>
            </a:pPr>
            <a:r>
              <a:rPr lang="en"/>
              <a:t>Develop Possible Solutions</a:t>
            </a:r>
          </a:p>
        </p:txBody>
      </p:sp>
      <p:sp>
        <p:nvSpPr>
          <p:cNvPr id="500" name="Shape 500"/>
          <p:cNvSpPr txBox="1"/>
          <p:nvPr/>
        </p:nvSpPr>
        <p:spPr>
          <a:xfrm>
            <a:off x="7215900" y="56520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4</a:t>
            </a:r>
          </a:p>
          <a:p>
            <a:pPr lvl="0" algn="ctr" rtl="0">
              <a:spcBef>
                <a:spcPts val="0"/>
              </a:spcBef>
              <a:buNone/>
            </a:pPr>
            <a:r>
              <a:rPr lang="en"/>
              <a:t>Select the Best Possible Solution</a:t>
            </a:r>
          </a:p>
        </p:txBody>
      </p:sp>
      <p:sp>
        <p:nvSpPr>
          <p:cNvPr id="501" name="Shape 501"/>
          <p:cNvSpPr txBox="1"/>
          <p:nvPr/>
        </p:nvSpPr>
        <p:spPr>
          <a:xfrm>
            <a:off x="5404725" y="595497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5</a:t>
            </a:r>
          </a:p>
          <a:p>
            <a:pPr lvl="0" algn="ctr" rtl="0">
              <a:spcBef>
                <a:spcPts val="0"/>
              </a:spcBef>
              <a:buNone/>
            </a:pPr>
            <a:r>
              <a:rPr lang="en"/>
              <a:t>Construct a Prototype</a:t>
            </a:r>
          </a:p>
        </p:txBody>
      </p:sp>
      <p:sp>
        <p:nvSpPr>
          <p:cNvPr id="502" name="Shape 502"/>
          <p:cNvSpPr txBox="1"/>
          <p:nvPr/>
        </p:nvSpPr>
        <p:spPr>
          <a:xfrm>
            <a:off x="3593575" y="56520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6</a:t>
            </a:r>
          </a:p>
          <a:p>
            <a:pPr lvl="0" algn="ctr" rtl="0">
              <a:spcBef>
                <a:spcPts val="0"/>
              </a:spcBef>
              <a:buNone/>
            </a:pPr>
            <a:r>
              <a:rPr lang="en"/>
              <a:t>Test and Evaluate the Solution</a:t>
            </a:r>
          </a:p>
        </p:txBody>
      </p:sp>
      <p:sp>
        <p:nvSpPr>
          <p:cNvPr id="503" name="Shape 503"/>
          <p:cNvSpPr txBox="1"/>
          <p:nvPr/>
        </p:nvSpPr>
        <p:spPr>
          <a:xfrm>
            <a:off x="3304225" y="46824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7</a:t>
            </a:r>
          </a:p>
          <a:p>
            <a:pPr lvl="0" algn="ctr" rtl="0">
              <a:spcBef>
                <a:spcPts val="0"/>
              </a:spcBef>
              <a:buNone/>
            </a:pPr>
            <a:r>
              <a:rPr lang="en"/>
              <a:t>Communicate the Solution</a:t>
            </a:r>
          </a:p>
        </p:txBody>
      </p:sp>
      <p:sp>
        <p:nvSpPr>
          <p:cNvPr id="504" name="Shape 504"/>
          <p:cNvSpPr txBox="1"/>
          <p:nvPr/>
        </p:nvSpPr>
        <p:spPr>
          <a:xfrm>
            <a:off x="3544975" y="3712825"/>
            <a:ext cx="1623300" cy="8171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8</a:t>
            </a:r>
          </a:p>
          <a:p>
            <a:pPr lvl="0" algn="ctr" rtl="0">
              <a:spcBef>
                <a:spcPts val="0"/>
              </a:spcBef>
              <a:buNone/>
            </a:pPr>
            <a:endParaRPr sz="600" b="1"/>
          </a:p>
          <a:p>
            <a:pPr lvl="0" algn="ctr" rtl="0">
              <a:spcBef>
                <a:spcPts val="0"/>
              </a:spcBef>
              <a:buNone/>
            </a:pPr>
            <a:r>
              <a:rPr lang="en"/>
              <a:t>Redesign</a:t>
            </a:r>
          </a:p>
        </p:txBody>
      </p:sp>
      <p:sp>
        <p:nvSpPr>
          <p:cNvPr id="505" name="Shape 505"/>
          <p:cNvSpPr txBox="1"/>
          <p:nvPr/>
        </p:nvSpPr>
        <p:spPr>
          <a:xfrm>
            <a:off x="2143587" y="273875"/>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1</a:t>
            </a:r>
          </a:p>
          <a:p>
            <a:pPr lvl="0" algn="ctr" rtl="0">
              <a:spcBef>
                <a:spcPts val="0"/>
              </a:spcBef>
              <a:buNone/>
            </a:pPr>
            <a:r>
              <a:rPr lang="en"/>
              <a:t>Receipt of Mission</a:t>
            </a:r>
          </a:p>
        </p:txBody>
      </p:sp>
      <p:sp>
        <p:nvSpPr>
          <p:cNvPr id="2" name="Rectangle 1"/>
          <p:cNvSpPr/>
          <p:nvPr/>
        </p:nvSpPr>
        <p:spPr>
          <a:xfrm>
            <a:off x="4356625" y="1385180"/>
            <a:ext cx="4868856" cy="1041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Shape 506"/>
          <p:cNvSpPr txBox="1"/>
          <p:nvPr/>
        </p:nvSpPr>
        <p:spPr>
          <a:xfrm>
            <a:off x="3864162" y="658200"/>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2</a:t>
            </a:r>
          </a:p>
          <a:p>
            <a:pPr lvl="0" algn="ctr" rtl="0">
              <a:spcBef>
                <a:spcPts val="0"/>
              </a:spcBef>
              <a:buNone/>
            </a:pPr>
            <a:r>
              <a:rPr lang="en"/>
              <a:t>Mission</a:t>
            </a:r>
          </a:p>
          <a:p>
            <a:pPr lvl="0" algn="ctr" rtl="0">
              <a:spcBef>
                <a:spcPts val="0"/>
              </a:spcBef>
              <a:buNone/>
            </a:pPr>
            <a:r>
              <a:rPr lang="en"/>
              <a:t>Analysis</a:t>
            </a:r>
          </a:p>
          <a:p>
            <a:pPr marL="0" lvl="0" indent="457200" algn="ctr" rtl="0">
              <a:spcBef>
                <a:spcPts val="0"/>
              </a:spcBef>
              <a:buNone/>
            </a:pPr>
            <a:endParaRPr/>
          </a:p>
        </p:txBody>
      </p:sp>
      <p:sp>
        <p:nvSpPr>
          <p:cNvPr id="507" name="Shape 507"/>
          <p:cNvSpPr txBox="1"/>
          <p:nvPr/>
        </p:nvSpPr>
        <p:spPr>
          <a:xfrm>
            <a:off x="4093862" y="1683025"/>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3</a:t>
            </a:r>
          </a:p>
          <a:p>
            <a:pPr lvl="0" algn="ctr" rtl="0">
              <a:spcBef>
                <a:spcPts val="0"/>
              </a:spcBef>
              <a:buNone/>
            </a:pPr>
            <a:r>
              <a:rPr lang="en"/>
              <a:t>Course of Action Development</a:t>
            </a:r>
          </a:p>
        </p:txBody>
      </p:sp>
      <p:sp>
        <p:nvSpPr>
          <p:cNvPr id="508" name="Shape 508"/>
          <p:cNvSpPr txBox="1"/>
          <p:nvPr/>
        </p:nvSpPr>
        <p:spPr>
          <a:xfrm>
            <a:off x="3052512" y="2697912"/>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4</a:t>
            </a:r>
          </a:p>
          <a:p>
            <a:pPr lvl="0" algn="ctr" rtl="0">
              <a:spcBef>
                <a:spcPts val="0"/>
              </a:spcBef>
              <a:buNone/>
            </a:pPr>
            <a:r>
              <a:rPr lang="en"/>
              <a:t>COA Analysis</a:t>
            </a:r>
          </a:p>
          <a:p>
            <a:pPr lvl="0" algn="ctr" rtl="0">
              <a:spcBef>
                <a:spcPts val="0"/>
              </a:spcBef>
              <a:buNone/>
            </a:pPr>
            <a:r>
              <a:rPr lang="en"/>
              <a:t>(War Gaming)</a:t>
            </a:r>
          </a:p>
        </p:txBody>
      </p:sp>
      <p:sp>
        <p:nvSpPr>
          <p:cNvPr id="509" name="Shape 509"/>
          <p:cNvSpPr txBox="1"/>
          <p:nvPr/>
        </p:nvSpPr>
        <p:spPr>
          <a:xfrm>
            <a:off x="1179637" y="2697912"/>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5</a:t>
            </a:r>
          </a:p>
          <a:p>
            <a:pPr lvl="0" algn="ctr" rtl="0">
              <a:spcBef>
                <a:spcPts val="0"/>
              </a:spcBef>
              <a:buNone/>
            </a:pPr>
            <a:r>
              <a:rPr lang="en"/>
              <a:t>COA</a:t>
            </a:r>
          </a:p>
          <a:p>
            <a:pPr lvl="0" algn="ctr" rtl="0">
              <a:spcBef>
                <a:spcPts val="0"/>
              </a:spcBef>
              <a:buNone/>
            </a:pPr>
            <a:r>
              <a:rPr lang="en"/>
              <a:t>Comparison</a:t>
            </a:r>
          </a:p>
        </p:txBody>
      </p:sp>
      <p:sp>
        <p:nvSpPr>
          <p:cNvPr id="510" name="Shape 510"/>
          <p:cNvSpPr txBox="1"/>
          <p:nvPr/>
        </p:nvSpPr>
        <p:spPr>
          <a:xfrm>
            <a:off x="423012" y="695712"/>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7</a:t>
            </a:r>
          </a:p>
          <a:p>
            <a:pPr lvl="0" algn="ctr" rtl="0">
              <a:spcBef>
                <a:spcPts val="0"/>
              </a:spcBef>
              <a:buNone/>
            </a:pPr>
            <a:r>
              <a:rPr lang="en"/>
              <a:t>Orders</a:t>
            </a:r>
          </a:p>
          <a:p>
            <a:pPr lvl="0" algn="ctr" rtl="0">
              <a:spcBef>
                <a:spcPts val="0"/>
              </a:spcBef>
              <a:buNone/>
            </a:pPr>
            <a:r>
              <a:rPr lang="en"/>
              <a:t>Production</a:t>
            </a:r>
          </a:p>
        </p:txBody>
      </p:sp>
      <p:cxnSp>
        <p:nvCxnSpPr>
          <p:cNvPr id="511" name="Shape 511"/>
          <p:cNvCxnSpPr/>
          <p:nvPr/>
        </p:nvCxnSpPr>
        <p:spPr>
          <a:xfrm>
            <a:off x="3776875" y="430700"/>
            <a:ext cx="430800" cy="220800"/>
          </a:xfrm>
          <a:prstGeom prst="straightConnector1">
            <a:avLst/>
          </a:prstGeom>
          <a:noFill/>
          <a:ln w="19050" cap="flat">
            <a:solidFill>
              <a:schemeClr val="dk2"/>
            </a:solidFill>
            <a:prstDash val="solid"/>
            <a:round/>
            <a:headEnd type="none" w="lg" len="lg"/>
            <a:tailEnd type="triangle" w="lg" len="lg"/>
          </a:ln>
        </p:spPr>
      </p:cxnSp>
      <p:cxnSp>
        <p:nvCxnSpPr>
          <p:cNvPr id="512" name="Shape 512"/>
          <p:cNvCxnSpPr/>
          <p:nvPr/>
        </p:nvCxnSpPr>
        <p:spPr>
          <a:xfrm>
            <a:off x="4675812" y="1475400"/>
            <a:ext cx="161100" cy="214200"/>
          </a:xfrm>
          <a:prstGeom prst="straightConnector1">
            <a:avLst/>
          </a:prstGeom>
          <a:noFill/>
          <a:ln w="19050" cap="flat">
            <a:solidFill>
              <a:schemeClr val="dk2"/>
            </a:solidFill>
            <a:prstDash val="solid"/>
            <a:round/>
            <a:headEnd type="none" w="lg" len="lg"/>
            <a:tailEnd type="triangle" w="lg" len="lg"/>
          </a:ln>
        </p:spPr>
      </p:cxnSp>
      <p:cxnSp>
        <p:nvCxnSpPr>
          <p:cNvPr id="513" name="Shape 513"/>
          <p:cNvCxnSpPr>
            <a:stCxn id="507" idx="2"/>
            <a:endCxn id="508" idx="3"/>
          </p:cNvCxnSpPr>
          <p:nvPr/>
        </p:nvCxnSpPr>
        <p:spPr>
          <a:xfrm flipH="1">
            <a:off x="4675812" y="2500224"/>
            <a:ext cx="229699" cy="606287"/>
          </a:xfrm>
          <a:prstGeom prst="straightConnector1">
            <a:avLst/>
          </a:prstGeom>
          <a:noFill/>
          <a:ln w="19050" cap="flat">
            <a:solidFill>
              <a:schemeClr val="dk2"/>
            </a:solidFill>
            <a:prstDash val="solid"/>
            <a:round/>
            <a:headEnd type="none" w="lg" len="lg"/>
            <a:tailEnd type="triangle" w="lg" len="lg"/>
          </a:ln>
        </p:spPr>
      </p:cxnSp>
      <p:cxnSp>
        <p:nvCxnSpPr>
          <p:cNvPr id="514" name="Shape 514"/>
          <p:cNvCxnSpPr>
            <a:stCxn id="508" idx="1"/>
            <a:endCxn id="509" idx="3"/>
          </p:cNvCxnSpPr>
          <p:nvPr/>
        </p:nvCxnSpPr>
        <p:spPr>
          <a:xfrm rot="10800000">
            <a:off x="2802937" y="3106512"/>
            <a:ext cx="249574" cy="0"/>
          </a:xfrm>
          <a:prstGeom prst="straightConnector1">
            <a:avLst/>
          </a:prstGeom>
          <a:noFill/>
          <a:ln w="19050" cap="flat">
            <a:solidFill>
              <a:schemeClr val="dk2"/>
            </a:solidFill>
            <a:prstDash val="solid"/>
            <a:round/>
            <a:headEnd type="none" w="lg" len="lg"/>
            <a:tailEnd type="triangle" w="lg" len="lg"/>
          </a:ln>
        </p:spPr>
      </p:cxnSp>
      <p:cxnSp>
        <p:nvCxnSpPr>
          <p:cNvPr id="515" name="Shape 515"/>
          <p:cNvCxnSpPr>
            <a:stCxn id="509" idx="1"/>
            <a:endCxn id="516" idx="2"/>
          </p:cNvCxnSpPr>
          <p:nvPr/>
        </p:nvCxnSpPr>
        <p:spPr>
          <a:xfrm rot="10800000">
            <a:off x="945337" y="2500212"/>
            <a:ext cx="234299" cy="606300"/>
          </a:xfrm>
          <a:prstGeom prst="straightConnector1">
            <a:avLst/>
          </a:prstGeom>
          <a:noFill/>
          <a:ln w="19050" cap="flat">
            <a:solidFill>
              <a:schemeClr val="dk2"/>
            </a:solidFill>
            <a:prstDash val="solid"/>
            <a:round/>
            <a:headEnd type="none" w="lg" len="lg"/>
            <a:tailEnd type="triangle" w="lg" len="lg"/>
          </a:ln>
        </p:spPr>
      </p:cxnSp>
      <p:sp>
        <p:nvSpPr>
          <p:cNvPr id="516" name="Shape 516"/>
          <p:cNvSpPr txBox="1"/>
          <p:nvPr/>
        </p:nvSpPr>
        <p:spPr>
          <a:xfrm>
            <a:off x="133687" y="1683012"/>
            <a:ext cx="1623300" cy="817199"/>
          </a:xfrm>
          <a:prstGeom prst="rect">
            <a:avLst/>
          </a:prstGeom>
          <a:solidFill>
            <a:srgbClr val="D9EAD3"/>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STEP 6</a:t>
            </a:r>
          </a:p>
          <a:p>
            <a:pPr lvl="0" algn="ctr" rtl="0">
              <a:spcBef>
                <a:spcPts val="0"/>
              </a:spcBef>
              <a:buNone/>
            </a:pPr>
            <a:r>
              <a:rPr lang="en"/>
              <a:t>COA</a:t>
            </a:r>
          </a:p>
          <a:p>
            <a:pPr lvl="0" algn="ctr" rtl="0">
              <a:spcBef>
                <a:spcPts val="0"/>
              </a:spcBef>
              <a:buNone/>
            </a:pPr>
            <a:r>
              <a:rPr lang="en"/>
              <a:t>Approval</a:t>
            </a:r>
          </a:p>
        </p:txBody>
      </p:sp>
      <p:cxnSp>
        <p:nvCxnSpPr>
          <p:cNvPr id="517" name="Shape 517"/>
          <p:cNvCxnSpPr>
            <a:stCxn id="516" idx="0"/>
          </p:cNvCxnSpPr>
          <p:nvPr/>
        </p:nvCxnSpPr>
        <p:spPr>
          <a:xfrm rot="10800000" flipH="1">
            <a:off x="945337" y="1479912"/>
            <a:ext cx="59699" cy="203099"/>
          </a:xfrm>
          <a:prstGeom prst="straightConnector1">
            <a:avLst/>
          </a:prstGeom>
          <a:noFill/>
          <a:ln w="19050" cap="flat">
            <a:solidFill>
              <a:schemeClr val="dk2"/>
            </a:solidFill>
            <a:prstDash val="solid"/>
            <a:round/>
            <a:headEnd type="none" w="lg" len="lg"/>
            <a:tailEnd type="triangle" w="lg" len="lg"/>
          </a:ln>
        </p:spPr>
      </p:cxnSp>
      <p:cxnSp>
        <p:nvCxnSpPr>
          <p:cNvPr id="518" name="Shape 518"/>
          <p:cNvCxnSpPr/>
          <p:nvPr/>
        </p:nvCxnSpPr>
        <p:spPr>
          <a:xfrm rot="10800000" flipH="1">
            <a:off x="1689650" y="430774"/>
            <a:ext cx="474899" cy="276000"/>
          </a:xfrm>
          <a:prstGeom prst="straightConnector1">
            <a:avLst/>
          </a:prstGeom>
          <a:noFill/>
          <a:ln w="19050" cap="flat">
            <a:solidFill>
              <a:schemeClr val="dk2"/>
            </a:solidFill>
            <a:prstDash val="solid"/>
            <a:round/>
            <a:headEnd type="none" w="lg" len="lg"/>
            <a:tailEnd type="triangle" w="lg" len="lg"/>
          </a:ln>
        </p:spPr>
      </p:cxnSp>
      <p:cxnSp>
        <p:nvCxnSpPr>
          <p:cNvPr id="519" name="Shape 519"/>
          <p:cNvCxnSpPr>
            <a:stCxn id="497" idx="3"/>
          </p:cNvCxnSpPr>
          <p:nvPr/>
        </p:nvCxnSpPr>
        <p:spPr>
          <a:xfrm>
            <a:off x="7003737" y="3500774"/>
            <a:ext cx="450599" cy="198899"/>
          </a:xfrm>
          <a:prstGeom prst="straightConnector1">
            <a:avLst/>
          </a:prstGeom>
          <a:noFill/>
          <a:ln w="19050" cap="flat">
            <a:solidFill>
              <a:schemeClr val="dk2"/>
            </a:solidFill>
            <a:prstDash val="solid"/>
            <a:round/>
            <a:headEnd type="none" w="lg" len="lg"/>
            <a:tailEnd type="triangle" w="lg" len="lg"/>
          </a:ln>
        </p:spPr>
      </p:cxnSp>
      <p:cxnSp>
        <p:nvCxnSpPr>
          <p:cNvPr id="520" name="Shape 520"/>
          <p:cNvCxnSpPr>
            <a:stCxn id="498" idx="2"/>
            <a:endCxn id="499" idx="0"/>
          </p:cNvCxnSpPr>
          <p:nvPr/>
        </p:nvCxnSpPr>
        <p:spPr>
          <a:xfrm>
            <a:off x="8027550" y="4530024"/>
            <a:ext cx="205325" cy="152400"/>
          </a:xfrm>
          <a:prstGeom prst="straightConnector1">
            <a:avLst/>
          </a:prstGeom>
          <a:noFill/>
          <a:ln w="19050" cap="flat">
            <a:solidFill>
              <a:schemeClr val="dk2"/>
            </a:solidFill>
            <a:prstDash val="solid"/>
            <a:round/>
            <a:headEnd type="none" w="lg" len="lg"/>
            <a:tailEnd type="triangle" w="lg" len="lg"/>
          </a:ln>
        </p:spPr>
      </p:cxnSp>
      <p:cxnSp>
        <p:nvCxnSpPr>
          <p:cNvPr id="521" name="Shape 521"/>
          <p:cNvCxnSpPr>
            <a:stCxn id="499" idx="2"/>
            <a:endCxn id="500" idx="0"/>
          </p:cNvCxnSpPr>
          <p:nvPr/>
        </p:nvCxnSpPr>
        <p:spPr>
          <a:xfrm flipH="1">
            <a:off x="8027550" y="5499624"/>
            <a:ext cx="205325" cy="152400"/>
          </a:xfrm>
          <a:prstGeom prst="straightConnector1">
            <a:avLst/>
          </a:prstGeom>
          <a:noFill/>
          <a:ln w="19050" cap="flat">
            <a:solidFill>
              <a:schemeClr val="dk2"/>
            </a:solidFill>
            <a:prstDash val="solid"/>
            <a:round/>
            <a:headEnd type="none" w="lg" len="lg"/>
            <a:tailEnd type="triangle" w="lg" len="lg"/>
          </a:ln>
        </p:spPr>
      </p:cxnSp>
      <p:cxnSp>
        <p:nvCxnSpPr>
          <p:cNvPr id="522" name="Shape 522"/>
          <p:cNvCxnSpPr>
            <a:endCxn id="501" idx="3"/>
          </p:cNvCxnSpPr>
          <p:nvPr/>
        </p:nvCxnSpPr>
        <p:spPr>
          <a:xfrm flipH="1">
            <a:off x="7028025" y="6294874"/>
            <a:ext cx="194400" cy="68700"/>
          </a:xfrm>
          <a:prstGeom prst="straightConnector1">
            <a:avLst/>
          </a:prstGeom>
          <a:noFill/>
          <a:ln w="19050" cap="flat">
            <a:solidFill>
              <a:schemeClr val="dk2"/>
            </a:solidFill>
            <a:prstDash val="solid"/>
            <a:round/>
            <a:headEnd type="none" w="lg" len="lg"/>
            <a:tailEnd type="triangle" w="lg" len="lg"/>
          </a:ln>
        </p:spPr>
      </p:cxnSp>
      <p:cxnSp>
        <p:nvCxnSpPr>
          <p:cNvPr id="523" name="Shape 523"/>
          <p:cNvCxnSpPr>
            <a:stCxn id="501" idx="1"/>
          </p:cNvCxnSpPr>
          <p:nvPr/>
        </p:nvCxnSpPr>
        <p:spPr>
          <a:xfrm rot="10800000">
            <a:off x="5201324" y="6316774"/>
            <a:ext cx="203400" cy="46799"/>
          </a:xfrm>
          <a:prstGeom prst="straightConnector1">
            <a:avLst/>
          </a:prstGeom>
          <a:noFill/>
          <a:ln w="19050" cap="flat">
            <a:solidFill>
              <a:schemeClr val="dk2"/>
            </a:solidFill>
            <a:prstDash val="solid"/>
            <a:round/>
            <a:headEnd type="none" w="lg" len="lg"/>
            <a:tailEnd type="triangle" w="lg" len="lg"/>
          </a:ln>
        </p:spPr>
      </p:cxnSp>
      <p:cxnSp>
        <p:nvCxnSpPr>
          <p:cNvPr id="524" name="Shape 524"/>
          <p:cNvCxnSpPr>
            <a:endCxn id="503" idx="2"/>
          </p:cNvCxnSpPr>
          <p:nvPr/>
        </p:nvCxnSpPr>
        <p:spPr>
          <a:xfrm rot="10800000">
            <a:off x="4115875" y="5499624"/>
            <a:ext cx="289200" cy="152399"/>
          </a:xfrm>
          <a:prstGeom prst="straightConnector1">
            <a:avLst/>
          </a:prstGeom>
          <a:noFill/>
          <a:ln w="19050" cap="flat">
            <a:solidFill>
              <a:schemeClr val="dk2"/>
            </a:solidFill>
            <a:prstDash val="solid"/>
            <a:round/>
            <a:headEnd type="none" w="lg" len="lg"/>
            <a:tailEnd type="triangle" w="lg" len="lg"/>
          </a:ln>
        </p:spPr>
      </p:cxnSp>
      <p:cxnSp>
        <p:nvCxnSpPr>
          <p:cNvPr id="525" name="Shape 525"/>
          <p:cNvCxnSpPr>
            <a:endCxn id="504" idx="2"/>
          </p:cNvCxnSpPr>
          <p:nvPr/>
        </p:nvCxnSpPr>
        <p:spPr>
          <a:xfrm rot="10800000" flipH="1">
            <a:off x="4115725" y="4530024"/>
            <a:ext cx="240900" cy="152399"/>
          </a:xfrm>
          <a:prstGeom prst="straightConnector1">
            <a:avLst/>
          </a:prstGeom>
          <a:noFill/>
          <a:ln w="19050" cap="flat">
            <a:solidFill>
              <a:schemeClr val="dk2"/>
            </a:solidFill>
            <a:prstDash val="solid"/>
            <a:round/>
            <a:headEnd type="none" w="lg" len="lg"/>
            <a:tailEnd type="triangle" w="lg" len="lg"/>
          </a:ln>
        </p:spPr>
      </p:cxnSp>
      <p:cxnSp>
        <p:nvCxnSpPr>
          <p:cNvPr id="526" name="Shape 526"/>
          <p:cNvCxnSpPr>
            <a:endCxn id="497" idx="1"/>
          </p:cNvCxnSpPr>
          <p:nvPr/>
        </p:nvCxnSpPr>
        <p:spPr>
          <a:xfrm rot="10800000" flipH="1">
            <a:off x="4925337" y="3500774"/>
            <a:ext cx="455100" cy="210000"/>
          </a:xfrm>
          <a:prstGeom prst="straightConnector1">
            <a:avLst/>
          </a:prstGeom>
          <a:noFill/>
          <a:ln w="19050" cap="flat">
            <a:solidFill>
              <a:schemeClr val="dk2"/>
            </a:solidFill>
            <a:prstDash val="solid"/>
            <a:round/>
            <a:headEnd type="none" w="lg" len="lg"/>
            <a:tailEnd type="triangle" w="lg" len="lg"/>
          </a:ln>
        </p:spPr>
      </p:cxnSp>
      <p:sp>
        <p:nvSpPr>
          <p:cNvPr id="527" name="Shape 527"/>
          <p:cNvSpPr txBox="1"/>
          <p:nvPr/>
        </p:nvSpPr>
        <p:spPr>
          <a:xfrm>
            <a:off x="1602750" y="1512900"/>
            <a:ext cx="2604900" cy="1185000"/>
          </a:xfrm>
          <a:prstGeom prst="rect">
            <a:avLst/>
          </a:prstGeom>
          <a:noFill/>
          <a:ln>
            <a:noFill/>
          </a:ln>
        </p:spPr>
        <p:txBody>
          <a:bodyPr lIns="91425" tIns="91425" rIns="91425" bIns="91425" anchor="t" anchorCtr="0">
            <a:noAutofit/>
          </a:bodyPr>
          <a:lstStyle/>
          <a:p>
            <a:pPr lvl="0" algn="ctr" rtl="0">
              <a:spcBef>
                <a:spcPts val="0"/>
              </a:spcBef>
              <a:buNone/>
            </a:pPr>
            <a:r>
              <a:rPr lang="en" sz="2400"/>
              <a:t>Military Decision Making Process</a:t>
            </a:r>
          </a:p>
        </p:txBody>
      </p:sp>
      <p:sp>
        <p:nvSpPr>
          <p:cNvPr id="528" name="Shape 528"/>
          <p:cNvSpPr txBox="1"/>
          <p:nvPr/>
        </p:nvSpPr>
        <p:spPr>
          <a:xfrm>
            <a:off x="4836925" y="4529800"/>
            <a:ext cx="2688900" cy="945899"/>
          </a:xfrm>
          <a:prstGeom prst="rect">
            <a:avLst/>
          </a:prstGeom>
          <a:noFill/>
          <a:ln>
            <a:noFill/>
          </a:ln>
        </p:spPr>
        <p:txBody>
          <a:bodyPr lIns="91425" tIns="91425" rIns="91425" bIns="91425" anchor="t" anchorCtr="0">
            <a:noAutofit/>
          </a:bodyPr>
          <a:lstStyle/>
          <a:p>
            <a:pPr lvl="0" algn="ctr" rtl="0">
              <a:spcBef>
                <a:spcPts val="0"/>
              </a:spcBef>
              <a:buNone/>
            </a:pPr>
            <a:r>
              <a:rPr lang="en" sz="2400"/>
              <a:t>Engineering Design Process</a:t>
            </a:r>
          </a:p>
        </p:txBody>
      </p:sp>
      <p:sp>
        <p:nvSpPr>
          <p:cNvPr id="529" name="Shape 529"/>
          <p:cNvSpPr txBox="1"/>
          <p:nvPr/>
        </p:nvSpPr>
        <p:spPr>
          <a:xfrm>
            <a:off x="8012125" y="0"/>
            <a:ext cx="1037699" cy="457200"/>
          </a:xfrm>
          <a:prstGeom prst="rect">
            <a:avLst/>
          </a:prstGeom>
          <a:noFill/>
          <a:ln>
            <a:noFill/>
          </a:ln>
        </p:spPr>
        <p:txBody>
          <a:bodyPr lIns="91425" tIns="91425" rIns="91425" bIns="91425" anchor="t" anchorCtr="0">
            <a:noAutofit/>
          </a:bodyPr>
          <a:lstStyle/>
          <a:p>
            <a:pPr lvl="0" algn="ctr" rtl="0">
              <a:spcBef>
                <a:spcPts val="0"/>
              </a:spcBef>
              <a:buNone/>
            </a:pPr>
            <a:r>
              <a:rPr lang="en" sz="1800">
                <a:solidFill>
                  <a:schemeClr val="lt1"/>
                </a:solidFill>
              </a:rPr>
              <a:t>Dave</a:t>
            </a:r>
          </a:p>
        </p:txBody>
      </p:sp>
      <p:sp>
        <p:nvSpPr>
          <p:cNvPr id="3" name="Slide Number Placeholder 2"/>
          <p:cNvSpPr>
            <a:spLocks noGrp="1"/>
          </p:cNvSpPr>
          <p:nvPr>
            <p:ph type="sldNum" sz="quarter" idx="10"/>
          </p:nvPr>
        </p:nvSpPr>
        <p:spPr/>
        <p:txBody>
          <a:bodyPr/>
          <a:lstStyle/>
          <a:p>
            <a:fld id="{23FFE909-697B-4EBA-B3F0-F8808824B71C}" type="slidenum">
              <a:rPr lang="en-US" smtClean="0"/>
              <a:pPr/>
              <a:t>53</a:t>
            </a:fld>
            <a:endParaRPr lang="en-US"/>
          </a:p>
        </p:txBody>
      </p:sp>
    </p:spTree>
  </p:cSld>
  <p:clrMapOvr>
    <a:masterClrMapping/>
  </p:clrMapOvr>
  <p:transition spd="slow">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Shape 543"/>
          <p:cNvSpPr/>
          <p:nvPr/>
        </p:nvSpPr>
        <p:spPr>
          <a:xfrm rot="10145946">
            <a:off x="7606597" y="5291040"/>
            <a:ext cx="236111" cy="414668"/>
          </a:xfrm>
          <a:custGeom>
            <a:avLst/>
            <a:gdLst/>
            <a:ahLst/>
            <a:cxnLst/>
            <a:rect l="0" t="0" r="0" b="0"/>
            <a:pathLst>
              <a:path w="9445" h="15652" extrusionOk="0">
                <a:moveTo>
                  <a:pt x="384" y="0"/>
                </a:moveTo>
                <a:cubicBezTo>
                  <a:pt x="452" y="1373"/>
                  <a:pt x="-714" y="5629"/>
                  <a:pt x="796" y="8238"/>
                </a:cubicBezTo>
                <a:cubicBezTo>
                  <a:pt x="2306" y="10846"/>
                  <a:pt x="8003" y="14416"/>
                  <a:pt x="9445" y="15652"/>
                </a:cubicBezTo>
              </a:path>
            </a:pathLst>
          </a:custGeom>
          <a:noFill/>
          <a:ln w="19050" cap="flat">
            <a:solidFill>
              <a:schemeClr val="dk2"/>
            </a:solidFill>
            <a:prstDash val="solid"/>
            <a:round/>
            <a:headEnd type="none" w="lg" len="lg"/>
            <a:tailEnd type="triangle" w="lg" len="lg"/>
          </a:ln>
        </p:spPr>
      </p:sp>
      <p:sp>
        <p:nvSpPr>
          <p:cNvPr id="545" name="Shape 545"/>
          <p:cNvSpPr txBox="1">
            <a:spLocks noGrp="1"/>
          </p:cNvSpPr>
          <p:nvPr>
            <p:ph type="body" idx="1"/>
          </p:nvPr>
        </p:nvSpPr>
        <p:spPr>
          <a:xfrm>
            <a:off x="457200" y="2851839"/>
            <a:ext cx="8229600" cy="3139499"/>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dirty="0"/>
              <a:t>Emphasizes role of the commander</a:t>
            </a:r>
          </a:p>
          <a:p>
            <a:pPr marL="457200" lvl="0" indent="-381000" rtl="0">
              <a:spcBef>
                <a:spcPts val="0"/>
              </a:spcBef>
              <a:buClr>
                <a:schemeClr val="dk1"/>
              </a:buClr>
              <a:buSzPct val="100000"/>
              <a:buFont typeface="Arial"/>
              <a:buChar char="●"/>
            </a:pPr>
            <a:r>
              <a:rPr lang="en" sz="2400" dirty="0"/>
              <a:t>Requires creative thinking, dialog, and collaboration</a:t>
            </a:r>
          </a:p>
          <a:p>
            <a:pPr marL="457200" lvl="0" indent="-381000" rtl="0">
              <a:spcBef>
                <a:spcPts val="0"/>
              </a:spcBef>
              <a:buClr>
                <a:schemeClr val="dk1"/>
              </a:buClr>
              <a:buSzPct val="100000"/>
              <a:buFont typeface="Arial"/>
              <a:buChar char="●"/>
            </a:pPr>
            <a:r>
              <a:rPr lang="en" sz="2400" dirty="0"/>
              <a:t>Is executed in parallel with operational planning</a:t>
            </a:r>
          </a:p>
          <a:p>
            <a:pPr marL="457200" lvl="0" indent="-381000" rtl="0">
              <a:spcBef>
                <a:spcPts val="0"/>
              </a:spcBef>
              <a:buClr>
                <a:schemeClr val="dk1"/>
              </a:buClr>
              <a:buSzPct val="100000"/>
              <a:buFont typeface="Arial"/>
              <a:buChar char="●"/>
            </a:pPr>
            <a:r>
              <a:rPr lang="en" sz="2400" dirty="0"/>
              <a:t>Designed to be iterative: </a:t>
            </a:r>
          </a:p>
          <a:p>
            <a:pPr marL="914400" lvl="1" indent="-381000" rtl="0">
              <a:spcBef>
                <a:spcPts val="0"/>
              </a:spcBef>
              <a:buClr>
                <a:schemeClr val="dk1"/>
              </a:buClr>
              <a:buSzPct val="100000"/>
              <a:buFont typeface="Courier New"/>
              <a:buChar char="o"/>
            </a:pPr>
            <a:r>
              <a:rPr lang="en" sz="2400" dirty="0"/>
              <a:t>question assumptions</a:t>
            </a:r>
          </a:p>
          <a:p>
            <a:pPr marL="914400" lvl="1" indent="-381000" rtl="0">
              <a:spcBef>
                <a:spcPts val="0"/>
              </a:spcBef>
              <a:buClr>
                <a:schemeClr val="dk1"/>
              </a:buClr>
              <a:buSzPct val="100000"/>
              <a:buFont typeface="Courier New"/>
              <a:buChar char="o"/>
            </a:pPr>
            <a:r>
              <a:rPr lang="en" sz="2400" dirty="0"/>
              <a:t>incorporate new facts</a:t>
            </a:r>
          </a:p>
          <a:p>
            <a:pPr marL="914400" lvl="1" indent="-381000" rtl="0">
              <a:spcBef>
                <a:spcPts val="0"/>
              </a:spcBef>
              <a:buClr>
                <a:schemeClr val="dk1"/>
              </a:buClr>
              <a:buSzPct val="100000"/>
              <a:buFont typeface="Courier New"/>
              <a:buChar char="o"/>
            </a:pPr>
            <a:r>
              <a:rPr lang="en" sz="2400" dirty="0"/>
              <a:t>abandon dead ends</a:t>
            </a:r>
          </a:p>
          <a:p>
            <a:pPr marL="914400" lvl="1" indent="-381000" rtl="0">
              <a:spcBef>
                <a:spcPts val="0"/>
              </a:spcBef>
              <a:buClr>
                <a:schemeClr val="dk1"/>
              </a:buClr>
              <a:buSzPct val="100000"/>
              <a:buFont typeface="Courier New"/>
              <a:buChar char="o"/>
            </a:pPr>
            <a:r>
              <a:rPr lang="en" sz="2400" dirty="0"/>
              <a:t>refine the problem statement</a:t>
            </a:r>
          </a:p>
        </p:txBody>
      </p:sp>
      <p:sp>
        <p:nvSpPr>
          <p:cNvPr id="546" name="Shape 546"/>
          <p:cNvSpPr txBox="1"/>
          <p:nvPr/>
        </p:nvSpPr>
        <p:spPr>
          <a:xfrm>
            <a:off x="493800" y="1498000"/>
            <a:ext cx="8156400" cy="1357499"/>
          </a:xfrm>
          <a:prstGeom prst="rect">
            <a:avLst/>
          </a:prstGeom>
          <a:solidFill>
            <a:srgbClr val="FFF2CC"/>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1800" i="1" dirty="0">
                <a:solidFill>
                  <a:schemeClr val="dk1"/>
                </a:solidFill>
              </a:rPr>
              <a:t>Design is a methodology for applying critical and creative thinking to understand, visualize, and describe </a:t>
            </a:r>
            <a:r>
              <a:rPr lang="en" sz="1800" b="1" i="1" dirty="0">
                <a:solidFill>
                  <a:schemeClr val="dk1"/>
                </a:solidFill>
              </a:rPr>
              <a:t>complex, ill-structured problems </a:t>
            </a:r>
            <a:r>
              <a:rPr lang="en" sz="1800" i="1" dirty="0">
                <a:solidFill>
                  <a:schemeClr val="dk1"/>
                </a:solidFill>
              </a:rPr>
              <a:t>and develop approaches to solve them.</a:t>
            </a:r>
          </a:p>
          <a:p>
            <a:pPr lvl="0" rtl="0">
              <a:lnSpc>
                <a:spcPct val="115000"/>
              </a:lnSpc>
              <a:spcBef>
                <a:spcPts val="0"/>
              </a:spcBef>
              <a:buNone/>
            </a:pPr>
            <a:r>
              <a:rPr lang="en" sz="1800" dirty="0">
                <a:solidFill>
                  <a:schemeClr val="dk1"/>
                </a:solidFill>
              </a:rPr>
              <a:t>				</a:t>
            </a:r>
            <a:r>
              <a:rPr lang="en" sz="1800" dirty="0" smtClean="0">
                <a:solidFill>
                  <a:schemeClr val="dk1"/>
                </a:solidFill>
              </a:rPr>
              <a:t>Army </a:t>
            </a:r>
            <a:r>
              <a:rPr lang="en" sz="1800" dirty="0">
                <a:solidFill>
                  <a:schemeClr val="dk1"/>
                </a:solidFill>
              </a:rPr>
              <a:t>FM 5-0 The Operations </a:t>
            </a:r>
            <a:r>
              <a:rPr lang="en" sz="1800" dirty="0" smtClean="0">
                <a:solidFill>
                  <a:schemeClr val="dk1"/>
                </a:solidFill>
              </a:rPr>
              <a:t>Process </a:t>
            </a:r>
            <a:endParaRPr lang="en" sz="1800" dirty="0">
              <a:solidFill>
                <a:schemeClr val="dk1"/>
              </a:solidFill>
            </a:endParaRPr>
          </a:p>
        </p:txBody>
      </p:sp>
      <p:sp>
        <p:nvSpPr>
          <p:cNvPr id="547" name="Shape 547"/>
          <p:cNvSpPr txBox="1"/>
          <p:nvPr/>
        </p:nvSpPr>
        <p:spPr>
          <a:xfrm>
            <a:off x="257475" y="6109000"/>
            <a:ext cx="8683799" cy="667799"/>
          </a:xfrm>
          <a:prstGeom prst="rect">
            <a:avLst/>
          </a:prstGeom>
          <a:noFill/>
          <a:ln>
            <a:noFill/>
          </a:ln>
        </p:spPr>
        <p:txBody>
          <a:bodyPr lIns="91425" tIns="91425" rIns="91425" bIns="91425" anchor="t" anchorCtr="0">
            <a:noAutofit/>
          </a:bodyPr>
          <a:lstStyle/>
          <a:p>
            <a:pPr lvl="0" rtl="0">
              <a:spcBef>
                <a:spcPts val="0"/>
              </a:spcBef>
              <a:buNone/>
            </a:pPr>
            <a:r>
              <a:rPr lang="en" sz="1800"/>
              <a:t>* Best doctrinal reference: Army FM 5-0:</a:t>
            </a:r>
          </a:p>
          <a:p>
            <a:pPr lvl="0" rtl="0">
              <a:spcBef>
                <a:spcPts val="0"/>
              </a:spcBef>
              <a:buNone/>
            </a:pPr>
            <a:r>
              <a:rPr lang="en" sz="1800"/>
              <a:t> </a:t>
            </a:r>
            <a:r>
              <a:rPr lang="en" sz="1800" u="sng">
                <a:solidFill>
                  <a:schemeClr val="hlink"/>
                </a:solidFill>
                <a:hlinkClick r:id="rId3"/>
              </a:rPr>
              <a:t>https://www.fas.org/irp/doddir/army/fm5-0.pdf</a:t>
            </a:r>
          </a:p>
        </p:txBody>
      </p:sp>
      <p:sp>
        <p:nvSpPr>
          <p:cNvPr id="548" name="Shape 548"/>
          <p:cNvSpPr txBox="1"/>
          <p:nvPr/>
        </p:nvSpPr>
        <p:spPr>
          <a:xfrm>
            <a:off x="6307100" y="4604650"/>
            <a:ext cx="1720799" cy="667799"/>
          </a:xfrm>
          <a:prstGeom prst="rect">
            <a:avLst/>
          </a:prstGeom>
          <a:no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800"/>
              <a:t>Conceptual</a:t>
            </a:r>
          </a:p>
          <a:p>
            <a:pPr lvl="0" algn="ctr" rtl="0">
              <a:spcBef>
                <a:spcPts val="0"/>
              </a:spcBef>
              <a:buNone/>
            </a:pPr>
            <a:r>
              <a:rPr lang="en" sz="1800"/>
              <a:t>Component</a:t>
            </a:r>
          </a:p>
        </p:txBody>
      </p:sp>
      <p:sp>
        <p:nvSpPr>
          <p:cNvPr id="549" name="Shape 549"/>
          <p:cNvSpPr/>
          <p:nvPr/>
        </p:nvSpPr>
        <p:spPr>
          <a:xfrm rot="-858016">
            <a:off x="7193568" y="5282667"/>
            <a:ext cx="236121" cy="414669"/>
          </a:xfrm>
          <a:custGeom>
            <a:avLst/>
            <a:gdLst/>
            <a:ahLst/>
            <a:cxnLst/>
            <a:rect l="0" t="0" r="0" b="0"/>
            <a:pathLst>
              <a:path w="9445" h="15652" extrusionOk="0">
                <a:moveTo>
                  <a:pt x="384" y="0"/>
                </a:moveTo>
                <a:cubicBezTo>
                  <a:pt x="452" y="1373"/>
                  <a:pt x="-714" y="5629"/>
                  <a:pt x="796" y="8238"/>
                </a:cubicBezTo>
                <a:cubicBezTo>
                  <a:pt x="2306" y="10846"/>
                  <a:pt x="8003" y="14416"/>
                  <a:pt x="9445" y="15652"/>
                </a:cubicBezTo>
              </a:path>
            </a:pathLst>
          </a:custGeom>
          <a:noFill/>
          <a:ln w="19050" cap="flat">
            <a:solidFill>
              <a:schemeClr val="dk2"/>
            </a:solidFill>
            <a:prstDash val="solid"/>
            <a:round/>
            <a:headEnd type="none" w="lg" len="lg"/>
            <a:tailEnd type="triangle" w="lg" len="lg"/>
          </a:ln>
        </p:spPr>
      </p:sp>
      <p:sp>
        <p:nvSpPr>
          <p:cNvPr id="550" name="Shape 550"/>
          <p:cNvSpPr txBox="1"/>
          <p:nvPr/>
        </p:nvSpPr>
        <p:spPr>
          <a:xfrm>
            <a:off x="6940450" y="5720075"/>
            <a:ext cx="1720799" cy="667799"/>
          </a:xfrm>
          <a:prstGeom prst="rect">
            <a:avLst/>
          </a:prstGeom>
          <a:noFill/>
          <a:ln w="9525" cap="flat">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800"/>
              <a:t>Detailed</a:t>
            </a:r>
          </a:p>
          <a:p>
            <a:pPr lvl="0" algn="ctr" rtl="0">
              <a:spcBef>
                <a:spcPts val="0"/>
              </a:spcBef>
              <a:buNone/>
            </a:pPr>
            <a:r>
              <a:rPr lang="en" sz="1800"/>
              <a:t>Component</a:t>
            </a:r>
          </a:p>
        </p:txBody>
      </p:sp>
      <p:sp>
        <p:nvSpPr>
          <p:cNvPr id="551" name="Shape 551"/>
          <p:cNvSpPr txBox="1"/>
          <p:nvPr/>
        </p:nvSpPr>
        <p:spPr>
          <a:xfrm>
            <a:off x="6513650" y="4261400"/>
            <a:ext cx="1307700" cy="457200"/>
          </a:xfrm>
          <a:prstGeom prst="rect">
            <a:avLst/>
          </a:prstGeom>
          <a:noFill/>
          <a:ln>
            <a:noFill/>
          </a:ln>
        </p:spPr>
        <p:txBody>
          <a:bodyPr lIns="91425" tIns="91425" rIns="91425" bIns="91425" anchor="t" anchorCtr="0">
            <a:noAutofit/>
          </a:bodyPr>
          <a:lstStyle/>
          <a:p>
            <a:pPr lvl="0" algn="ctr" rtl="0">
              <a:spcBef>
                <a:spcPts val="0"/>
              </a:spcBef>
              <a:buNone/>
            </a:pPr>
            <a:r>
              <a:rPr lang="en"/>
              <a:t>Commander</a:t>
            </a:r>
          </a:p>
        </p:txBody>
      </p:sp>
      <p:sp>
        <p:nvSpPr>
          <p:cNvPr id="552" name="Shape 552"/>
          <p:cNvSpPr txBox="1"/>
          <p:nvPr/>
        </p:nvSpPr>
        <p:spPr>
          <a:xfrm>
            <a:off x="7147000" y="6354350"/>
            <a:ext cx="1307700" cy="457200"/>
          </a:xfrm>
          <a:prstGeom prst="rect">
            <a:avLst/>
          </a:prstGeom>
          <a:noFill/>
          <a:ln>
            <a:noFill/>
          </a:ln>
        </p:spPr>
        <p:txBody>
          <a:bodyPr lIns="91425" tIns="91425" rIns="91425" bIns="91425" anchor="t" anchorCtr="0">
            <a:noAutofit/>
          </a:bodyPr>
          <a:lstStyle/>
          <a:p>
            <a:pPr lvl="0" algn="ctr" rtl="0">
              <a:spcBef>
                <a:spcPts val="0"/>
              </a:spcBef>
              <a:buNone/>
            </a:pPr>
            <a:r>
              <a:rPr lang="en"/>
              <a:t>Staff</a:t>
            </a:r>
          </a:p>
        </p:txBody>
      </p:sp>
      <p:sp>
        <p:nvSpPr>
          <p:cNvPr id="2" name="Slide Number Placeholder 1"/>
          <p:cNvSpPr>
            <a:spLocks noGrp="1"/>
          </p:cNvSpPr>
          <p:nvPr>
            <p:ph type="sldNum" sz="quarter" idx="10"/>
          </p:nvPr>
        </p:nvSpPr>
        <p:spPr/>
        <p:txBody>
          <a:bodyPr/>
          <a:lstStyle/>
          <a:p>
            <a:fld id="{23FFE909-697B-4EBA-B3F0-F8808824B71C}" type="slidenum">
              <a:rPr lang="en-US" smtClean="0"/>
              <a:pPr/>
              <a:t>54</a:t>
            </a:fld>
            <a:endParaRPr lang="en-US"/>
          </a:p>
        </p:txBody>
      </p:sp>
      <p:sp>
        <p:nvSpPr>
          <p:cNvPr id="14"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
        <p:nvSpPr>
          <p:cNvPr id="16" name="Shape 534"/>
          <p:cNvSpPr txBox="1">
            <a:spLocks/>
          </p:cNvSpPr>
          <p:nvPr/>
        </p:nvSpPr>
        <p:spPr>
          <a:xfrm>
            <a:off x="472440" y="167957"/>
            <a:ext cx="8229600" cy="1143000"/>
          </a:xfrm>
          <a:prstGeom prst="rect">
            <a:avLst/>
          </a:prstGeom>
          <a:noFill/>
          <a:ln>
            <a:noFill/>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chemeClr val="lt1"/>
              </a:buClr>
              <a:buSzPct val="100000"/>
              <a:buFont typeface="Georgia"/>
              <a:buNone/>
              <a:tabLst/>
              <a:defRPr/>
            </a:pPr>
            <a:r>
              <a:rPr kumimoji="0" lang="en" sz="4800" b="0" i="0" u="none" strike="noStrike" kern="0" cap="none" spc="0" normalizeH="0" baseline="0" noProof="0" dirty="0" smtClean="0">
                <a:ln>
                  <a:noFill/>
                </a:ln>
                <a:solidFill>
                  <a:schemeClr val="lt1"/>
                </a:solidFill>
                <a:effectLst/>
                <a:uLnTx/>
                <a:uFillTx/>
                <a:latin typeface="Georgia"/>
                <a:ea typeface="Georgia"/>
                <a:cs typeface="Georgia"/>
                <a:sym typeface="Georgia"/>
              </a:rPr>
              <a:t>“Design” - the DoD’s latest doctrinal buzzword</a:t>
            </a:r>
            <a:endParaRPr kumimoji="0" lang="en" sz="4800" b="0" i="0" u="none" strike="noStrike" kern="0" cap="none" spc="0" normalizeH="0" baseline="0" noProof="0" dirty="0">
              <a:ln>
                <a:noFill/>
              </a:ln>
              <a:solidFill>
                <a:schemeClr val="lt1"/>
              </a:solidFill>
              <a:effectLst/>
              <a:uLnTx/>
              <a:uFillTx/>
              <a:latin typeface="Georgia"/>
              <a:ea typeface="Georgia"/>
              <a:cs typeface="Georgia"/>
              <a:sym typeface="Georgia"/>
            </a:endParaRPr>
          </a:p>
        </p:txBody>
      </p:sp>
    </p:spTree>
  </p:cSld>
  <p:clrMapOvr>
    <a:masterClrMapping/>
  </p:clrMapOvr>
  <p:transition spd="slow">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Shape 533"/>
        <p:cNvGrpSpPr/>
        <p:nvPr/>
      </p:nvGrpSpPr>
      <p:grpSpPr>
        <a:xfrm>
          <a:off x="0" y="0"/>
          <a:ext cx="0" cy="0"/>
          <a:chOff x="0" y="0"/>
          <a:chExt cx="0" cy="0"/>
        </a:xfrm>
      </p:grpSpPr>
      <p:sp>
        <p:nvSpPr>
          <p:cNvPr id="534" name="Shape 53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dirty="0" smtClean="0"/>
              <a:t>Origins of “Design”</a:t>
            </a:r>
            <a:endParaRPr lang="en" dirty="0"/>
          </a:p>
        </p:txBody>
      </p:sp>
      <p:sp>
        <p:nvSpPr>
          <p:cNvPr id="535" name="Shape 535"/>
          <p:cNvSpPr txBox="1">
            <a:spLocks noGrp="1"/>
          </p:cNvSpPr>
          <p:nvPr>
            <p:ph type="body" idx="1"/>
          </p:nvPr>
        </p:nvSpPr>
        <p:spPr>
          <a:xfrm>
            <a:off x="4874800" y="1618725"/>
            <a:ext cx="4221599" cy="4745399"/>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Conceived at the School for Advanced Military Studies, or SAMS, in mid-2000’s</a:t>
            </a:r>
          </a:p>
          <a:p>
            <a:pPr marL="457200" lvl="0" indent="-381000" rtl="0">
              <a:spcBef>
                <a:spcPts val="0"/>
              </a:spcBef>
              <a:buClr>
                <a:schemeClr val="dk1"/>
              </a:buClr>
              <a:buSzPct val="100000"/>
              <a:buFont typeface="Arial"/>
              <a:buChar char="●"/>
            </a:pPr>
            <a:r>
              <a:rPr lang="en" sz="2400"/>
              <a:t>Intended as a thought process for the commander to translate desired strategic effects to tactical actions on the battlefield</a:t>
            </a:r>
          </a:p>
          <a:p>
            <a:pPr marL="457200" lvl="0" indent="-381000" rtl="0">
              <a:spcBef>
                <a:spcPts val="0"/>
              </a:spcBef>
              <a:buClr>
                <a:schemeClr val="dk1"/>
              </a:buClr>
              <a:buSzPct val="100000"/>
              <a:buFont typeface="Arial"/>
              <a:buChar char="●"/>
            </a:pPr>
            <a:r>
              <a:rPr lang="en" sz="2400"/>
              <a:t>Actually useful as a conceptual model!</a:t>
            </a:r>
          </a:p>
        </p:txBody>
      </p:sp>
      <p:pic>
        <p:nvPicPr>
          <p:cNvPr id="536" name="Shape 536"/>
          <p:cNvPicPr preferRelativeResize="0"/>
          <p:nvPr/>
        </p:nvPicPr>
        <p:blipFill>
          <a:blip r:embed="rId3"/>
          <a:stretch>
            <a:fillRect/>
          </a:stretch>
        </p:blipFill>
        <p:spPr>
          <a:xfrm>
            <a:off x="457199" y="1594120"/>
            <a:ext cx="4221600" cy="3307728"/>
          </a:xfrm>
          <a:prstGeom prst="rect">
            <a:avLst/>
          </a:prstGeom>
          <a:noFill/>
          <a:ln>
            <a:noFill/>
          </a:ln>
        </p:spPr>
      </p:pic>
      <p:sp>
        <p:nvSpPr>
          <p:cNvPr id="537" name="Shape 537"/>
          <p:cNvSpPr txBox="1"/>
          <p:nvPr/>
        </p:nvSpPr>
        <p:spPr>
          <a:xfrm>
            <a:off x="-39100" y="5086725"/>
            <a:ext cx="4911900" cy="1429799"/>
          </a:xfrm>
          <a:prstGeom prst="rect">
            <a:avLst/>
          </a:prstGeom>
          <a:noFill/>
          <a:ln>
            <a:noFill/>
          </a:ln>
        </p:spPr>
        <p:txBody>
          <a:bodyPr lIns="91425" tIns="91425" rIns="91425" bIns="91425" anchor="t" anchorCtr="0">
            <a:noAutofit/>
          </a:bodyPr>
          <a:lstStyle/>
          <a:p>
            <a:pPr lvl="0" rtl="0">
              <a:spcBef>
                <a:spcPts val="0"/>
              </a:spcBef>
              <a:buNone/>
            </a:pPr>
            <a:r>
              <a:rPr lang="en" sz="1800"/>
              <a:t>Design (or “Operational Design”):</a:t>
            </a:r>
          </a:p>
          <a:p>
            <a:pPr marL="457200" lvl="0" indent="-342900" rtl="0">
              <a:spcBef>
                <a:spcPts val="0"/>
              </a:spcBef>
              <a:buClr>
                <a:srgbClr val="000000"/>
              </a:buClr>
              <a:buSzPct val="100000"/>
              <a:buFont typeface="Arial"/>
              <a:buChar char="●"/>
            </a:pPr>
            <a:r>
              <a:rPr lang="en" sz="1800"/>
              <a:t>Introduced in Joint Pub 3-0, Operations in chapter on “The Art of Joint Command”</a:t>
            </a:r>
          </a:p>
          <a:p>
            <a:pPr marL="457200" lvl="0" indent="-342900" rtl="0">
              <a:spcBef>
                <a:spcPts val="0"/>
              </a:spcBef>
              <a:buClr>
                <a:srgbClr val="000000"/>
              </a:buClr>
              <a:buSzPct val="100000"/>
              <a:buFont typeface="Arial"/>
              <a:buChar char="●"/>
            </a:pPr>
            <a:r>
              <a:rPr lang="en" sz="1800"/>
              <a:t>Refined in doctrinal manuals on planning (e.g.: FM5-0, The Operations Process)</a:t>
            </a:r>
          </a:p>
          <a:p>
            <a:pPr lvl="0" rtl="0">
              <a:spcBef>
                <a:spcPts val="0"/>
              </a:spcBef>
              <a:buNone/>
            </a:pPr>
            <a:endParaRPr sz="1800"/>
          </a:p>
        </p:txBody>
      </p:sp>
      <p:sp>
        <p:nvSpPr>
          <p:cNvPr id="2" name="Slide Number Placeholder 1"/>
          <p:cNvSpPr>
            <a:spLocks noGrp="1"/>
          </p:cNvSpPr>
          <p:nvPr>
            <p:ph type="sldNum" sz="quarter" idx="10"/>
          </p:nvPr>
        </p:nvSpPr>
        <p:spPr/>
        <p:txBody>
          <a:bodyPr/>
          <a:lstStyle/>
          <a:p>
            <a:fld id="{23FFE909-697B-4EBA-B3F0-F8808824B71C}" type="slidenum">
              <a:rPr lang="en-US" smtClean="0"/>
              <a:pPr/>
              <a:t>55</a:t>
            </a:fld>
            <a:endParaRPr lang="en-US"/>
          </a:p>
        </p:txBody>
      </p:sp>
      <p:sp>
        <p:nvSpPr>
          <p:cNvPr id="8"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Shape 55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Graphics and Symbology</a:t>
            </a:r>
          </a:p>
        </p:txBody>
      </p:sp>
      <p:sp>
        <p:nvSpPr>
          <p:cNvPr id="559" name="Shape 559"/>
          <p:cNvSpPr txBox="1">
            <a:spLocks noGrp="1"/>
          </p:cNvSpPr>
          <p:nvPr>
            <p:ph type="body" idx="1"/>
          </p:nvPr>
        </p:nvSpPr>
        <p:spPr>
          <a:xfrm>
            <a:off x="5027900" y="1600200"/>
            <a:ext cx="3658799" cy="4967700"/>
          </a:xfrm>
          <a:prstGeom prst="rect">
            <a:avLst/>
          </a:prstGeom>
        </p:spPr>
        <p:txBody>
          <a:bodyPr lIns="91425" tIns="91425" rIns="91425" bIns="91425" anchor="t" anchorCtr="0">
            <a:noAutofit/>
          </a:bodyPr>
          <a:lstStyle/>
          <a:p>
            <a:pPr lvl="0" rtl="0">
              <a:spcBef>
                <a:spcPts val="0"/>
              </a:spcBef>
              <a:buNone/>
            </a:pPr>
            <a:r>
              <a:rPr lang="en"/>
              <a:t>484 pages of operational terms and graphics.</a:t>
            </a:r>
          </a:p>
          <a:p>
            <a:pPr lvl="0" rtl="0">
              <a:spcBef>
                <a:spcPts val="0"/>
              </a:spcBef>
              <a:buNone/>
            </a:pPr>
            <a:endParaRPr/>
          </a:p>
          <a:p>
            <a:pPr lvl="0" rtl="0">
              <a:spcBef>
                <a:spcPts val="0"/>
              </a:spcBef>
              <a:buNone/>
            </a:pPr>
            <a:r>
              <a:rPr lang="en"/>
              <a:t>See FM 1-02</a:t>
            </a:r>
          </a:p>
          <a:p>
            <a:pPr lvl="0" rtl="0">
              <a:spcBef>
                <a:spcPts val="0"/>
              </a:spcBef>
              <a:buNone/>
            </a:pPr>
            <a:r>
              <a:rPr lang="en" u="sng">
                <a:solidFill>
                  <a:schemeClr val="hlink"/>
                </a:solidFill>
                <a:hlinkClick r:id="rId3"/>
              </a:rPr>
              <a:t>http://armypubs.army.mil/doctrine/DR_pubs/dr_a/pdf/fm1_02.pdf</a:t>
            </a:r>
          </a:p>
          <a:p>
            <a:pPr lvl="0" rtl="0">
              <a:spcBef>
                <a:spcPts val="0"/>
              </a:spcBef>
              <a:buNone/>
            </a:pPr>
            <a:endParaRPr/>
          </a:p>
        </p:txBody>
      </p:sp>
      <p:pic>
        <p:nvPicPr>
          <p:cNvPr id="560" name="Shape 560"/>
          <p:cNvPicPr preferRelativeResize="0"/>
          <p:nvPr/>
        </p:nvPicPr>
        <p:blipFill>
          <a:blip r:embed="rId4"/>
          <a:stretch>
            <a:fillRect/>
          </a:stretch>
        </p:blipFill>
        <p:spPr>
          <a:xfrm>
            <a:off x="570674" y="1671600"/>
            <a:ext cx="4278249" cy="5069999"/>
          </a:xfrm>
          <a:prstGeom prst="rect">
            <a:avLst/>
          </a:prstGeom>
          <a:noFill/>
          <a:ln>
            <a:noFill/>
          </a:ln>
        </p:spPr>
      </p:pic>
      <p:sp>
        <p:nvSpPr>
          <p:cNvPr id="2" name="Slide Number Placeholder 1"/>
          <p:cNvSpPr>
            <a:spLocks noGrp="1"/>
          </p:cNvSpPr>
          <p:nvPr>
            <p:ph type="sldNum" sz="quarter" idx="10"/>
          </p:nvPr>
        </p:nvSpPr>
        <p:spPr/>
        <p:txBody>
          <a:bodyPr/>
          <a:lstStyle/>
          <a:p>
            <a:fld id="{23FFE909-697B-4EBA-B3F0-F8808824B71C}" type="slidenum">
              <a:rPr lang="en-US" smtClean="0"/>
              <a:pPr/>
              <a:t>56</a:t>
            </a:fld>
            <a:endParaRPr lang="en-US"/>
          </a:p>
        </p:txBody>
      </p:sp>
      <p:sp>
        <p:nvSpPr>
          <p:cNvPr id="6"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Deconstructing &lt;Reversing&gt; Doctrine…</a:t>
            </a:r>
          </a:p>
        </p:txBody>
      </p:sp>
      <p:sp>
        <p:nvSpPr>
          <p:cNvPr id="603" name="Shape 60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57200" rtl="0">
              <a:spcBef>
                <a:spcPts val="0"/>
              </a:spcBef>
              <a:buClr>
                <a:schemeClr val="dk1"/>
              </a:buClr>
              <a:buSzPct val="100000"/>
              <a:buFont typeface="Arial"/>
              <a:buChar char="●"/>
            </a:pPr>
            <a:r>
              <a:rPr lang="en" sz="3600"/>
              <a:t>Ukraine</a:t>
            </a:r>
          </a:p>
          <a:p>
            <a:pPr marL="457200" lvl="0" indent="-457200" rtl="0">
              <a:spcBef>
                <a:spcPts val="0"/>
              </a:spcBef>
              <a:buClr>
                <a:schemeClr val="dk1"/>
              </a:buClr>
              <a:buSzPct val="100000"/>
              <a:buFont typeface="Arial"/>
              <a:buChar char="●"/>
            </a:pPr>
            <a:r>
              <a:rPr lang="en" sz="3600"/>
              <a:t>Georgia</a:t>
            </a:r>
          </a:p>
          <a:p>
            <a:pPr marL="457200" lvl="0" indent="-457200" rtl="0">
              <a:spcBef>
                <a:spcPts val="0"/>
              </a:spcBef>
              <a:buClr>
                <a:schemeClr val="dk1"/>
              </a:buClr>
              <a:buSzPct val="100000"/>
              <a:buFont typeface="Arial"/>
              <a:buChar char="●"/>
            </a:pPr>
            <a:r>
              <a:rPr lang="en" sz="3600"/>
              <a:t>Estonia</a:t>
            </a:r>
          </a:p>
          <a:p>
            <a:pPr marL="457200" lvl="0" indent="-457200" rtl="0">
              <a:spcBef>
                <a:spcPts val="0"/>
              </a:spcBef>
              <a:buClr>
                <a:schemeClr val="dk1"/>
              </a:buClr>
              <a:buSzPct val="100000"/>
              <a:buFont typeface="Arial"/>
              <a:buChar char="●"/>
            </a:pPr>
            <a:r>
              <a:rPr lang="en" sz="3600"/>
              <a:t>Stuxnet </a:t>
            </a:r>
          </a:p>
          <a:p>
            <a:pPr marL="914400" lvl="1" indent="-419100" rtl="0">
              <a:spcBef>
                <a:spcPts val="0"/>
              </a:spcBef>
              <a:buClr>
                <a:schemeClr val="dk1"/>
              </a:buClr>
              <a:buSzPct val="100000"/>
              <a:buFont typeface="Courier New"/>
              <a:buChar char="o"/>
            </a:pPr>
            <a:r>
              <a:rPr lang="en" sz="3000"/>
              <a:t>Legal review </a:t>
            </a:r>
          </a:p>
          <a:p>
            <a:pPr marL="914400" lvl="1" indent="-419100" rtl="0">
              <a:spcBef>
                <a:spcPts val="0"/>
              </a:spcBef>
              <a:buClr>
                <a:schemeClr val="dk1"/>
              </a:buClr>
              <a:buSzPct val="100000"/>
              <a:buFont typeface="Courier New"/>
              <a:buChar char="o"/>
            </a:pPr>
            <a:r>
              <a:rPr lang="en" sz="3000"/>
              <a:t>Clarke analysis</a:t>
            </a:r>
          </a:p>
          <a:p>
            <a:pPr marL="914400" lvl="1" indent="-419100" rtl="0">
              <a:spcBef>
                <a:spcPts val="0"/>
              </a:spcBef>
              <a:buClr>
                <a:schemeClr val="dk1"/>
              </a:buClr>
              <a:buSzPct val="100000"/>
              <a:buFont typeface="Courier New"/>
              <a:buChar char="o"/>
            </a:pPr>
            <a:r>
              <a:rPr lang="en" sz="3000"/>
              <a:t>Collateral damage mitigation</a:t>
            </a: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endParaRPr/>
          </a:p>
        </p:txBody>
      </p:sp>
      <p:sp>
        <p:nvSpPr>
          <p:cNvPr id="2" name="Slide Number Placeholder 1"/>
          <p:cNvSpPr>
            <a:spLocks noGrp="1"/>
          </p:cNvSpPr>
          <p:nvPr>
            <p:ph type="sldNum" sz="quarter" idx="10"/>
          </p:nvPr>
        </p:nvSpPr>
        <p:spPr/>
        <p:txBody>
          <a:bodyPr/>
          <a:lstStyle/>
          <a:p>
            <a:fld id="{23FFE909-697B-4EBA-B3F0-F8808824B71C}" type="slidenum">
              <a:rPr lang="en-US" smtClean="0"/>
              <a:pPr/>
              <a:t>57</a:t>
            </a:fld>
            <a:endParaRPr lang="en-US"/>
          </a:p>
        </p:txBody>
      </p:sp>
      <p:sp>
        <p:nvSpPr>
          <p:cNvPr id="5" name="Shape 50"/>
          <p:cNvSpPr txBox="1"/>
          <p:nvPr/>
        </p:nvSpPr>
        <p:spPr>
          <a:xfrm>
            <a:off x="8433710" y="14514"/>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p>
        </p:txBody>
      </p:sp>
    </p:spTree>
  </p:cSld>
  <p:clrMapOvr>
    <a:masterClrMapping/>
  </p:clrMapOvr>
  <p:transition spd="slow">
    <p:cu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Shape 56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Great Resources for More Information</a:t>
            </a:r>
          </a:p>
        </p:txBody>
      </p:sp>
      <p:sp>
        <p:nvSpPr>
          <p:cNvPr id="566" name="Shape 56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300"/>
              </a:spcBef>
              <a:buNone/>
            </a:pPr>
            <a:r>
              <a:rPr lang="en" sz="1800" dirty="0"/>
              <a:t>DoD and Military Branch doctrine:</a:t>
            </a:r>
          </a:p>
          <a:p>
            <a:pPr marL="457200" lvl="0" indent="-342900" rtl="0">
              <a:spcBef>
                <a:spcPts val="300"/>
              </a:spcBef>
              <a:buClr>
                <a:schemeClr val="dk1"/>
              </a:buClr>
              <a:buSzPct val="100000"/>
              <a:buFont typeface="Arial"/>
              <a:buChar char="●"/>
            </a:pPr>
            <a:r>
              <a:rPr lang="en" sz="1800" dirty="0"/>
              <a:t>Intelligence and Security Doctrine (including DoD and all military branches) Federation of American Scientists’ Intelligence Resource Program </a:t>
            </a:r>
            <a:r>
              <a:rPr lang="en" sz="1800" u="sng" dirty="0">
                <a:solidFill>
                  <a:schemeClr val="hlink"/>
                </a:solidFill>
                <a:hlinkClick r:id="rId3"/>
              </a:rPr>
              <a:t>http://www.fas.org/irp/doddir</a:t>
            </a:r>
          </a:p>
          <a:p>
            <a:pPr marL="457200" lvl="0" indent="-342900" rtl="0">
              <a:spcBef>
                <a:spcPts val="300"/>
              </a:spcBef>
              <a:buClr>
                <a:schemeClr val="dk1"/>
              </a:buClr>
              <a:buSzPct val="100000"/>
              <a:buFont typeface="Arial"/>
              <a:buChar char="●"/>
            </a:pPr>
            <a:r>
              <a:rPr lang="en" sz="1800" dirty="0"/>
              <a:t>DOD Dictionary. </a:t>
            </a:r>
            <a:r>
              <a:rPr lang="en" sz="1800" u="sng" dirty="0">
                <a:solidFill>
                  <a:schemeClr val="hlink"/>
                </a:solidFill>
                <a:hlinkClick r:id="rId4"/>
              </a:rPr>
              <a:t>http://www.dtic.mil/doctrine/dod_dictionary/</a:t>
            </a:r>
          </a:p>
          <a:p>
            <a:pPr marL="457200" lvl="0" indent="-342900" rtl="0">
              <a:spcBef>
                <a:spcPts val="300"/>
              </a:spcBef>
              <a:buClr>
                <a:schemeClr val="dk1"/>
              </a:buClr>
              <a:buSzPct val="100000"/>
              <a:buFont typeface="Arial"/>
              <a:buChar char="●"/>
            </a:pPr>
            <a:r>
              <a:rPr lang="en" sz="1800" dirty="0"/>
              <a:t>Joint Doctrine. </a:t>
            </a:r>
            <a:r>
              <a:rPr lang="en" sz="1800" u="sng" dirty="0">
                <a:solidFill>
                  <a:schemeClr val="hlink"/>
                </a:solidFill>
                <a:hlinkClick r:id="rId5"/>
              </a:rPr>
              <a:t>http://www.dtic.mil/doctrine/doctrine/</a:t>
            </a:r>
          </a:p>
          <a:p>
            <a:pPr marL="457200" lvl="0" indent="-342900" rtl="0">
              <a:spcBef>
                <a:spcPts val="300"/>
              </a:spcBef>
              <a:buClr>
                <a:schemeClr val="dk1"/>
              </a:buClr>
              <a:buSzPct val="100000"/>
              <a:buFont typeface="Arial"/>
              <a:buChar char="●"/>
            </a:pPr>
            <a:r>
              <a:rPr lang="en" sz="1800" dirty="0"/>
              <a:t>Army Doctrine. </a:t>
            </a:r>
            <a:r>
              <a:rPr lang="en" sz="1800" u="sng" dirty="0">
                <a:solidFill>
                  <a:schemeClr val="hlink"/>
                </a:solidFill>
                <a:hlinkClick r:id="rId6"/>
              </a:rPr>
              <a:t>http://armypubs.army.mil/doctrine/Active_FM.html</a:t>
            </a:r>
            <a:r>
              <a:rPr lang="en" sz="1800" dirty="0"/>
              <a:t> </a:t>
            </a:r>
          </a:p>
          <a:p>
            <a:pPr lvl="0" rtl="0">
              <a:spcBef>
                <a:spcPts val="300"/>
              </a:spcBef>
              <a:buNone/>
            </a:pPr>
            <a:endParaRPr sz="1800" dirty="0"/>
          </a:p>
          <a:p>
            <a:pPr lvl="0" rtl="0">
              <a:spcBef>
                <a:spcPts val="300"/>
              </a:spcBef>
              <a:buNone/>
            </a:pPr>
            <a:r>
              <a:rPr lang="en" sz="1800" dirty="0"/>
              <a:t>Publications:</a:t>
            </a:r>
          </a:p>
          <a:p>
            <a:pPr marL="457200" lvl="0" indent="-342900" rtl="0">
              <a:spcBef>
                <a:spcPts val="300"/>
              </a:spcBef>
              <a:buClr>
                <a:schemeClr val="dk1"/>
              </a:buClr>
              <a:buSzPct val="100000"/>
              <a:buFont typeface="Arial"/>
              <a:buChar char="●"/>
            </a:pPr>
            <a:r>
              <a:rPr lang="en" sz="1800" dirty="0"/>
              <a:t>Small Wars Journal: </a:t>
            </a:r>
            <a:r>
              <a:rPr lang="en" sz="1800" u="sng" dirty="0">
                <a:solidFill>
                  <a:schemeClr val="hlink"/>
                </a:solidFill>
                <a:hlinkClick r:id="rId7"/>
              </a:rPr>
              <a:t>http://smallwarsjournal.com</a:t>
            </a:r>
            <a:r>
              <a:rPr lang="en" sz="1800" dirty="0"/>
              <a:t> (all online content)</a:t>
            </a:r>
          </a:p>
          <a:p>
            <a:pPr marL="457200" lvl="0" indent="-342900" rtl="0">
              <a:spcBef>
                <a:spcPts val="300"/>
              </a:spcBef>
              <a:buClr>
                <a:schemeClr val="dk1"/>
              </a:buClr>
              <a:buSzPct val="100000"/>
              <a:buFont typeface="Arial"/>
              <a:buChar char="●"/>
            </a:pPr>
            <a:r>
              <a:rPr lang="en" sz="1800" dirty="0"/>
              <a:t>Military review: </a:t>
            </a:r>
            <a:r>
              <a:rPr lang="en" sz="1800" u="sng" dirty="0">
                <a:solidFill>
                  <a:schemeClr val="hlink"/>
                </a:solidFill>
                <a:hlinkClick r:id="rId8"/>
              </a:rPr>
              <a:t>http://militaryreview.army.mil</a:t>
            </a:r>
            <a:r>
              <a:rPr lang="en" sz="1800" dirty="0"/>
              <a:t> (online and print)</a:t>
            </a:r>
          </a:p>
          <a:p>
            <a:pPr marL="457200" lvl="0" indent="-342900" rtl="0">
              <a:spcBef>
                <a:spcPts val="300"/>
              </a:spcBef>
              <a:buClr>
                <a:schemeClr val="dk1"/>
              </a:buClr>
              <a:buSzPct val="100000"/>
              <a:buFont typeface="Arial"/>
              <a:buChar char="●"/>
            </a:pPr>
            <a:r>
              <a:rPr lang="en" sz="1800" dirty="0"/>
              <a:t>Parameters: </a:t>
            </a:r>
            <a:r>
              <a:rPr lang="en" sz="1800" u="sng" dirty="0">
                <a:solidFill>
                  <a:schemeClr val="hlink"/>
                </a:solidFill>
                <a:hlinkClick r:id="rId9"/>
              </a:rPr>
              <a:t>http://strategicstudiesinstitute.army.mil/pubs/parameters</a:t>
            </a:r>
            <a:r>
              <a:rPr lang="en" sz="1800" dirty="0"/>
              <a:t> (online and print). US Army War College quarterly journal.</a:t>
            </a:r>
          </a:p>
          <a:p>
            <a:pPr marL="457200" lvl="0" indent="-342900" rtl="0">
              <a:spcBef>
                <a:spcPts val="300"/>
              </a:spcBef>
              <a:buClr>
                <a:schemeClr val="dk1"/>
              </a:buClr>
              <a:buSzPct val="100000"/>
              <a:buFont typeface="Arial"/>
              <a:buChar char="●"/>
            </a:pPr>
            <a:r>
              <a:rPr lang="en" sz="1800" dirty="0"/>
              <a:t>Army Branch Magazines (Armor magazine, Infantry magazine, Artillery magazine, ArmyAviation magazine, etc.</a:t>
            </a:r>
          </a:p>
          <a:p>
            <a:pPr marL="457200" lvl="0" indent="-342900" rtl="0">
              <a:spcBef>
                <a:spcPts val="300"/>
              </a:spcBef>
              <a:buClr>
                <a:schemeClr val="dk1"/>
              </a:buClr>
              <a:buSzPct val="100000"/>
              <a:buFont typeface="Arial"/>
              <a:buChar char="●"/>
            </a:pPr>
            <a:r>
              <a:rPr lang="en" sz="1800" dirty="0"/>
              <a:t>Combined Arms Research Digital Library: </a:t>
            </a:r>
            <a:r>
              <a:rPr lang="en" sz="1800" u="sng" dirty="0">
                <a:solidFill>
                  <a:schemeClr val="hlink"/>
                </a:solidFill>
                <a:hlinkClick r:id="rId10"/>
              </a:rPr>
              <a:t>http://cgsc.contentdm.oclc.org</a:t>
            </a:r>
          </a:p>
          <a:p>
            <a:pPr lvl="0" rtl="0">
              <a:spcBef>
                <a:spcPts val="300"/>
              </a:spcBef>
              <a:buNone/>
            </a:pPr>
            <a:endParaRPr sz="1800" dirty="0"/>
          </a:p>
          <a:p>
            <a:pPr>
              <a:spcBef>
                <a:spcPts val="0"/>
              </a:spcBef>
              <a:buNone/>
            </a:pPr>
            <a:endParaRPr sz="18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58</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Shape 57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More resources</a:t>
            </a:r>
          </a:p>
        </p:txBody>
      </p:sp>
      <p:sp>
        <p:nvSpPr>
          <p:cNvPr id="573" name="Shape 57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300"/>
              </a:spcBef>
              <a:buNone/>
            </a:pPr>
            <a:r>
              <a:rPr lang="en" sz="1800" dirty="0"/>
              <a:t>Military Theorists:</a:t>
            </a:r>
          </a:p>
          <a:p>
            <a:pPr marL="457200" lvl="0" indent="-342900" rtl="0">
              <a:spcBef>
                <a:spcPts val="300"/>
              </a:spcBef>
              <a:buClr>
                <a:schemeClr val="dk1"/>
              </a:buClr>
              <a:buSzPct val="100000"/>
              <a:buFont typeface="Arial"/>
              <a:buChar char="●"/>
            </a:pPr>
            <a:r>
              <a:rPr lang="en" sz="1800" dirty="0"/>
              <a:t>Clausewitz, Carl von.  </a:t>
            </a:r>
            <a:r>
              <a:rPr lang="en" sz="1800" i="1" dirty="0"/>
              <a:t>On War</a:t>
            </a:r>
            <a:r>
              <a:rPr lang="en" sz="1800" dirty="0"/>
              <a:t>, [available at </a:t>
            </a:r>
            <a:r>
              <a:rPr lang="en" sz="1800" u="sng" dirty="0">
                <a:solidFill>
                  <a:schemeClr val="hlink"/>
                </a:solidFill>
                <a:hlinkClick r:id="rId3"/>
              </a:rPr>
              <a:t>www.clausewitz.com</a:t>
            </a:r>
            <a:r>
              <a:rPr lang="en" sz="1800" dirty="0"/>
              <a:t>], 1832</a:t>
            </a:r>
          </a:p>
          <a:p>
            <a:pPr marL="457200" lvl="0" indent="-342900" rtl="0">
              <a:spcBef>
                <a:spcPts val="300"/>
              </a:spcBef>
              <a:buClr>
                <a:schemeClr val="dk1"/>
              </a:buClr>
              <a:buSzPct val="100000"/>
              <a:buFont typeface="Arial"/>
              <a:buChar char="●"/>
            </a:pPr>
            <a:r>
              <a:rPr lang="en" sz="1800" dirty="0"/>
              <a:t>Jomini, Antoine Henri.  </a:t>
            </a:r>
            <a:r>
              <a:rPr lang="en" sz="1800" i="1" dirty="0"/>
              <a:t>The Art of War</a:t>
            </a:r>
            <a:r>
              <a:rPr lang="en" sz="1800" dirty="0"/>
              <a:t>, [available at </a:t>
            </a:r>
            <a:r>
              <a:rPr lang="en" sz="1800" u="sng" dirty="0">
                <a:solidFill>
                  <a:schemeClr val="hlink"/>
                </a:solidFill>
                <a:hlinkClick r:id="rId4"/>
              </a:rPr>
              <a:t>www.gutenberg.org</a:t>
            </a:r>
            <a:r>
              <a:rPr lang="en" sz="1800" dirty="0"/>
              <a:t>], 1862</a:t>
            </a:r>
          </a:p>
          <a:p>
            <a:pPr marL="457200" lvl="0" indent="-342900" rtl="0">
              <a:spcBef>
                <a:spcPts val="300"/>
              </a:spcBef>
              <a:buClr>
                <a:schemeClr val="dk1"/>
              </a:buClr>
              <a:buSzPct val="100000"/>
              <a:buFont typeface="Arial"/>
              <a:buChar char="●"/>
            </a:pPr>
            <a:r>
              <a:rPr lang="en" sz="1800" dirty="0"/>
              <a:t>Mitchell, William.  </a:t>
            </a:r>
            <a:r>
              <a:rPr lang="en" sz="1800" i="1" dirty="0"/>
              <a:t>Winged Defense: The Development and Possibilities of Modern Air Power--Economic and Military</a:t>
            </a:r>
            <a:r>
              <a:rPr lang="en" sz="1800" dirty="0"/>
              <a:t>. The University of Alabama Press, Tuscaloosa, AL.  1925</a:t>
            </a:r>
          </a:p>
          <a:p>
            <a:pPr marL="457200" lvl="0" indent="-342900" rtl="0">
              <a:spcBef>
                <a:spcPts val="300"/>
              </a:spcBef>
              <a:buClr>
                <a:schemeClr val="dk1"/>
              </a:buClr>
              <a:buSzPct val="100000"/>
              <a:buFont typeface="Arial"/>
              <a:buChar char="●"/>
            </a:pPr>
            <a:r>
              <a:rPr lang="en" sz="1800" dirty="0"/>
              <a:t>Coram, Robert.  </a:t>
            </a:r>
            <a:r>
              <a:rPr lang="en" sz="1800" i="1" dirty="0"/>
              <a:t>Boyd: The Fighter Pilot Who Changed the Art of War.  </a:t>
            </a:r>
            <a:r>
              <a:rPr lang="en" sz="1800" dirty="0"/>
              <a:t>Little, Brown and Company, 2002</a:t>
            </a:r>
          </a:p>
          <a:p>
            <a:pPr marL="457200" lvl="0" indent="-342900" rtl="0">
              <a:spcBef>
                <a:spcPts val="300"/>
              </a:spcBef>
              <a:buClr>
                <a:schemeClr val="dk1"/>
              </a:buClr>
              <a:buSzPct val="100000"/>
              <a:buFont typeface="Arial"/>
              <a:buChar char="●"/>
            </a:pPr>
            <a:r>
              <a:rPr lang="en" sz="1800" dirty="0"/>
              <a:t>Mao Zedong. </a:t>
            </a:r>
            <a:r>
              <a:rPr lang="en" sz="1800" i="1" dirty="0"/>
              <a:t>On Guerilla Warfare</a:t>
            </a:r>
            <a:r>
              <a:rPr lang="en" sz="1800" dirty="0"/>
              <a:t>, [Online].   Available at  </a:t>
            </a:r>
            <a:r>
              <a:rPr lang="en" sz="1800" u="sng" dirty="0">
                <a:solidFill>
                  <a:srgbClr val="1155CC"/>
                </a:solidFill>
                <a:hlinkClick r:id="rId5"/>
              </a:rPr>
              <a:t>http://www.marxists.org/</a:t>
            </a:r>
            <a:r>
              <a:rPr lang="en" sz="1800" dirty="0"/>
              <a:t>, 1937</a:t>
            </a:r>
          </a:p>
          <a:p>
            <a:pPr marL="457200" lvl="0" indent="-342900" rtl="0">
              <a:spcBef>
                <a:spcPts val="300"/>
              </a:spcBef>
              <a:buClr>
                <a:schemeClr val="dk1"/>
              </a:buClr>
              <a:buSzPct val="100000"/>
              <a:buFont typeface="Arial"/>
              <a:buChar char="●"/>
            </a:pPr>
            <a:r>
              <a:rPr lang="en" sz="1800" dirty="0"/>
              <a:t>Mahan, Alfred Thayer.  </a:t>
            </a:r>
            <a:r>
              <a:rPr lang="en" sz="1800" i="1" dirty="0"/>
              <a:t>The Influence of Sea Power Upon History: 1660 - 1783</a:t>
            </a:r>
            <a:r>
              <a:rPr lang="en" sz="1800" dirty="0"/>
              <a:t>, Little, Brown and Co. 1890</a:t>
            </a:r>
          </a:p>
          <a:p>
            <a:pPr lvl="0" rtl="0">
              <a:spcBef>
                <a:spcPts val="300"/>
              </a:spcBef>
              <a:buNone/>
            </a:pPr>
            <a:endParaRPr sz="1800" dirty="0"/>
          </a:p>
          <a:p>
            <a:pPr marL="457200" lvl="0" indent="-342900" rtl="0">
              <a:spcBef>
                <a:spcPts val="300"/>
              </a:spcBef>
              <a:buClr>
                <a:schemeClr val="dk1"/>
              </a:buClr>
              <a:buSzPct val="100000"/>
              <a:buFont typeface="Arial"/>
              <a:buChar char="●"/>
            </a:pPr>
            <a:r>
              <a:rPr lang="en" sz="1800" dirty="0"/>
              <a:t>Lots more . . .</a:t>
            </a:r>
          </a:p>
          <a:p>
            <a:pPr lvl="0" rtl="0">
              <a:spcBef>
                <a:spcPts val="0"/>
              </a:spcBef>
              <a:buNone/>
            </a:pPr>
            <a:endParaRPr sz="1800" dirty="0"/>
          </a:p>
          <a:p>
            <a:pPr>
              <a:spcBef>
                <a:spcPts val="0"/>
              </a:spcBef>
              <a:buNone/>
            </a:pPr>
            <a:endParaRPr sz="18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59</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Shape 57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Yet more . . .</a:t>
            </a:r>
          </a:p>
        </p:txBody>
      </p:sp>
      <p:sp>
        <p:nvSpPr>
          <p:cNvPr id="580" name="Shape 58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300"/>
              </a:spcBef>
              <a:buClr>
                <a:schemeClr val="dk1"/>
              </a:buClr>
              <a:buSzPct val="61111"/>
              <a:buFont typeface="Arial"/>
              <a:buNone/>
            </a:pPr>
            <a:r>
              <a:rPr lang="en" sz="1800" dirty="0"/>
              <a:t>Conferences:</a:t>
            </a:r>
          </a:p>
          <a:p>
            <a:pPr marL="457200" lvl="0" indent="-342900" rtl="0">
              <a:spcBef>
                <a:spcPts val="300"/>
              </a:spcBef>
              <a:buClr>
                <a:schemeClr val="dk1"/>
              </a:buClr>
              <a:buSzPct val="100000"/>
              <a:buFont typeface="Arial"/>
              <a:buChar char="●"/>
            </a:pPr>
            <a:r>
              <a:rPr lang="en" sz="1800" dirty="0"/>
              <a:t>NATO Conference on Cyber Conflict (CyCon): </a:t>
            </a:r>
            <a:r>
              <a:rPr lang="en" sz="1800" u="sng" dirty="0">
                <a:solidFill>
                  <a:schemeClr val="hlink"/>
                </a:solidFill>
                <a:hlinkClick r:id="rId3"/>
              </a:rPr>
              <a:t>http://ccdcoe.org/cycon/home.html</a:t>
            </a:r>
          </a:p>
          <a:p>
            <a:pPr marL="457200" lvl="0" indent="-342900" rtl="0">
              <a:spcBef>
                <a:spcPts val="300"/>
              </a:spcBef>
              <a:buClr>
                <a:schemeClr val="dk1"/>
              </a:buClr>
              <a:buSzPct val="100000"/>
              <a:buFont typeface="Arial"/>
              <a:buChar char="●"/>
            </a:pPr>
            <a:r>
              <a:rPr lang="en" sz="1800" dirty="0"/>
              <a:t>IEEE/AFCEA Annual Military Communications Conference (MILCON): </a:t>
            </a:r>
            <a:r>
              <a:rPr lang="en" sz="1800" u="sng" dirty="0">
                <a:solidFill>
                  <a:schemeClr val="hlink"/>
                </a:solidFill>
                <a:hlinkClick r:id="rId4"/>
              </a:rPr>
              <a:t>http://www.milcom.org/</a:t>
            </a:r>
          </a:p>
          <a:p>
            <a:pPr lvl="0" rtl="0">
              <a:spcBef>
                <a:spcPts val="300"/>
              </a:spcBef>
              <a:buClr>
                <a:schemeClr val="dk1"/>
              </a:buClr>
              <a:buFont typeface="Arial"/>
              <a:buNone/>
            </a:pPr>
            <a:endParaRPr sz="1800" dirty="0"/>
          </a:p>
          <a:p>
            <a:pPr rtl="0">
              <a:spcBef>
                <a:spcPts val="300"/>
              </a:spcBef>
              <a:buNone/>
            </a:pPr>
            <a:r>
              <a:rPr lang="en" sz="1800" dirty="0"/>
              <a:t>Other:</a:t>
            </a:r>
          </a:p>
          <a:p>
            <a:pPr marL="457200" lvl="0" indent="-342900" rtl="0">
              <a:lnSpc>
                <a:spcPct val="115000"/>
              </a:lnSpc>
              <a:spcBef>
                <a:spcPts val="300"/>
              </a:spcBef>
              <a:buClr>
                <a:schemeClr val="dk1"/>
              </a:buClr>
              <a:buSzPct val="100000"/>
              <a:buFont typeface="Arial"/>
              <a:buChar char="●"/>
            </a:pPr>
            <a:r>
              <a:rPr lang="en" sz="1800" dirty="0"/>
              <a:t>Center for Army Lessons Learned:</a:t>
            </a:r>
            <a:r>
              <a:rPr lang="en" sz="1800" dirty="0">
                <a:hlinkClick r:id="rId5"/>
              </a:rPr>
              <a:t> </a:t>
            </a:r>
            <a:r>
              <a:rPr lang="en" sz="1800" u="sng" dirty="0">
                <a:solidFill>
                  <a:schemeClr val="hlink"/>
                </a:solidFill>
                <a:hlinkClick r:id="rId5"/>
              </a:rPr>
              <a:t>http://usacac.army.mil/CAC2/call/</a:t>
            </a:r>
          </a:p>
          <a:p>
            <a:pPr rtl="0">
              <a:spcBef>
                <a:spcPts val="0"/>
              </a:spcBef>
              <a:buNone/>
            </a:pPr>
            <a:endParaRPr sz="1800" dirty="0"/>
          </a:p>
          <a:p>
            <a:pPr rtl="0">
              <a:spcBef>
                <a:spcPts val="0"/>
              </a:spcBef>
              <a:buNone/>
            </a:pPr>
            <a:endParaRPr sz="1800" dirty="0"/>
          </a:p>
          <a:p>
            <a:pPr algn="ctr">
              <a:spcBef>
                <a:spcPts val="0"/>
              </a:spcBef>
              <a:buNone/>
            </a:pPr>
            <a:r>
              <a:rPr lang="en" sz="2400" i="1" dirty="0"/>
              <a:t>[See our whitepaper for lots more references!]</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60</a:t>
            </a:fld>
            <a:endParaRPr lang="en-US"/>
          </a:p>
        </p:txBody>
      </p:sp>
      <p:sp>
        <p:nvSpPr>
          <p:cNvPr id="6" name="Shape 50"/>
          <p:cNvSpPr txBox="1"/>
          <p:nvPr/>
        </p:nvSpPr>
        <p:spPr>
          <a:xfrm>
            <a:off x="8433710" y="-726"/>
            <a:ext cx="623374"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9" name="Shape 60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lgn="ctr">
              <a:spcBef>
                <a:spcPts val="0"/>
              </a:spcBef>
              <a:buNone/>
            </a:pPr>
            <a:endParaRPr lang="en-US" sz="5400" dirty="0" smtClean="0"/>
          </a:p>
          <a:p>
            <a:pPr algn="ctr">
              <a:spcBef>
                <a:spcPts val="0"/>
              </a:spcBef>
              <a:buNone/>
            </a:pPr>
            <a:endParaRPr lang="en-US" sz="5400" dirty="0" smtClean="0"/>
          </a:p>
          <a:p>
            <a:pPr algn="ctr">
              <a:spcBef>
                <a:spcPts val="0"/>
              </a:spcBef>
              <a:buNone/>
            </a:pPr>
            <a:r>
              <a:rPr lang="en-US" sz="5400" dirty="0" smtClean="0"/>
              <a:t>Questions?</a:t>
            </a:r>
            <a:endParaRPr sz="5400" dirty="0"/>
          </a:p>
        </p:txBody>
      </p:sp>
      <p:sp>
        <p:nvSpPr>
          <p:cNvPr id="2" name="Slide Number Placeholder 1"/>
          <p:cNvSpPr>
            <a:spLocks noGrp="1"/>
          </p:cNvSpPr>
          <p:nvPr>
            <p:ph type="sldNum" sz="quarter" idx="10"/>
          </p:nvPr>
        </p:nvSpPr>
        <p:spPr/>
        <p:txBody>
          <a:bodyPr/>
          <a:lstStyle/>
          <a:p>
            <a:fld id="{23FFE909-697B-4EBA-B3F0-F8808824B71C}" type="slidenum">
              <a:rPr lang="en-US" smtClean="0"/>
              <a:pPr/>
              <a:t>61</a:t>
            </a:fld>
            <a:endParaRPr lang="en-US"/>
          </a:p>
        </p:txBody>
      </p:sp>
      <p:sp>
        <p:nvSpPr>
          <p:cNvPr id="5" name="Shape 50"/>
          <p:cNvSpPr txBox="1"/>
          <p:nvPr/>
        </p:nvSpPr>
        <p:spPr>
          <a:xfrm>
            <a:off x="7589519" y="0"/>
            <a:ext cx="1467565" cy="457200"/>
          </a:xfrm>
          <a:prstGeom prst="rect">
            <a:avLst/>
          </a:prstGeom>
          <a:noFill/>
          <a:ln>
            <a:noFill/>
          </a:ln>
        </p:spPr>
        <p:txBody>
          <a:bodyPr lIns="91425" tIns="91425" rIns="91425" bIns="91425" anchor="t" anchorCtr="0">
            <a:noAutofit/>
          </a:bodyPr>
          <a:lstStyle/>
          <a:p>
            <a:pPr lvl="0" algn="ctr" rtl="0">
              <a:spcBef>
                <a:spcPts val="0"/>
              </a:spcBef>
              <a:buNone/>
            </a:pPr>
            <a:r>
              <a:rPr lang="en" sz="2400" dirty="0" smtClean="0">
                <a:solidFill>
                  <a:schemeClr val="lt1"/>
                </a:solidFill>
                <a:latin typeface="Kashmir" pitchFamily="2" charset="0"/>
              </a:rPr>
              <a:t>~@%</a:t>
            </a:r>
            <a:endParaRPr lang="en" sz="2400" dirty="0">
              <a:solidFill>
                <a:schemeClr val="lt1"/>
              </a:solidFill>
              <a:latin typeface="Kashmir" pitchFamily="2" charset="0"/>
            </a:endParaRPr>
          </a:p>
        </p:txBody>
      </p:sp>
    </p:spTree>
  </p:cSld>
  <p:clrMapOvr>
    <a:masterClrMapping/>
  </p:clrMapOvr>
  <p:transition spd="slow">
    <p:cu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457200" y="2240912"/>
            <a:ext cx="8229600" cy="1143000"/>
          </a:xfrm>
          <a:prstGeom prst="rect">
            <a:avLst/>
          </a:prstGeom>
        </p:spPr>
        <p:txBody>
          <a:bodyPr lIns="91425" tIns="91425" rIns="91425" bIns="91425" anchor="ctr" anchorCtr="0">
            <a:noAutofit/>
          </a:bodyPr>
          <a:lstStyle/>
          <a:p>
            <a:pPr algn="ctr">
              <a:spcBef>
                <a:spcPts val="0"/>
              </a:spcBef>
              <a:buNone/>
            </a:pPr>
            <a:r>
              <a:rPr lang="en" sz="4800" i="1">
                <a:solidFill>
                  <a:srgbClr val="000000"/>
                </a:solidFill>
              </a:rPr>
              <a:t>Backup Slides</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62</a:t>
            </a:fld>
            <a:endParaRPr lang="en-US"/>
          </a:p>
        </p:txBody>
      </p:sp>
    </p:spTree>
  </p:cSld>
  <p:clrMapOvr>
    <a:masterClrMapping/>
  </p:clrMapOvr>
  <p:transition spd="slow">
    <p:cu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3FFE909-697B-4EBA-B3F0-F8808824B71C}" type="slidenum">
              <a:rPr lang="en-US" smtClean="0"/>
              <a:pPr/>
              <a:t>63</a:t>
            </a:fld>
            <a:endParaRPr lang="en-US"/>
          </a:p>
        </p:txBody>
      </p:sp>
      <p:sp>
        <p:nvSpPr>
          <p:cNvPr id="4" name="Shape 50"/>
          <p:cNvSpPr txBox="1"/>
          <p:nvPr/>
        </p:nvSpPr>
        <p:spPr>
          <a:xfrm>
            <a:off x="2849880" y="472440"/>
            <a:ext cx="3799285" cy="762000"/>
          </a:xfrm>
          <a:prstGeom prst="rect">
            <a:avLst/>
          </a:prstGeom>
          <a:noFill/>
          <a:ln>
            <a:noFill/>
          </a:ln>
        </p:spPr>
        <p:txBody>
          <a:bodyPr lIns="91425" tIns="91425" rIns="91425" bIns="91425" anchor="t" anchorCtr="0">
            <a:noAutofit/>
          </a:bodyPr>
          <a:lstStyle/>
          <a:p>
            <a:pPr lvl="0" algn="ctr"/>
            <a:r>
              <a:rPr lang="en" sz="4400" dirty="0" smtClean="0">
                <a:solidFill>
                  <a:schemeClr val="lt1"/>
                </a:solidFill>
                <a:latin typeface="Kashmir" pitchFamily="2" charset="0"/>
              </a:rPr>
              <a:t>`%~@</a:t>
            </a:r>
            <a:endParaRPr lang="en" sz="4400" dirty="0">
              <a:solidFill>
                <a:schemeClr val="lt1"/>
              </a:solidFill>
              <a:latin typeface="Kashmir" pitchFamily="2" charset="0"/>
            </a:endParaRPr>
          </a:p>
        </p:txBody>
      </p:sp>
      <p:sp>
        <p:nvSpPr>
          <p:cNvPr id="6" name="Shape 60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lgn="ctr">
              <a:spcBef>
                <a:spcPts val="0"/>
              </a:spcBef>
              <a:buNone/>
            </a:pPr>
            <a:endParaRPr lang="en-US" sz="5400" dirty="0" smtClean="0"/>
          </a:p>
          <a:p>
            <a:pPr algn="ctr">
              <a:spcBef>
                <a:spcPts val="0"/>
              </a:spcBef>
              <a:buNone/>
            </a:pPr>
            <a:endParaRPr lang="en-US" sz="5400" dirty="0" smtClean="0"/>
          </a:p>
          <a:p>
            <a:pPr algn="ctr">
              <a:spcBef>
                <a:spcPts val="0"/>
              </a:spcBef>
              <a:buNone/>
            </a:pPr>
            <a:r>
              <a:rPr lang="en-US" sz="5400" dirty="0" smtClean="0"/>
              <a:t>Questions?</a:t>
            </a:r>
            <a:endParaRPr sz="5400" dirty="0"/>
          </a:p>
        </p:txBody>
      </p:sp>
    </p:spTree>
  </p:cSld>
  <p:clrMapOvr>
    <a:masterClrMapping/>
  </p:clrMapOvr>
  <p:transition spd="slow">
    <p:cu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Shape 58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Resources on Adversary Doctrine and Strategy: China</a:t>
            </a:r>
          </a:p>
        </p:txBody>
      </p:sp>
      <p:sp>
        <p:nvSpPr>
          <p:cNvPr id="587" name="Shape 587"/>
          <p:cNvSpPr txBox="1">
            <a:spLocks noGrp="1"/>
          </p:cNvSpPr>
          <p:nvPr>
            <p:ph type="body" idx="1"/>
          </p:nvPr>
        </p:nvSpPr>
        <p:spPr>
          <a:xfrm>
            <a:off x="2534225" y="1600200"/>
            <a:ext cx="6302099" cy="4967700"/>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Timothy Thomas’ trilogy and Chinese Information Warfare doctrine, published by the Army’s Foreign Military Studies Office at Fort Leavenworth. </a:t>
            </a:r>
          </a:p>
          <a:p>
            <a:pPr marL="914400" lvl="1" indent="-381000" rtl="0">
              <a:spcBef>
                <a:spcPts val="0"/>
              </a:spcBef>
              <a:buClr>
                <a:schemeClr val="dk1"/>
              </a:buClr>
              <a:buSzPct val="100000"/>
              <a:buFont typeface="Courier New"/>
              <a:buChar char="o"/>
            </a:pPr>
            <a:r>
              <a:rPr lang="en" sz="2400" i="1"/>
              <a:t>Dragon Bytes</a:t>
            </a:r>
            <a:r>
              <a:rPr lang="en" sz="2400"/>
              <a:t>, 2003</a:t>
            </a:r>
          </a:p>
          <a:p>
            <a:pPr marL="914400" lvl="1" indent="-381000" rtl="0">
              <a:spcBef>
                <a:spcPts val="0"/>
              </a:spcBef>
              <a:buClr>
                <a:schemeClr val="dk1"/>
              </a:buClr>
              <a:buSzPct val="100000"/>
              <a:buFont typeface="Courier New"/>
              <a:buChar char="o"/>
            </a:pPr>
            <a:r>
              <a:rPr lang="en" sz="2400" i="1"/>
              <a:t>Decoding the Virtual Dragon</a:t>
            </a:r>
            <a:r>
              <a:rPr lang="en" sz="2400"/>
              <a:t>, 2007</a:t>
            </a:r>
          </a:p>
          <a:p>
            <a:pPr marL="914400" lvl="1" indent="-381000" rtl="0">
              <a:spcBef>
                <a:spcPts val="0"/>
              </a:spcBef>
              <a:buClr>
                <a:schemeClr val="dk1"/>
              </a:buClr>
              <a:buSzPct val="100000"/>
              <a:buFont typeface="Courier New"/>
              <a:buChar char="o"/>
            </a:pPr>
            <a:r>
              <a:rPr lang="en" sz="2400" i="1"/>
              <a:t>The Dragon’s Quantum Leap</a:t>
            </a:r>
            <a:r>
              <a:rPr lang="en" sz="2400"/>
              <a:t>, 2009</a:t>
            </a:r>
          </a:p>
          <a:p>
            <a:pPr lvl="0" rtl="0">
              <a:spcBef>
                <a:spcPts val="0"/>
              </a:spcBef>
              <a:buNone/>
            </a:pPr>
            <a:endParaRPr sz="2400"/>
          </a:p>
          <a:p>
            <a:pPr marL="457200" lvl="0" indent="-381000" rtl="0">
              <a:spcBef>
                <a:spcPts val="0"/>
              </a:spcBef>
              <a:buClr>
                <a:schemeClr val="dk1"/>
              </a:buClr>
              <a:buSzPct val="100000"/>
              <a:buFont typeface="Arial"/>
              <a:buChar char="●"/>
            </a:pPr>
            <a:r>
              <a:rPr lang="en" sz="2400"/>
              <a:t>Liang, Qiao and Xiangsui, Wang. </a:t>
            </a:r>
            <a:r>
              <a:rPr lang="en" sz="2400" i="1"/>
              <a:t>Unrestricted Warfare</a:t>
            </a:r>
            <a:r>
              <a:rPr lang="en" sz="2400"/>
              <a:t>.  Summaries and translations abound on the web; extensively covered in Thomas’ Chinese IW trilogy.</a:t>
            </a:r>
          </a:p>
        </p:txBody>
      </p:sp>
      <p:pic>
        <p:nvPicPr>
          <p:cNvPr id="588" name="Shape 588"/>
          <p:cNvPicPr preferRelativeResize="0"/>
          <p:nvPr/>
        </p:nvPicPr>
        <p:blipFill>
          <a:blip r:embed="rId3"/>
          <a:stretch>
            <a:fillRect/>
          </a:stretch>
        </p:blipFill>
        <p:spPr>
          <a:xfrm>
            <a:off x="586300" y="4587925"/>
            <a:ext cx="1224100" cy="1809549"/>
          </a:xfrm>
          <a:prstGeom prst="rect">
            <a:avLst/>
          </a:prstGeom>
          <a:noFill/>
          <a:ln w="12700"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pic>
        <p:nvPicPr>
          <p:cNvPr id="589" name="Shape 589"/>
          <p:cNvPicPr preferRelativeResize="0"/>
          <p:nvPr/>
        </p:nvPicPr>
        <p:blipFill>
          <a:blip r:embed="rId4"/>
          <a:stretch>
            <a:fillRect/>
          </a:stretch>
        </p:blipFill>
        <p:spPr>
          <a:xfrm>
            <a:off x="378195" y="1664075"/>
            <a:ext cx="1322749" cy="1981274"/>
          </a:xfrm>
          <a:prstGeom prst="rect">
            <a:avLst/>
          </a:prstGeom>
          <a:noFill/>
          <a:ln w="12700"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pic>
        <p:nvPicPr>
          <p:cNvPr id="590" name="Shape 590"/>
          <p:cNvPicPr preferRelativeResize="0"/>
          <p:nvPr/>
        </p:nvPicPr>
        <p:blipFill>
          <a:blip r:embed="rId5"/>
          <a:stretch>
            <a:fillRect/>
          </a:stretch>
        </p:blipFill>
        <p:spPr>
          <a:xfrm>
            <a:off x="536975" y="1864150"/>
            <a:ext cx="1322749" cy="2007323"/>
          </a:xfrm>
          <a:prstGeom prst="rect">
            <a:avLst/>
          </a:prstGeom>
          <a:noFill/>
          <a:ln w="12700"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pic>
        <p:nvPicPr>
          <p:cNvPr id="591" name="Shape 591"/>
          <p:cNvPicPr preferRelativeResize="0"/>
          <p:nvPr/>
        </p:nvPicPr>
        <p:blipFill>
          <a:blip r:embed="rId6"/>
          <a:stretch>
            <a:fillRect/>
          </a:stretch>
        </p:blipFill>
        <p:spPr>
          <a:xfrm>
            <a:off x="727300" y="2075325"/>
            <a:ext cx="1322749" cy="2025094"/>
          </a:xfrm>
          <a:prstGeom prst="rect">
            <a:avLst/>
          </a:prstGeom>
          <a:noFill/>
          <a:ln w="12700" cap="flat">
            <a:solidFill>
              <a:srgbClr val="000000"/>
            </a:solidFill>
            <a:prstDash val="solid"/>
            <a:round/>
            <a:headEnd type="none" w="med" len="med"/>
            <a:tailEnd type="none" w="med" len="med"/>
          </a:ln>
          <a:effectLst>
            <a:outerShdw blurRad="50800" dist="38100" dir="8100000" algn="tr" rotWithShape="0">
              <a:prstClr val="black">
                <a:alpha val="40000"/>
              </a:prstClr>
            </a:outerShdw>
          </a:effectLst>
        </p:spPr>
      </p:pic>
      <p:sp>
        <p:nvSpPr>
          <p:cNvPr id="2" name="Slide Number Placeholder 1"/>
          <p:cNvSpPr>
            <a:spLocks noGrp="1"/>
          </p:cNvSpPr>
          <p:nvPr>
            <p:ph type="sldNum" sz="quarter" idx="10"/>
          </p:nvPr>
        </p:nvSpPr>
        <p:spPr/>
        <p:txBody>
          <a:bodyPr/>
          <a:lstStyle/>
          <a:p>
            <a:fld id="{23FFE909-697B-4EBA-B3F0-F8808824B71C}" type="slidenum">
              <a:rPr lang="en-US" smtClean="0"/>
              <a:pPr/>
              <a:t>64</a:t>
            </a:fld>
            <a:endParaRPr lang="en-US"/>
          </a:p>
        </p:txBody>
      </p:sp>
    </p:spTree>
  </p:cSld>
  <p:clrMapOvr>
    <a:masterClrMapping/>
  </p:clrMapOvr>
  <p:transition spd="slow">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a:spcBef>
                <a:spcPts val="0"/>
              </a:spcBef>
              <a:buNone/>
            </a:pPr>
            <a:r>
              <a:rPr lang="en"/>
              <a:t>More Adversary Doctrine and Strategy: Russia</a:t>
            </a:r>
          </a:p>
        </p:txBody>
      </p:sp>
      <p:sp>
        <p:nvSpPr>
          <p:cNvPr id="597" name="Shape 59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sz="2400" b="1" dirty="0">
                <a:latin typeface="Arial"/>
                <a:ea typeface="Arial"/>
                <a:cs typeface="Arial"/>
                <a:sym typeface="Arial"/>
              </a:rPr>
              <a:t>Russian Military Publications:</a:t>
            </a:r>
          </a:p>
          <a:p>
            <a:pPr marL="914400" lvl="0" indent="-381000" rtl="0">
              <a:spcBef>
                <a:spcPts val="600"/>
              </a:spcBef>
              <a:buClr>
                <a:schemeClr val="dk1"/>
              </a:buClr>
              <a:buSzPct val="100000"/>
              <a:buFont typeface="Arial"/>
              <a:buChar char="●"/>
            </a:pPr>
            <a:r>
              <a:rPr lang="en" sz="2400" dirty="0">
                <a:latin typeface="Arial"/>
                <a:ea typeface="Arial"/>
                <a:cs typeface="Arial"/>
                <a:sym typeface="Arial"/>
              </a:rPr>
              <a:t>“Doctrine of Information Security of the Russian Federation” (2000)</a:t>
            </a:r>
          </a:p>
          <a:p>
            <a:pPr marL="914400" lvl="0" indent="-381000" rtl="0">
              <a:spcBef>
                <a:spcPts val="600"/>
              </a:spcBef>
              <a:buClr>
                <a:schemeClr val="dk1"/>
              </a:buClr>
              <a:buSzPct val="100000"/>
              <a:buFont typeface="Arial"/>
              <a:buChar char="●"/>
            </a:pPr>
            <a:r>
              <a:rPr lang="en" sz="2400" dirty="0">
                <a:latin typeface="Arial"/>
                <a:ea typeface="Arial"/>
                <a:cs typeface="Arial"/>
                <a:sym typeface="Arial"/>
              </a:rPr>
              <a:t>“Conceptual Views on the Activity of the Russian Federation Armed Forces in Information Space” (2011)</a:t>
            </a:r>
          </a:p>
          <a:p>
            <a:pPr lvl="0" rtl="0">
              <a:spcBef>
                <a:spcPts val="600"/>
              </a:spcBef>
              <a:buNone/>
            </a:pPr>
            <a:endParaRPr sz="1800" dirty="0">
              <a:latin typeface="Arial"/>
              <a:ea typeface="Arial"/>
              <a:cs typeface="Arial"/>
              <a:sym typeface="Arial"/>
            </a:endParaRPr>
          </a:p>
          <a:p>
            <a:pPr lvl="0" rtl="0">
              <a:spcBef>
                <a:spcPts val="600"/>
              </a:spcBef>
              <a:buNone/>
            </a:pPr>
            <a:r>
              <a:rPr lang="en" sz="2400" b="1" dirty="0">
                <a:latin typeface="Arial"/>
                <a:ea typeface="Arial"/>
                <a:cs typeface="Arial"/>
                <a:sym typeface="Arial"/>
              </a:rPr>
              <a:t>American Foreign Policy Council’s Defense Dossier:</a:t>
            </a:r>
          </a:p>
          <a:p>
            <a:pPr marL="914400" lvl="0" indent="-381000">
              <a:spcBef>
                <a:spcPts val="600"/>
              </a:spcBef>
              <a:buClr>
                <a:schemeClr val="dk1"/>
              </a:buClr>
              <a:buSzPct val="100000"/>
              <a:buFont typeface="Arial"/>
              <a:buChar char="●"/>
            </a:pPr>
            <a:r>
              <a:rPr lang="en" sz="2400" dirty="0">
                <a:latin typeface="Arial"/>
                <a:ea typeface="Arial"/>
                <a:cs typeface="Arial"/>
                <a:sym typeface="Arial"/>
              </a:rPr>
              <a:t>“How Russia Harnesses Cyberwarfare,” by David J. Smith.</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65</a:t>
            </a:fld>
            <a:endParaRPr lang="en-US"/>
          </a:p>
        </p:txBody>
      </p:sp>
    </p:spTree>
  </p:cSld>
  <p:clrMapOvr>
    <a:masterClrMapping/>
  </p:clrMapOvr>
  <p:transition spd="slow">
    <p:cu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Shape 61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But the government is here to help, right?</a:t>
            </a:r>
          </a:p>
        </p:txBody>
      </p:sp>
      <p:sp>
        <p:nvSpPr>
          <p:cNvPr id="620" name="Shape 62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sz="1800" dirty="0"/>
              <a:t>“DoD will employ new defense operating concepts to protect </a:t>
            </a:r>
            <a:r>
              <a:rPr lang="en" sz="1800" b="1" dirty="0"/>
              <a:t>DoD networks and systems</a:t>
            </a:r>
            <a:r>
              <a:rPr lang="en" sz="1800" dirty="0"/>
              <a:t>.”</a:t>
            </a:r>
          </a:p>
          <a:p>
            <a:pPr lvl="0" rtl="0">
              <a:spcBef>
                <a:spcPts val="600"/>
              </a:spcBef>
              <a:buNone/>
            </a:pPr>
            <a:r>
              <a:rPr lang="en" sz="1800" dirty="0"/>
              <a:t>	</a:t>
            </a:r>
            <a:r>
              <a:rPr lang="en" sz="1800" dirty="0" smtClean="0"/>
              <a:t>- </a:t>
            </a:r>
            <a:r>
              <a:rPr lang="en" sz="1800" dirty="0"/>
              <a:t>DoD Strategy for Operating in Cyberspace</a:t>
            </a:r>
          </a:p>
          <a:p>
            <a:pPr lvl="0" rtl="0">
              <a:spcBef>
                <a:spcPts val="600"/>
              </a:spcBef>
              <a:buNone/>
            </a:pPr>
            <a:endParaRPr sz="1800" dirty="0"/>
          </a:p>
          <a:p>
            <a:pPr lvl="0" rtl="0">
              <a:spcBef>
                <a:spcPts val="600"/>
              </a:spcBef>
              <a:buNone/>
            </a:pPr>
            <a:r>
              <a:rPr lang="en" sz="1800" dirty="0"/>
              <a:t>“The Department of Homeland Security (DHS) is responsible for helping </a:t>
            </a:r>
            <a:r>
              <a:rPr lang="en" sz="1800" b="1" dirty="0"/>
              <a:t>Federal Executive Branch civilian departments and agencies secure their unclassified networks (.gov)</a:t>
            </a:r>
            <a:r>
              <a:rPr lang="en" sz="1800" dirty="0"/>
              <a:t>.”</a:t>
            </a:r>
          </a:p>
          <a:p>
            <a:pPr lvl="0" rtl="0">
              <a:spcBef>
                <a:spcPts val="600"/>
              </a:spcBef>
              <a:buNone/>
            </a:pPr>
            <a:r>
              <a:rPr lang="en" sz="1800" dirty="0"/>
              <a:t>	</a:t>
            </a:r>
            <a:r>
              <a:rPr lang="en" sz="1800" dirty="0" smtClean="0"/>
              <a:t>- </a:t>
            </a:r>
            <a:r>
              <a:rPr lang="en" sz="1800" dirty="0"/>
              <a:t>DHS. </a:t>
            </a:r>
            <a:r>
              <a:rPr lang="en" sz="1800" i="1" dirty="0"/>
              <a:t>Preventing and Defending Against Cyber Attacks.</a:t>
            </a:r>
            <a:r>
              <a:rPr lang="en" sz="1800" dirty="0"/>
              <a:t> June 2011</a:t>
            </a:r>
          </a:p>
          <a:p>
            <a:pPr lvl="0" rtl="0">
              <a:spcBef>
                <a:spcPts val="600"/>
              </a:spcBef>
              <a:buNone/>
            </a:pPr>
            <a:endParaRPr sz="1800" dirty="0"/>
          </a:p>
          <a:p>
            <a:pPr lvl="0" rtl="0">
              <a:spcBef>
                <a:spcPts val="600"/>
              </a:spcBef>
              <a:buNone/>
            </a:pPr>
            <a:r>
              <a:rPr lang="en" sz="1800" dirty="0"/>
              <a:t>“The mission of the [FBI] Cyber Division is to coordinate, supervise, and facilitate the FBI's </a:t>
            </a:r>
            <a:r>
              <a:rPr lang="en" sz="1800" b="1" dirty="0"/>
              <a:t>investigation of </a:t>
            </a:r>
            <a:r>
              <a:rPr lang="en" sz="1800" dirty="0"/>
              <a:t>those </a:t>
            </a:r>
            <a:r>
              <a:rPr lang="en" sz="1800" b="1" dirty="0"/>
              <a:t>federal violations </a:t>
            </a:r>
            <a:r>
              <a:rPr lang="en" sz="1800" dirty="0"/>
              <a:t>in which the Internet, computer systems, or networks are exploited as the principal instruments or targets . . .”</a:t>
            </a:r>
          </a:p>
          <a:p>
            <a:pPr lvl="0" rtl="0">
              <a:spcBef>
                <a:spcPts val="600"/>
              </a:spcBef>
              <a:buNone/>
            </a:pPr>
            <a:r>
              <a:rPr lang="en" sz="1800" dirty="0"/>
              <a:t>	</a:t>
            </a:r>
            <a:r>
              <a:rPr lang="en" sz="1800" dirty="0" smtClean="0"/>
              <a:t>- </a:t>
            </a:r>
            <a:r>
              <a:rPr lang="en" sz="1800" dirty="0"/>
              <a:t>FBI Cyber Division mission statement</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66</a:t>
            </a:fld>
            <a:endParaRPr lang="en-US"/>
          </a:p>
        </p:txBody>
      </p:sp>
    </p:spTree>
  </p:cSld>
  <p:clrMapOvr>
    <a:masterClrMapping/>
  </p:clrMapOvr>
  <p:transition spd="slow">
    <p:cu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Shape 62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Attributes of Effective Doctrine</a:t>
            </a:r>
          </a:p>
        </p:txBody>
      </p:sp>
      <p:sp>
        <p:nvSpPr>
          <p:cNvPr id="626" name="Shape 62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dirty="0"/>
              <a:t>Success in Combat</a:t>
            </a:r>
          </a:p>
          <a:p>
            <a:pPr lvl="0" rtl="0">
              <a:spcBef>
                <a:spcPts val="600"/>
              </a:spcBef>
              <a:buNone/>
            </a:pPr>
            <a:r>
              <a:rPr lang="en" dirty="0"/>
              <a:t>Acceptability by the Military and Nation</a:t>
            </a:r>
          </a:p>
          <a:p>
            <a:pPr lvl="0" rtl="0">
              <a:spcBef>
                <a:spcPts val="600"/>
              </a:spcBef>
              <a:buNone/>
            </a:pPr>
            <a:r>
              <a:rPr lang="en" dirty="0"/>
              <a:t>Adaptability and Flexibility</a:t>
            </a:r>
          </a:p>
          <a:p>
            <a:pPr lvl="0" rtl="0">
              <a:spcBef>
                <a:spcPts val="600"/>
              </a:spcBef>
              <a:buNone/>
            </a:pPr>
            <a:r>
              <a:rPr lang="en" dirty="0"/>
              <a:t>Relevancy</a:t>
            </a:r>
          </a:p>
          <a:p>
            <a:pPr lvl="0" rtl="0">
              <a:spcBef>
                <a:spcPts val="600"/>
              </a:spcBef>
              <a:buNone/>
            </a:pPr>
            <a:r>
              <a:rPr lang="en" dirty="0"/>
              <a:t>Attainability</a:t>
            </a:r>
          </a:p>
        </p:txBody>
      </p:sp>
      <p:sp>
        <p:nvSpPr>
          <p:cNvPr id="627" name="Shape 627"/>
          <p:cNvSpPr txBox="1"/>
          <p:nvPr/>
        </p:nvSpPr>
        <p:spPr>
          <a:xfrm>
            <a:off x="283800" y="6584700"/>
            <a:ext cx="8936400" cy="349499"/>
          </a:xfrm>
          <a:prstGeom prst="rect">
            <a:avLst/>
          </a:prstGeom>
          <a:noFill/>
          <a:ln>
            <a:noFill/>
          </a:ln>
        </p:spPr>
        <p:txBody>
          <a:bodyPr lIns="91425" tIns="91425" rIns="91425" bIns="91425" anchor="ctr" anchorCtr="0">
            <a:noAutofit/>
          </a:bodyPr>
          <a:lstStyle/>
          <a:p>
            <a:pPr lvl="0" algn="r" rtl="0">
              <a:spcBef>
                <a:spcPts val="0"/>
              </a:spcBef>
              <a:buNone/>
            </a:pPr>
            <a:r>
              <a:rPr lang="en" sz="800"/>
              <a:t>Brent Morgan, “Employment of Indications and Warning Methods to Forecast Potentially Hostile Revolutions in Military Affairs,” Naval Postgraduate School Thesis, 1995.</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67</a:t>
            </a:fld>
            <a:endParaRPr lang="en-US"/>
          </a:p>
        </p:txBody>
      </p:sp>
    </p:spTree>
  </p:cSld>
  <p:clrMapOvr>
    <a:masterClrMapping/>
  </p:clrMapOvr>
  <p:transition spd="slow">
    <p:cu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Shape 632"/>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Why Does Doctrine Change</a:t>
            </a:r>
          </a:p>
        </p:txBody>
      </p:sp>
      <p:sp>
        <p:nvSpPr>
          <p:cNvPr id="633" name="Shape 63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dirty="0"/>
              <a:t>Strategic Objectives</a:t>
            </a:r>
          </a:p>
          <a:p>
            <a:pPr lvl="0" rtl="0">
              <a:spcBef>
                <a:spcPts val="600"/>
              </a:spcBef>
              <a:buNone/>
            </a:pPr>
            <a:r>
              <a:rPr lang="en" dirty="0"/>
              <a:t>Strategic Environment</a:t>
            </a:r>
          </a:p>
          <a:p>
            <a:pPr lvl="0" rtl="0">
              <a:spcBef>
                <a:spcPts val="600"/>
              </a:spcBef>
              <a:buNone/>
            </a:pPr>
            <a:r>
              <a:rPr lang="en" dirty="0"/>
              <a:t>Changes in Leadership</a:t>
            </a:r>
          </a:p>
          <a:p>
            <a:pPr lvl="0" rtl="0">
              <a:spcBef>
                <a:spcPts val="600"/>
              </a:spcBef>
              <a:buNone/>
            </a:pPr>
            <a:r>
              <a:rPr lang="en" dirty="0"/>
              <a:t>Defeat/Success on the Battlefield</a:t>
            </a:r>
          </a:p>
          <a:p>
            <a:pPr lvl="0" rtl="0">
              <a:spcBef>
                <a:spcPts val="600"/>
              </a:spcBef>
              <a:buNone/>
            </a:pPr>
            <a:r>
              <a:rPr lang="en" dirty="0"/>
              <a:t>Changes in Technology</a:t>
            </a:r>
          </a:p>
          <a:p>
            <a:pPr lvl="0" rtl="0">
              <a:spcBef>
                <a:spcPts val="600"/>
              </a:spcBef>
              <a:buNone/>
            </a:pPr>
            <a:r>
              <a:rPr lang="en" dirty="0"/>
              <a:t>Changes in Available Resources</a:t>
            </a:r>
          </a:p>
          <a:p>
            <a:pPr lvl="0" rtl="0">
              <a:spcBef>
                <a:spcPts val="600"/>
              </a:spcBef>
              <a:buNone/>
            </a:pPr>
            <a:r>
              <a:rPr lang="en" dirty="0"/>
              <a:t>Enlightened Vision</a:t>
            </a:r>
          </a:p>
        </p:txBody>
      </p:sp>
      <p:sp>
        <p:nvSpPr>
          <p:cNvPr id="634" name="Shape 634"/>
          <p:cNvSpPr txBox="1"/>
          <p:nvPr/>
        </p:nvSpPr>
        <p:spPr>
          <a:xfrm>
            <a:off x="283800" y="6584700"/>
            <a:ext cx="8936400" cy="349499"/>
          </a:xfrm>
          <a:prstGeom prst="rect">
            <a:avLst/>
          </a:prstGeom>
          <a:noFill/>
          <a:ln>
            <a:noFill/>
          </a:ln>
        </p:spPr>
        <p:txBody>
          <a:bodyPr lIns="91425" tIns="91425" rIns="91425" bIns="91425" anchor="ctr" anchorCtr="0">
            <a:noAutofit/>
          </a:bodyPr>
          <a:lstStyle/>
          <a:p>
            <a:pPr lvl="0" algn="r" rtl="0">
              <a:spcBef>
                <a:spcPts val="0"/>
              </a:spcBef>
              <a:buNone/>
            </a:pPr>
            <a:r>
              <a:rPr lang="en" sz="800"/>
              <a:t>Brent Morgan, “Employment of Indications and Warning Methods to Forecast Potentially Hostile Revolutions in Military Affairs,” Naval Postgraduate School Thesis, 1995.</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68</a:t>
            </a:fld>
            <a:endParaRPr lang="en-US"/>
          </a:p>
        </p:txBody>
      </p:sp>
    </p:spTree>
  </p:cSld>
  <p:clrMapOvr>
    <a:masterClrMapping/>
  </p:clrMapOvr>
  <p:transition spd="slow">
    <p:cu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Shape 639"/>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Indicators of Doctrinal Change</a:t>
            </a:r>
          </a:p>
        </p:txBody>
      </p:sp>
      <p:sp>
        <p:nvSpPr>
          <p:cNvPr id="640" name="Shape 64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dirty="0"/>
              <a:t>Use Against a Third Party</a:t>
            </a:r>
          </a:p>
          <a:p>
            <a:pPr lvl="0" rtl="0">
              <a:spcBef>
                <a:spcPts val="600"/>
              </a:spcBef>
              <a:buNone/>
            </a:pPr>
            <a:r>
              <a:rPr lang="en" dirty="0"/>
              <a:t>War Games and Exercises</a:t>
            </a:r>
          </a:p>
          <a:p>
            <a:pPr lvl="0" rtl="0">
              <a:spcBef>
                <a:spcPts val="600"/>
              </a:spcBef>
              <a:buNone/>
            </a:pPr>
            <a:r>
              <a:rPr lang="en" dirty="0"/>
              <a:t>New Manuals or Doctrinal Publications</a:t>
            </a:r>
          </a:p>
          <a:p>
            <a:pPr lvl="0" rtl="0">
              <a:spcBef>
                <a:spcPts val="600"/>
              </a:spcBef>
              <a:buNone/>
            </a:pPr>
            <a:r>
              <a:rPr lang="en" dirty="0"/>
              <a:t>New Service School Curriculum</a:t>
            </a:r>
          </a:p>
          <a:p>
            <a:pPr lvl="0" rtl="0">
              <a:spcBef>
                <a:spcPts val="600"/>
              </a:spcBef>
              <a:buNone/>
            </a:pPr>
            <a:r>
              <a:rPr lang="en" dirty="0"/>
              <a:t>Professional Publications</a:t>
            </a:r>
          </a:p>
        </p:txBody>
      </p:sp>
      <p:sp>
        <p:nvSpPr>
          <p:cNvPr id="641" name="Shape 641"/>
          <p:cNvSpPr txBox="1"/>
          <p:nvPr/>
        </p:nvSpPr>
        <p:spPr>
          <a:xfrm>
            <a:off x="283800" y="6584700"/>
            <a:ext cx="8936400" cy="349499"/>
          </a:xfrm>
          <a:prstGeom prst="rect">
            <a:avLst/>
          </a:prstGeom>
          <a:noFill/>
          <a:ln>
            <a:noFill/>
          </a:ln>
        </p:spPr>
        <p:txBody>
          <a:bodyPr lIns="91425" tIns="91425" rIns="91425" bIns="91425" anchor="ctr" anchorCtr="0">
            <a:noAutofit/>
          </a:bodyPr>
          <a:lstStyle/>
          <a:p>
            <a:pPr lvl="0" algn="r" rtl="0">
              <a:spcBef>
                <a:spcPts val="0"/>
              </a:spcBef>
              <a:buNone/>
            </a:pPr>
            <a:r>
              <a:rPr lang="en" sz="800"/>
              <a:t>Brent Morgan, “Employment of Indications and Warning Methods to Forecast Potentially Hostile Revolutions in Military Affairs,” Naval Postgraduate School Thesis, 1995.</a:t>
            </a:r>
          </a:p>
        </p:txBody>
      </p:sp>
      <p:sp>
        <p:nvSpPr>
          <p:cNvPr id="2" name="Slide Number Placeholder 1"/>
          <p:cNvSpPr>
            <a:spLocks noGrp="1"/>
          </p:cNvSpPr>
          <p:nvPr>
            <p:ph type="sldNum" sz="quarter" idx="10"/>
          </p:nvPr>
        </p:nvSpPr>
        <p:spPr/>
        <p:txBody>
          <a:bodyPr/>
          <a:lstStyle/>
          <a:p>
            <a:fld id="{23FFE909-697B-4EBA-B3F0-F8808824B71C}" type="slidenum">
              <a:rPr lang="en-US" smtClean="0"/>
              <a:pPr/>
              <a:t>69</a:t>
            </a:fld>
            <a:endParaRPr lang="en-US"/>
          </a:p>
        </p:txBody>
      </p:sp>
    </p:spTree>
  </p:cSld>
  <p:clrMapOvr>
    <a:masterClrMapping/>
  </p:clrMapOvr>
  <p:transition spd="slow">
    <p:cu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Shape 646"/>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Joint Doctrine</a:t>
            </a:r>
          </a:p>
        </p:txBody>
      </p:sp>
      <p:sp>
        <p:nvSpPr>
          <p:cNvPr id="647" name="Shape 647"/>
          <p:cNvSpPr txBox="1">
            <a:spLocks noGrp="1"/>
          </p:cNvSpPr>
          <p:nvPr>
            <p:ph type="body" idx="1"/>
          </p:nvPr>
        </p:nvSpPr>
        <p:spPr>
          <a:xfrm>
            <a:off x="457200" y="1600200"/>
            <a:ext cx="5860200" cy="4967700"/>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Codified in </a:t>
            </a:r>
            <a:r>
              <a:rPr lang="en" sz="2400" b="1"/>
              <a:t>Joint Publications</a:t>
            </a:r>
          </a:p>
          <a:p>
            <a:pPr marL="457200" lvl="0" indent="-381000" rtl="0">
              <a:spcBef>
                <a:spcPts val="0"/>
              </a:spcBef>
              <a:buClr>
                <a:schemeClr val="dk1"/>
              </a:buClr>
              <a:buSzPct val="100000"/>
              <a:buFont typeface="Arial"/>
              <a:buChar char="●"/>
            </a:pPr>
            <a:r>
              <a:rPr lang="en" sz="2400"/>
              <a:t>Approved by </a:t>
            </a:r>
            <a:r>
              <a:rPr lang="en" sz="2400" b="1"/>
              <a:t>Chairman </a:t>
            </a:r>
            <a:r>
              <a:rPr lang="en" sz="2400"/>
              <a:t>of the </a:t>
            </a:r>
            <a:r>
              <a:rPr lang="en" sz="2400" b="1"/>
              <a:t>Joint Chiefs of Staff</a:t>
            </a:r>
          </a:p>
          <a:p>
            <a:pPr marL="457200" lvl="0" indent="-381000" rtl="0">
              <a:spcBef>
                <a:spcPts val="0"/>
              </a:spcBef>
              <a:buClr>
                <a:schemeClr val="dk1"/>
              </a:buClr>
              <a:buSzPct val="100000"/>
              <a:buFont typeface="Arial"/>
              <a:buChar char="●"/>
            </a:pPr>
            <a:r>
              <a:rPr lang="en" sz="2400"/>
              <a:t>Provides a </a:t>
            </a:r>
            <a:r>
              <a:rPr lang="en" sz="2400" b="1"/>
              <a:t>common frame of reference </a:t>
            </a:r>
            <a:r>
              <a:rPr lang="en" sz="2400"/>
              <a:t>among the branches of service and helps </a:t>
            </a:r>
            <a:r>
              <a:rPr lang="en" sz="2400" b="1"/>
              <a:t>standardize operations</a:t>
            </a:r>
          </a:p>
          <a:p>
            <a:pPr marL="457200" lvl="0" indent="-381000" rtl="0">
              <a:spcBef>
                <a:spcPts val="0"/>
              </a:spcBef>
              <a:buClr>
                <a:schemeClr val="dk1"/>
              </a:buClr>
              <a:buSzPct val="100000"/>
              <a:buFont typeface="Arial"/>
              <a:buChar char="●"/>
            </a:pPr>
            <a:r>
              <a:rPr lang="en" sz="2400"/>
              <a:t>Each service must create it’s own doctrine that is nested (or compliant with) Joint Doctrine</a:t>
            </a:r>
          </a:p>
          <a:p>
            <a:pPr lvl="0" rtl="0">
              <a:spcBef>
                <a:spcPts val="0"/>
              </a:spcBef>
              <a:buNone/>
            </a:pPr>
            <a:endParaRPr sz="2400"/>
          </a:p>
        </p:txBody>
      </p:sp>
      <p:pic>
        <p:nvPicPr>
          <p:cNvPr id="648" name="Shape 648"/>
          <p:cNvPicPr preferRelativeResize="0"/>
          <p:nvPr/>
        </p:nvPicPr>
        <p:blipFill>
          <a:blip r:embed="rId3"/>
          <a:stretch>
            <a:fillRect/>
          </a:stretch>
        </p:blipFill>
        <p:spPr>
          <a:xfrm>
            <a:off x="6471325" y="1694675"/>
            <a:ext cx="2476500" cy="3200400"/>
          </a:xfrm>
          <a:prstGeom prst="rect">
            <a:avLst/>
          </a:prstGeom>
          <a:noFill/>
          <a:ln>
            <a:solidFill>
              <a:schemeClr val="tx1"/>
            </a:solidFill>
          </a:ln>
          <a:effectLst>
            <a:outerShdw blurRad="50800" dist="38100" dir="8100000" algn="tr" rotWithShape="0">
              <a:prstClr val="black">
                <a:alpha val="40000"/>
              </a:prstClr>
            </a:outerShdw>
          </a:effectLst>
        </p:spPr>
      </p:pic>
      <p:pic>
        <p:nvPicPr>
          <p:cNvPr id="649" name="Shape 649"/>
          <p:cNvPicPr preferRelativeResize="0"/>
          <p:nvPr/>
        </p:nvPicPr>
        <p:blipFill rotWithShape="1">
          <a:blip r:embed="rId4"/>
          <a:srcRect r="38068"/>
          <a:stretch/>
        </p:blipFill>
        <p:spPr>
          <a:xfrm>
            <a:off x="1824375" y="6259950"/>
            <a:ext cx="4944725" cy="598049"/>
          </a:xfrm>
          <a:prstGeom prst="rect">
            <a:avLst/>
          </a:prstGeom>
          <a:noFill/>
          <a:ln w="19050" cap="flat">
            <a:solidFill>
              <a:srgbClr val="000000"/>
            </a:solidFill>
            <a:prstDash val="solid"/>
            <a:round/>
            <a:headEnd type="none" w="med" len="med"/>
            <a:tailEnd type="none" w="med" len="med"/>
          </a:ln>
        </p:spPr>
      </p:pic>
      <p:sp>
        <p:nvSpPr>
          <p:cNvPr id="650" name="Shape 650"/>
          <p:cNvSpPr txBox="1"/>
          <p:nvPr/>
        </p:nvSpPr>
        <p:spPr>
          <a:xfrm>
            <a:off x="181950" y="5698825"/>
            <a:ext cx="8554500" cy="457200"/>
          </a:xfrm>
          <a:prstGeom prst="rect">
            <a:avLst/>
          </a:prstGeom>
          <a:noFill/>
          <a:ln>
            <a:noFill/>
          </a:ln>
        </p:spPr>
        <p:txBody>
          <a:bodyPr lIns="91425" tIns="91425" rIns="91425" bIns="91425" anchor="t" anchorCtr="0">
            <a:noAutofit/>
          </a:bodyPr>
          <a:lstStyle/>
          <a:p>
            <a:pPr>
              <a:spcBef>
                <a:spcPts val="0"/>
              </a:spcBef>
              <a:buNone/>
            </a:pPr>
            <a:r>
              <a:rPr lang="en" sz="1800" b="1"/>
              <a:t>Available online on the Joint Electronic Library.  </a:t>
            </a:r>
            <a:r>
              <a:rPr lang="en" sz="1800" b="1" u="sng">
                <a:solidFill>
                  <a:schemeClr val="hlink"/>
                </a:solidFill>
                <a:hlinkClick r:id="rId5"/>
              </a:rPr>
              <a:t>http://www.dtic.mil/doctrine/</a:t>
            </a:r>
            <a:r>
              <a:rPr lang="en" sz="1800" b="1"/>
              <a:t> </a:t>
            </a:r>
          </a:p>
        </p:txBody>
      </p:sp>
      <p:sp>
        <p:nvSpPr>
          <p:cNvPr id="2" name="Slide Number Placeholder 1"/>
          <p:cNvSpPr>
            <a:spLocks noGrp="1"/>
          </p:cNvSpPr>
          <p:nvPr>
            <p:ph type="sldNum" sz="quarter" idx="10"/>
          </p:nvPr>
        </p:nvSpPr>
        <p:spPr/>
        <p:txBody>
          <a:bodyPr/>
          <a:lstStyle/>
          <a:p>
            <a:fld id="{23FFE909-697B-4EBA-B3F0-F8808824B71C}" type="slidenum">
              <a:rPr lang="en-US" smtClean="0"/>
              <a:pPr/>
              <a:t>70</a:t>
            </a:fld>
            <a:endParaRPr lang="en-US"/>
          </a:p>
        </p:txBody>
      </p:sp>
    </p:spTree>
  </p:cSld>
  <p:clrMapOvr>
    <a:masterClrMapping/>
  </p:clrMapOvr>
  <p:transition spd="slow">
    <p:cu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Shape 655"/>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None/>
            </a:pPr>
            <a:r>
              <a:rPr lang="en"/>
              <a:t>US Cyber Operations Doctrine</a:t>
            </a:r>
          </a:p>
        </p:txBody>
      </p:sp>
      <p:sp>
        <p:nvSpPr>
          <p:cNvPr id="656" name="Shape 65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600"/>
              </a:spcBef>
              <a:buNone/>
            </a:pPr>
            <a:r>
              <a:rPr lang="en" sz="2800" dirty="0"/>
              <a:t>JP 3-12 - Cyberspace Operations</a:t>
            </a:r>
          </a:p>
          <a:p>
            <a:pPr marL="914400" lvl="0" indent="-381000" rtl="0">
              <a:spcBef>
                <a:spcPts val="600"/>
              </a:spcBef>
              <a:buClr>
                <a:schemeClr val="dk1"/>
              </a:buClr>
              <a:buSzPct val="100000"/>
              <a:buFont typeface="Arial"/>
              <a:buChar char="●"/>
            </a:pPr>
            <a:r>
              <a:rPr lang="en" sz="2400" dirty="0"/>
              <a:t>Overarching doctrine for US approach to cyberspace operations</a:t>
            </a:r>
          </a:p>
          <a:p>
            <a:pPr marL="914400" lvl="0" indent="-381000" rtl="0">
              <a:spcBef>
                <a:spcPts val="600"/>
              </a:spcBef>
              <a:buClr>
                <a:schemeClr val="dk1"/>
              </a:buClr>
              <a:buSzPct val="100000"/>
              <a:buFont typeface="Arial"/>
              <a:buChar char="●"/>
            </a:pPr>
            <a:r>
              <a:rPr lang="en" sz="2400" dirty="0"/>
              <a:t>Unfortunately, it is classified </a:t>
            </a:r>
            <a:r>
              <a:rPr lang="en" sz="2400" b="1" dirty="0">
                <a:solidFill>
                  <a:srgbClr val="FF0000"/>
                </a:solidFill>
              </a:rPr>
              <a:t>SECRET </a:t>
            </a:r>
          </a:p>
          <a:p>
            <a:pPr lvl="0" rtl="0">
              <a:spcBef>
                <a:spcPts val="600"/>
              </a:spcBef>
              <a:buNone/>
            </a:pPr>
            <a:endParaRPr sz="2400" dirty="0"/>
          </a:p>
          <a:p>
            <a:pPr lvl="0" rtl="0">
              <a:spcBef>
                <a:spcPts val="600"/>
              </a:spcBef>
              <a:buNone/>
            </a:pPr>
            <a:r>
              <a:rPr lang="en" sz="2800" dirty="0"/>
              <a:t>Army FM 3-28 - Cyber Electromagnetic Activities</a:t>
            </a:r>
          </a:p>
          <a:p>
            <a:pPr marL="914400" lvl="0" indent="-381000" rtl="0">
              <a:spcBef>
                <a:spcPts val="600"/>
              </a:spcBef>
              <a:buClr>
                <a:schemeClr val="dk1"/>
              </a:buClr>
              <a:buSzPct val="100000"/>
              <a:buFont typeface="Arial"/>
              <a:buChar char="●"/>
            </a:pPr>
            <a:r>
              <a:rPr lang="en" sz="2400" dirty="0"/>
              <a:t>Describes how cyberspace operations planning is integrated into Army operational planning</a:t>
            </a:r>
          </a:p>
          <a:p>
            <a:pPr marL="914400" lvl="0" indent="-381000" rtl="0">
              <a:spcBef>
                <a:spcPts val="600"/>
              </a:spcBef>
              <a:buClr>
                <a:schemeClr val="dk1"/>
              </a:buClr>
              <a:buSzPct val="100000"/>
              <a:buFont typeface="Arial"/>
              <a:buChar char="●"/>
            </a:pPr>
            <a:r>
              <a:rPr lang="en" sz="2400" i="1" dirty="0"/>
              <a:t>Unclassified!</a:t>
            </a:r>
          </a:p>
        </p:txBody>
      </p:sp>
      <p:sp>
        <p:nvSpPr>
          <p:cNvPr id="2" name="Slide Number Placeholder 1"/>
          <p:cNvSpPr>
            <a:spLocks noGrp="1"/>
          </p:cNvSpPr>
          <p:nvPr>
            <p:ph type="sldNum" sz="quarter" idx="10"/>
          </p:nvPr>
        </p:nvSpPr>
        <p:spPr/>
        <p:txBody>
          <a:bodyPr/>
          <a:lstStyle/>
          <a:p>
            <a:fld id="{23FFE909-697B-4EBA-B3F0-F8808824B71C}" type="slidenum">
              <a:rPr lang="en-US" smtClean="0"/>
              <a:pPr/>
              <a:t>71</a:t>
            </a:fld>
            <a:endParaRPr lang="en-US"/>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paper-plane">
  <a:themeElements>
    <a:clrScheme name="Custom 354">
      <a:dk1>
        <a:srgbClr val="000000"/>
      </a:dk1>
      <a:lt1>
        <a:srgbClr val="FFFFFF"/>
      </a:lt1>
      <a:dk2>
        <a:srgbClr val="30182B"/>
      </a:dk2>
      <a:lt2>
        <a:srgbClr val="DFDFDF"/>
      </a:lt2>
      <a:accent1>
        <a:srgbClr val="592D50"/>
      </a:accent1>
      <a:accent2>
        <a:srgbClr val="D3A67A"/>
      </a:accent2>
      <a:accent3>
        <a:srgbClr val="45485F"/>
      </a:accent3>
      <a:accent4>
        <a:srgbClr val="6B9756"/>
      </a:accent4>
      <a:accent5>
        <a:srgbClr val="7D576E"/>
      </a:accent5>
      <a:accent6>
        <a:srgbClr val="4C1A23"/>
      </a:accent6>
      <a:hlink>
        <a:srgbClr val="511E3E"/>
      </a:hlink>
      <a:folHlink>
        <a:srgbClr val="9EA0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54">
    <a:dk1>
      <a:srgbClr val="000000"/>
    </a:dk1>
    <a:lt1>
      <a:srgbClr val="FFFFFF"/>
    </a:lt1>
    <a:dk2>
      <a:srgbClr val="30182B"/>
    </a:dk2>
    <a:lt2>
      <a:srgbClr val="DFDFDF"/>
    </a:lt2>
    <a:accent1>
      <a:srgbClr val="592D50"/>
    </a:accent1>
    <a:accent2>
      <a:srgbClr val="D3A67A"/>
    </a:accent2>
    <a:accent3>
      <a:srgbClr val="45485F"/>
    </a:accent3>
    <a:accent4>
      <a:srgbClr val="6B9756"/>
    </a:accent4>
    <a:accent5>
      <a:srgbClr val="7D576E"/>
    </a:accent5>
    <a:accent6>
      <a:srgbClr val="4C1A23"/>
    </a:accent6>
    <a:hlink>
      <a:srgbClr val="511E3E"/>
    </a:hlink>
    <a:folHlink>
      <a:srgbClr val="9EA0A2"/>
    </a:folHlink>
  </a:clrScheme>
</a:themeOverride>
</file>

<file path=docProps/app.xml><?xml version="1.0" encoding="utf-8"?>
<Properties xmlns="http://schemas.openxmlformats.org/officeDocument/2006/extended-properties" xmlns:vt="http://schemas.openxmlformats.org/officeDocument/2006/docPropsVTypes">
  <Template>TC103457503[[fn=Quotable]]</Template>
  <TotalTime>561</TotalTime>
  <Words>5706</Words>
  <Application>Microsoft Office PowerPoint</Application>
  <PresentationFormat>On-screen Show (4:3)</PresentationFormat>
  <Paragraphs>887</Paragraphs>
  <Slides>72</Slides>
  <Notes>72</Notes>
  <HiddenSlides>4</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paper-plane</vt:lpstr>
      <vt:lpstr>The Library of Sparta</vt:lpstr>
      <vt:lpstr>Disclaimer</vt:lpstr>
      <vt:lpstr>Our Background...</vt:lpstr>
      <vt:lpstr>Why, So What, and Who Cares…</vt:lpstr>
      <vt:lpstr>On the Internet, the offense has all the cards</vt:lpstr>
      <vt:lpstr>Also…</vt:lpstr>
      <vt:lpstr>What We AREN’T Covering</vt:lpstr>
      <vt:lpstr>What is Doctrine?</vt:lpstr>
      <vt:lpstr>A Sacred Text For Some</vt:lpstr>
      <vt:lpstr>An Anathema to Others</vt:lpstr>
      <vt:lpstr>And then there is Doctrine Man...</vt:lpstr>
      <vt:lpstr>The Answer is Somewhere in the Middle</vt:lpstr>
      <vt:lpstr>Sources of Military Thought</vt:lpstr>
      <vt:lpstr>Foundations of Military Doctrine</vt:lpstr>
      <vt:lpstr>Cornerstones of US Army Doctrine</vt:lpstr>
      <vt:lpstr>Doctrine: Finding What You Are Looking For</vt:lpstr>
      <vt:lpstr>Army Operations Doctrine</vt:lpstr>
      <vt:lpstr>A Short Story...</vt:lpstr>
      <vt:lpstr>And Doctrine Man was There...</vt:lpstr>
      <vt:lpstr>Slide 19</vt:lpstr>
      <vt:lpstr>Some Specific Examples...</vt:lpstr>
      <vt:lpstr>Operations Security (OPSEC)*</vt:lpstr>
      <vt:lpstr>So How Can Good OPSEC Help Me?</vt:lpstr>
      <vt:lpstr>Operation Tovar</vt:lpstr>
      <vt:lpstr>So How Can Good OPSEC Help Me?</vt:lpstr>
      <vt:lpstr>The OPSEC Process from JP3-13.3</vt:lpstr>
      <vt:lpstr>Kill Chain</vt:lpstr>
      <vt:lpstr>Cyber Kill Chain</vt:lpstr>
      <vt:lpstr>The Value of the Kill Chain</vt:lpstr>
      <vt:lpstr>Cyberspace Planes and Cyber Terrain</vt:lpstr>
      <vt:lpstr>Cyber Terrain Analysis (OCOKA)</vt:lpstr>
      <vt:lpstr>Leveraging Cyber Key Terrain</vt:lpstr>
      <vt:lpstr>Observation and Fields of Fire</vt:lpstr>
      <vt:lpstr>Lessons from Cyber Terrain Analysis</vt:lpstr>
      <vt:lpstr>Denial*</vt:lpstr>
      <vt:lpstr>Deception*</vt:lpstr>
      <vt:lpstr>Network Denial &amp; Deception</vt:lpstr>
      <vt:lpstr>Exploiting the Human</vt:lpstr>
      <vt:lpstr>What is Threat Intelligence?</vt:lpstr>
      <vt:lpstr>Doctrinal Definition of Intelligence</vt:lpstr>
      <vt:lpstr>The Intelligence Cycle</vt:lpstr>
      <vt:lpstr>Characteristics of Effective Intelligence</vt:lpstr>
      <vt:lpstr>Tactics, Techniques, and Procedures (TTPs)</vt:lpstr>
      <vt:lpstr>Risk Analysis</vt:lpstr>
      <vt:lpstr>The OODA Loop</vt:lpstr>
      <vt:lpstr>Simplified OODA in the Context of Time</vt:lpstr>
      <vt:lpstr>OODA for Cyber Security</vt:lpstr>
      <vt:lpstr>OODA Loop Summary*</vt:lpstr>
      <vt:lpstr>Targeting </vt:lpstr>
      <vt:lpstr>Targeting</vt:lpstr>
      <vt:lpstr>How Does This Apply to Cyber Ops?</vt:lpstr>
      <vt:lpstr>Other Useful Doctrinal Concepts</vt:lpstr>
      <vt:lpstr>Military Operational Planning</vt:lpstr>
      <vt:lpstr>Slide 53</vt:lpstr>
      <vt:lpstr>Slide 54</vt:lpstr>
      <vt:lpstr>Origins of “Design”</vt:lpstr>
      <vt:lpstr>Graphics and Symbology</vt:lpstr>
      <vt:lpstr>Deconstructing &lt;Reversing&gt; Doctrine…</vt:lpstr>
      <vt:lpstr>Great Resources for More Information</vt:lpstr>
      <vt:lpstr>More resources</vt:lpstr>
      <vt:lpstr>Yet more . . .</vt:lpstr>
      <vt:lpstr>Slide 61</vt:lpstr>
      <vt:lpstr>Backup Slides</vt:lpstr>
      <vt:lpstr>Slide 63</vt:lpstr>
      <vt:lpstr>Resources on Adversary Doctrine and Strategy: China</vt:lpstr>
      <vt:lpstr>More Adversary Doctrine and Strategy: Russia</vt:lpstr>
      <vt:lpstr>But the government is here to help, right?</vt:lpstr>
      <vt:lpstr>Attributes of Effective Doctrine</vt:lpstr>
      <vt:lpstr>Why Does Doctrine Change</vt:lpstr>
      <vt:lpstr>Indicators of Doctrinal Change</vt:lpstr>
      <vt:lpstr>Joint Doctrine</vt:lpstr>
      <vt:lpstr>US Cyber Operations Doctrine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Library of Sparta</dc:title>
  <dc:creator>CDX_06</dc:creator>
  <cp:lastModifiedBy>CDX_06</cp:lastModifiedBy>
  <cp:revision>31</cp:revision>
  <dcterms:modified xsi:type="dcterms:W3CDTF">2014-08-06T15:14:29Z</dcterms:modified>
</cp:coreProperties>
</file>