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60" r:id="rId6"/>
  </p:sldMasterIdLst>
  <p:notesMasterIdLst>
    <p:notesMasterId r:id="rId32"/>
  </p:notesMasterIdLst>
  <p:handoutMasterIdLst>
    <p:handoutMasterId r:id="rId33"/>
  </p:handoutMasterIdLst>
  <p:sldIdLst>
    <p:sldId id="264" r:id="rId7"/>
    <p:sldId id="265" r:id="rId8"/>
    <p:sldId id="266" r:id="rId9"/>
    <p:sldId id="292" r:id="rId10"/>
    <p:sldId id="310" r:id="rId11"/>
    <p:sldId id="267" r:id="rId12"/>
    <p:sldId id="296" r:id="rId13"/>
    <p:sldId id="293" r:id="rId14"/>
    <p:sldId id="294" r:id="rId15"/>
    <p:sldId id="295" r:id="rId16"/>
    <p:sldId id="297" r:id="rId17"/>
    <p:sldId id="298" r:id="rId18"/>
    <p:sldId id="299" r:id="rId19"/>
    <p:sldId id="302" r:id="rId20"/>
    <p:sldId id="300" r:id="rId21"/>
    <p:sldId id="303" r:id="rId22"/>
    <p:sldId id="301" r:id="rId23"/>
    <p:sldId id="305" r:id="rId24"/>
    <p:sldId id="304" r:id="rId25"/>
    <p:sldId id="309" r:id="rId26"/>
    <p:sldId id="306" r:id="rId27"/>
    <p:sldId id="307" r:id="rId28"/>
    <p:sldId id="308" r:id="rId29"/>
    <p:sldId id="291" r:id="rId30"/>
    <p:sldId id="288" r:id="rId31"/>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12" autoAdjust="0"/>
    <p:restoredTop sz="94137" autoAdjust="0"/>
  </p:normalViewPr>
  <p:slideViewPr>
    <p:cSldViewPr>
      <p:cViewPr varScale="1">
        <p:scale>
          <a:sx n="66" d="100"/>
          <a:sy n="66" d="100"/>
        </p:scale>
        <p:origin x="145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913"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97313" y="0"/>
            <a:ext cx="2982912" cy="465138"/>
          </a:xfrm>
          <a:prstGeom prst="rect">
            <a:avLst/>
          </a:prstGeom>
        </p:spPr>
        <p:txBody>
          <a:bodyPr vert="horz" lIns="91440" tIns="45720" rIns="91440" bIns="45720" rtlCol="0"/>
          <a:lstStyle>
            <a:lvl1pPr algn="r">
              <a:defRPr sz="1200"/>
            </a:lvl1pPr>
          </a:lstStyle>
          <a:p>
            <a:fld id="{5C09F55F-866B-422F-9779-D3DA1822EFD6}" type="datetimeFigureOut">
              <a:rPr lang="en-US" smtClean="0"/>
              <a:pPr/>
              <a:t>10/1/2015</a:t>
            </a:fld>
            <a:endParaRPr lang="en-US"/>
          </a:p>
        </p:txBody>
      </p:sp>
      <p:sp>
        <p:nvSpPr>
          <p:cNvPr id="4" name="Footer Placeholder 3"/>
          <p:cNvSpPr>
            <a:spLocks noGrp="1"/>
          </p:cNvSpPr>
          <p:nvPr>
            <p:ph type="ftr" sz="quarter" idx="2"/>
          </p:nvPr>
        </p:nvSpPr>
        <p:spPr>
          <a:xfrm>
            <a:off x="0" y="8829675"/>
            <a:ext cx="2982913"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97313" y="8829675"/>
            <a:ext cx="2982912" cy="465138"/>
          </a:xfrm>
          <a:prstGeom prst="rect">
            <a:avLst/>
          </a:prstGeom>
        </p:spPr>
        <p:txBody>
          <a:bodyPr vert="horz" lIns="91440" tIns="45720" rIns="91440" bIns="45720" rtlCol="0" anchor="b"/>
          <a:lstStyle>
            <a:lvl1pPr algn="r">
              <a:defRPr sz="1200"/>
            </a:lvl1pPr>
          </a:lstStyle>
          <a:p>
            <a:fld id="{39BCC27C-99B5-49A9-9C93-7FBCFDC993CC}" type="slidenum">
              <a:rPr lang="en-US" smtClean="0"/>
              <a:pPr/>
              <a:t>‹#›</a:t>
            </a:fld>
            <a:endParaRPr lang="en-US"/>
          </a:p>
        </p:txBody>
      </p:sp>
    </p:spTree>
    <p:extLst>
      <p:ext uri="{BB962C8B-B14F-4D97-AF65-F5344CB8AC3E}">
        <p14:creationId xmlns:p14="http://schemas.microsoft.com/office/powerpoint/2010/main" val="21827068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913"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7313" y="0"/>
            <a:ext cx="2982912" cy="465138"/>
          </a:xfrm>
          <a:prstGeom prst="rect">
            <a:avLst/>
          </a:prstGeom>
        </p:spPr>
        <p:txBody>
          <a:bodyPr vert="horz" lIns="91440" tIns="45720" rIns="91440" bIns="45720" rtlCol="0"/>
          <a:lstStyle>
            <a:lvl1pPr algn="r">
              <a:defRPr sz="1200"/>
            </a:lvl1pPr>
          </a:lstStyle>
          <a:p>
            <a:fld id="{EBDD9CF9-889A-4722-9A87-88B7A5C824FC}" type="datetimeFigureOut">
              <a:rPr lang="en-US" smtClean="0"/>
              <a:pPr/>
              <a:t>10/1/2015</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416425"/>
            <a:ext cx="5505450" cy="41830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82913"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7313" y="8829675"/>
            <a:ext cx="2982912" cy="465138"/>
          </a:xfrm>
          <a:prstGeom prst="rect">
            <a:avLst/>
          </a:prstGeom>
        </p:spPr>
        <p:txBody>
          <a:bodyPr vert="horz" lIns="91440" tIns="45720" rIns="91440" bIns="45720" rtlCol="0" anchor="b"/>
          <a:lstStyle>
            <a:lvl1pPr algn="r">
              <a:defRPr sz="1200"/>
            </a:lvl1pPr>
          </a:lstStyle>
          <a:p>
            <a:fld id="{106EBA1E-0574-4C95-B436-C481DAB6DC37}" type="slidenum">
              <a:rPr lang="en-US" smtClean="0"/>
              <a:pPr/>
              <a:t>‹#›</a:t>
            </a:fld>
            <a:endParaRPr lang="en-US"/>
          </a:p>
        </p:txBody>
      </p:sp>
    </p:spTree>
    <p:extLst>
      <p:ext uri="{BB962C8B-B14F-4D97-AF65-F5344CB8AC3E}">
        <p14:creationId xmlns:p14="http://schemas.microsoft.com/office/powerpoint/2010/main" val="2080612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6EBA1E-0574-4C95-B436-C481DAB6DC37}" type="slidenum">
              <a:rPr lang="en-US" smtClean="0"/>
              <a:pPr/>
              <a:t>1</a:t>
            </a:fld>
            <a:endParaRPr lang="en-US"/>
          </a:p>
        </p:txBody>
      </p:sp>
    </p:spTree>
    <p:extLst>
      <p:ext uri="{BB962C8B-B14F-4D97-AF65-F5344CB8AC3E}">
        <p14:creationId xmlns:p14="http://schemas.microsoft.com/office/powerpoint/2010/main" val="3646436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6EBA1E-0574-4C95-B436-C481DAB6DC37}" type="slidenum">
              <a:rPr lang="en-US" smtClean="0"/>
              <a:pPr/>
              <a:t>2</a:t>
            </a:fld>
            <a:endParaRPr lang="en-US"/>
          </a:p>
        </p:txBody>
      </p:sp>
    </p:spTree>
    <p:extLst>
      <p:ext uri="{BB962C8B-B14F-4D97-AF65-F5344CB8AC3E}">
        <p14:creationId xmlns:p14="http://schemas.microsoft.com/office/powerpoint/2010/main" val="3526222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6EBA1E-0574-4C95-B436-C481DAB6DC37}" type="slidenum">
              <a:rPr lang="en-US" smtClean="0"/>
              <a:pPr/>
              <a:t>3</a:t>
            </a:fld>
            <a:endParaRPr lang="en-US"/>
          </a:p>
        </p:txBody>
      </p:sp>
    </p:spTree>
    <p:extLst>
      <p:ext uri="{BB962C8B-B14F-4D97-AF65-F5344CB8AC3E}">
        <p14:creationId xmlns:p14="http://schemas.microsoft.com/office/powerpoint/2010/main" val="1550287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6EBA1E-0574-4C95-B436-C481DAB6DC37}" type="slidenum">
              <a:rPr lang="en-US" smtClean="0"/>
              <a:pPr/>
              <a:t>4</a:t>
            </a:fld>
            <a:endParaRPr lang="en-US"/>
          </a:p>
        </p:txBody>
      </p:sp>
    </p:spTree>
    <p:extLst>
      <p:ext uri="{BB962C8B-B14F-4D97-AF65-F5344CB8AC3E}">
        <p14:creationId xmlns:p14="http://schemas.microsoft.com/office/powerpoint/2010/main" val="816336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6EBA1E-0574-4C95-B436-C481DAB6DC37}" type="slidenum">
              <a:rPr lang="en-US" smtClean="0"/>
              <a:pPr/>
              <a:t>5</a:t>
            </a:fld>
            <a:endParaRPr lang="en-US"/>
          </a:p>
        </p:txBody>
      </p:sp>
    </p:spTree>
    <p:extLst>
      <p:ext uri="{BB962C8B-B14F-4D97-AF65-F5344CB8AC3E}">
        <p14:creationId xmlns:p14="http://schemas.microsoft.com/office/powerpoint/2010/main" val="26166201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6EBA1E-0574-4C95-B436-C481DAB6DC37}" type="slidenum">
              <a:rPr lang="en-US" smtClean="0"/>
              <a:pPr/>
              <a:t>6</a:t>
            </a:fld>
            <a:endParaRPr lang="en-US"/>
          </a:p>
        </p:txBody>
      </p:sp>
    </p:spTree>
    <p:extLst>
      <p:ext uri="{BB962C8B-B14F-4D97-AF65-F5344CB8AC3E}">
        <p14:creationId xmlns:p14="http://schemas.microsoft.com/office/powerpoint/2010/main" val="2961779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6EBA1E-0574-4C95-B436-C481DAB6DC37}" type="slidenum">
              <a:rPr lang="en-US" smtClean="0"/>
              <a:pPr/>
              <a:t>7</a:t>
            </a:fld>
            <a:endParaRPr lang="en-US"/>
          </a:p>
        </p:txBody>
      </p:sp>
    </p:spTree>
    <p:extLst>
      <p:ext uri="{BB962C8B-B14F-4D97-AF65-F5344CB8AC3E}">
        <p14:creationId xmlns:p14="http://schemas.microsoft.com/office/powerpoint/2010/main" val="6129907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6EBA1E-0574-4C95-B436-C481DAB6DC37}" type="slidenum">
              <a:rPr lang="en-US" smtClean="0"/>
              <a:pPr/>
              <a:t>8</a:t>
            </a:fld>
            <a:endParaRPr lang="en-US"/>
          </a:p>
        </p:txBody>
      </p:sp>
    </p:spTree>
    <p:extLst>
      <p:ext uri="{BB962C8B-B14F-4D97-AF65-F5344CB8AC3E}">
        <p14:creationId xmlns:p14="http://schemas.microsoft.com/office/powerpoint/2010/main" val="2345208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6EBA1E-0574-4C95-B436-C481DAB6DC37}" type="slidenum">
              <a:rPr lang="en-US" smtClean="0"/>
              <a:pPr/>
              <a:t>9</a:t>
            </a:fld>
            <a:endParaRPr lang="en-US"/>
          </a:p>
        </p:txBody>
      </p:sp>
    </p:spTree>
    <p:extLst>
      <p:ext uri="{BB962C8B-B14F-4D97-AF65-F5344CB8AC3E}">
        <p14:creationId xmlns:p14="http://schemas.microsoft.com/office/powerpoint/2010/main" val="8348487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6EBA1E-0574-4C95-B436-C481DAB6DC37}" type="slidenum">
              <a:rPr lang="en-US" smtClean="0"/>
              <a:pPr/>
              <a:t>10</a:t>
            </a:fld>
            <a:endParaRPr lang="en-US"/>
          </a:p>
        </p:txBody>
      </p:sp>
    </p:spTree>
    <p:extLst>
      <p:ext uri="{BB962C8B-B14F-4D97-AF65-F5344CB8AC3E}">
        <p14:creationId xmlns:p14="http://schemas.microsoft.com/office/powerpoint/2010/main" val="7582214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6EBA1E-0574-4C95-B436-C481DAB6DC37}" type="slidenum">
              <a:rPr lang="en-US" smtClean="0"/>
              <a:pPr/>
              <a:t>11</a:t>
            </a:fld>
            <a:endParaRPr lang="en-US"/>
          </a:p>
        </p:txBody>
      </p:sp>
    </p:spTree>
    <p:extLst>
      <p:ext uri="{BB962C8B-B14F-4D97-AF65-F5344CB8AC3E}">
        <p14:creationId xmlns:p14="http://schemas.microsoft.com/office/powerpoint/2010/main" val="3335837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6EBA1E-0574-4C95-B436-C481DAB6DC37}" type="slidenum">
              <a:rPr lang="en-US" smtClean="0"/>
              <a:pPr/>
              <a:t>12</a:t>
            </a:fld>
            <a:endParaRPr lang="en-US"/>
          </a:p>
        </p:txBody>
      </p:sp>
    </p:spTree>
    <p:extLst>
      <p:ext uri="{BB962C8B-B14F-4D97-AF65-F5344CB8AC3E}">
        <p14:creationId xmlns:p14="http://schemas.microsoft.com/office/powerpoint/2010/main" val="16783073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6EBA1E-0574-4C95-B436-C481DAB6DC37}" type="slidenum">
              <a:rPr lang="en-US" smtClean="0"/>
              <a:pPr/>
              <a:t>13</a:t>
            </a:fld>
            <a:endParaRPr lang="en-US"/>
          </a:p>
        </p:txBody>
      </p:sp>
    </p:spTree>
    <p:extLst>
      <p:ext uri="{BB962C8B-B14F-4D97-AF65-F5344CB8AC3E}">
        <p14:creationId xmlns:p14="http://schemas.microsoft.com/office/powerpoint/2010/main" val="1985925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6EBA1E-0574-4C95-B436-C481DAB6DC37}" type="slidenum">
              <a:rPr lang="en-US" smtClean="0"/>
              <a:pPr/>
              <a:t>14</a:t>
            </a:fld>
            <a:endParaRPr lang="en-US"/>
          </a:p>
        </p:txBody>
      </p:sp>
    </p:spTree>
    <p:extLst>
      <p:ext uri="{BB962C8B-B14F-4D97-AF65-F5344CB8AC3E}">
        <p14:creationId xmlns:p14="http://schemas.microsoft.com/office/powerpoint/2010/main" val="36776656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6EBA1E-0574-4C95-B436-C481DAB6DC37}" type="slidenum">
              <a:rPr lang="en-US" smtClean="0"/>
              <a:pPr/>
              <a:t>15</a:t>
            </a:fld>
            <a:endParaRPr lang="en-US"/>
          </a:p>
        </p:txBody>
      </p:sp>
    </p:spTree>
    <p:extLst>
      <p:ext uri="{BB962C8B-B14F-4D97-AF65-F5344CB8AC3E}">
        <p14:creationId xmlns:p14="http://schemas.microsoft.com/office/powerpoint/2010/main" val="7917620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6EBA1E-0574-4C95-B436-C481DAB6DC37}" type="slidenum">
              <a:rPr lang="en-US" smtClean="0"/>
              <a:pPr/>
              <a:t>16</a:t>
            </a:fld>
            <a:endParaRPr lang="en-US"/>
          </a:p>
        </p:txBody>
      </p:sp>
    </p:spTree>
    <p:extLst>
      <p:ext uri="{BB962C8B-B14F-4D97-AF65-F5344CB8AC3E}">
        <p14:creationId xmlns:p14="http://schemas.microsoft.com/office/powerpoint/2010/main" val="18718742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6EBA1E-0574-4C95-B436-C481DAB6DC37}" type="slidenum">
              <a:rPr lang="en-US" smtClean="0"/>
              <a:pPr/>
              <a:t>17</a:t>
            </a:fld>
            <a:endParaRPr lang="en-US"/>
          </a:p>
        </p:txBody>
      </p:sp>
    </p:spTree>
    <p:extLst>
      <p:ext uri="{BB962C8B-B14F-4D97-AF65-F5344CB8AC3E}">
        <p14:creationId xmlns:p14="http://schemas.microsoft.com/office/powerpoint/2010/main" val="186253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6EBA1E-0574-4C95-B436-C481DAB6DC37}" type="slidenum">
              <a:rPr lang="en-US" smtClean="0"/>
              <a:pPr/>
              <a:t>18</a:t>
            </a:fld>
            <a:endParaRPr lang="en-US"/>
          </a:p>
        </p:txBody>
      </p:sp>
    </p:spTree>
    <p:extLst>
      <p:ext uri="{BB962C8B-B14F-4D97-AF65-F5344CB8AC3E}">
        <p14:creationId xmlns:p14="http://schemas.microsoft.com/office/powerpoint/2010/main" val="42723449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6EBA1E-0574-4C95-B436-C481DAB6DC37}" type="slidenum">
              <a:rPr lang="en-US" smtClean="0"/>
              <a:pPr/>
              <a:t>19</a:t>
            </a:fld>
            <a:endParaRPr lang="en-US"/>
          </a:p>
        </p:txBody>
      </p:sp>
    </p:spTree>
    <p:extLst>
      <p:ext uri="{BB962C8B-B14F-4D97-AF65-F5344CB8AC3E}">
        <p14:creationId xmlns:p14="http://schemas.microsoft.com/office/powerpoint/2010/main" val="21753925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6EBA1E-0574-4C95-B436-C481DAB6DC37}" type="slidenum">
              <a:rPr lang="en-US" smtClean="0"/>
              <a:pPr/>
              <a:t>20</a:t>
            </a:fld>
            <a:endParaRPr lang="en-US"/>
          </a:p>
        </p:txBody>
      </p:sp>
    </p:spTree>
    <p:extLst>
      <p:ext uri="{BB962C8B-B14F-4D97-AF65-F5344CB8AC3E}">
        <p14:creationId xmlns:p14="http://schemas.microsoft.com/office/powerpoint/2010/main" val="31382858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6EBA1E-0574-4C95-B436-C481DAB6DC37}" type="slidenum">
              <a:rPr lang="en-US" smtClean="0"/>
              <a:pPr/>
              <a:t>21</a:t>
            </a:fld>
            <a:endParaRPr lang="en-US"/>
          </a:p>
        </p:txBody>
      </p:sp>
    </p:spTree>
    <p:extLst>
      <p:ext uri="{BB962C8B-B14F-4D97-AF65-F5344CB8AC3E}">
        <p14:creationId xmlns:p14="http://schemas.microsoft.com/office/powerpoint/2010/main" val="27812196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6EBA1E-0574-4C95-B436-C481DAB6DC37}" type="slidenum">
              <a:rPr lang="en-US" smtClean="0"/>
              <a:pPr/>
              <a:t>22</a:t>
            </a:fld>
            <a:endParaRPr lang="en-US"/>
          </a:p>
        </p:txBody>
      </p:sp>
    </p:spTree>
    <p:extLst>
      <p:ext uri="{BB962C8B-B14F-4D97-AF65-F5344CB8AC3E}">
        <p14:creationId xmlns:p14="http://schemas.microsoft.com/office/powerpoint/2010/main" val="33237203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6EBA1E-0574-4C95-B436-C481DAB6DC37}" type="slidenum">
              <a:rPr lang="en-US" smtClean="0"/>
              <a:pPr/>
              <a:t>23</a:t>
            </a:fld>
            <a:endParaRPr lang="en-US"/>
          </a:p>
        </p:txBody>
      </p:sp>
    </p:spTree>
    <p:extLst>
      <p:ext uri="{BB962C8B-B14F-4D97-AF65-F5344CB8AC3E}">
        <p14:creationId xmlns:p14="http://schemas.microsoft.com/office/powerpoint/2010/main" val="17183392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6EBA1E-0574-4C95-B436-C481DAB6DC37}" type="slidenum">
              <a:rPr lang="en-US" smtClean="0"/>
              <a:pPr/>
              <a:t>25</a:t>
            </a:fld>
            <a:endParaRPr lang="en-US"/>
          </a:p>
        </p:txBody>
      </p:sp>
    </p:spTree>
    <p:extLst>
      <p:ext uri="{BB962C8B-B14F-4D97-AF65-F5344CB8AC3E}">
        <p14:creationId xmlns:p14="http://schemas.microsoft.com/office/powerpoint/2010/main" val="38033326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2F0D4E0-3759-4149-9009-C138BD830BA3}" type="datetimeFigureOut">
              <a:rPr lang="en-US" smtClean="0"/>
              <a:pPr/>
              <a:t>10/1/2015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DED34C-DE97-4463-B92A-AD521C2553A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F0D4E0-3759-4149-9009-C138BD830BA3}" type="datetimeFigureOut">
              <a:rPr lang="en-US" smtClean="0"/>
              <a:pPr/>
              <a:t>10/1/2015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DED34C-DE97-4463-B92A-AD521C2553A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F0D4E0-3759-4149-9009-C138BD830BA3}" type="datetimeFigureOut">
              <a:rPr lang="en-US" smtClean="0"/>
              <a:pPr/>
              <a:t>10/1/2015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DED34C-DE97-4463-B92A-AD521C2553A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2F0D4E0-3759-4149-9009-C138BD830BA3}" type="datetimeFigureOut">
              <a:rPr lang="en-US" smtClean="0"/>
              <a:pPr/>
              <a:t>10/1/2015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DED34C-DE97-4463-B92A-AD521C2553A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2F0D4E0-3759-4149-9009-C138BD830BA3}" type="datetimeFigureOut">
              <a:rPr lang="en-US" smtClean="0"/>
              <a:pPr/>
              <a:t>10/1/2015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DED34C-DE97-4463-B92A-AD521C2553A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F0D4E0-3759-4149-9009-C138BD830BA3}" type="datetimeFigureOut">
              <a:rPr lang="en-US" smtClean="0"/>
              <a:pPr/>
              <a:t>10/1/2015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DED34C-DE97-4463-B92A-AD521C2553A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F0D4E0-3759-4149-9009-C138BD830BA3}" type="datetimeFigureOut">
              <a:rPr lang="en-US" smtClean="0"/>
              <a:pPr/>
              <a:t>10/1/2015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DED34C-DE97-4463-B92A-AD521C2553A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F0D4E0-3759-4149-9009-C138BD830BA3}" type="datetimeFigureOut">
              <a:rPr lang="en-US" smtClean="0"/>
              <a:pPr/>
              <a:t>10/1/2015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DED34C-DE97-4463-B92A-AD521C2553A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F0D4E0-3759-4149-9009-C138BD830BA3}" type="datetimeFigureOut">
              <a:rPr lang="en-US" smtClean="0"/>
              <a:pPr/>
              <a:t>10/1/2015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DED34C-DE97-4463-B92A-AD521C2553A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F0D4E0-3759-4149-9009-C138BD830BA3}" type="datetimeFigureOut">
              <a:rPr lang="en-US" smtClean="0"/>
              <a:pPr/>
              <a:t>10/1/2015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DED34C-DE97-4463-B92A-AD521C2553A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F0D4E0-3759-4149-9009-C138BD830BA3}" type="datetimeFigureOut">
              <a:rPr lang="en-US" smtClean="0"/>
              <a:pPr/>
              <a:t>10/1/2015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DED34C-DE97-4463-B92A-AD521C2553A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97D462D-78DF-4BD9-B8E7-9270D79831E9}" type="datetimeFigureOut">
              <a:rPr lang="en-US" smtClean="0">
                <a:solidFill>
                  <a:prstClr val="black">
                    <a:tint val="75000"/>
                  </a:prstClr>
                </a:solidFill>
              </a:rPr>
              <a:pPr/>
              <a:t>10/1/2015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1D9B622-7154-4B63-905F-4EAAD3629AB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8241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7D462D-78DF-4BD9-B8E7-9270D79831E9}" type="datetimeFigureOut">
              <a:rPr lang="en-US" smtClean="0">
                <a:solidFill>
                  <a:prstClr val="black">
                    <a:tint val="75000"/>
                  </a:prstClr>
                </a:solidFill>
              </a:rPr>
              <a:pPr/>
              <a:t>10/1/2015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1D9B622-7154-4B63-905F-4EAAD3629AB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07676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7D462D-78DF-4BD9-B8E7-9270D79831E9}" type="datetimeFigureOut">
              <a:rPr lang="en-US" smtClean="0">
                <a:solidFill>
                  <a:prstClr val="black">
                    <a:tint val="75000"/>
                  </a:prstClr>
                </a:solidFill>
              </a:rPr>
              <a:pPr/>
              <a:t>10/1/2015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1D9B622-7154-4B63-905F-4EAAD3629AB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72391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97D462D-78DF-4BD9-B8E7-9270D79831E9}" type="datetimeFigureOut">
              <a:rPr lang="en-US" smtClean="0">
                <a:solidFill>
                  <a:prstClr val="black">
                    <a:tint val="75000"/>
                  </a:prstClr>
                </a:solidFill>
              </a:rPr>
              <a:pPr/>
              <a:t>10/1/2015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1D9B622-7154-4B63-905F-4EAAD3629AB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83603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7D462D-78DF-4BD9-B8E7-9270D79831E9}" type="datetimeFigureOut">
              <a:rPr lang="en-US" smtClean="0">
                <a:solidFill>
                  <a:prstClr val="black">
                    <a:tint val="75000"/>
                  </a:prstClr>
                </a:solidFill>
              </a:rPr>
              <a:pPr/>
              <a:t>10/1/2015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1D9B622-7154-4B63-905F-4EAAD3629AB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15681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97D462D-78DF-4BD9-B8E7-9270D79831E9}" type="datetimeFigureOut">
              <a:rPr lang="en-US" smtClean="0">
                <a:solidFill>
                  <a:prstClr val="black">
                    <a:tint val="75000"/>
                  </a:prstClr>
                </a:solidFill>
              </a:rPr>
              <a:pPr/>
              <a:t>10/1/2015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1D9B622-7154-4B63-905F-4EAAD3629AB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16544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7D462D-78DF-4BD9-B8E7-9270D79831E9}" type="datetimeFigureOut">
              <a:rPr lang="en-US" smtClean="0">
                <a:solidFill>
                  <a:prstClr val="black">
                    <a:tint val="75000"/>
                  </a:prstClr>
                </a:solidFill>
              </a:rPr>
              <a:pPr/>
              <a:t>10/1/2015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1D9B622-7154-4B63-905F-4EAAD3629AB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73445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7D462D-78DF-4BD9-B8E7-9270D79831E9}" type="datetimeFigureOut">
              <a:rPr lang="en-US" smtClean="0">
                <a:solidFill>
                  <a:prstClr val="black">
                    <a:tint val="75000"/>
                  </a:prstClr>
                </a:solidFill>
              </a:rPr>
              <a:pPr/>
              <a:t>10/1/2015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1D9B622-7154-4B63-905F-4EAAD3629AB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38792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7D462D-78DF-4BD9-B8E7-9270D79831E9}" type="datetimeFigureOut">
              <a:rPr lang="en-US" smtClean="0">
                <a:solidFill>
                  <a:prstClr val="black">
                    <a:tint val="75000"/>
                  </a:prstClr>
                </a:solidFill>
              </a:rPr>
              <a:pPr/>
              <a:t>10/1/2015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1D9B622-7154-4B63-905F-4EAAD3629AB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1638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7D462D-78DF-4BD9-B8E7-9270D79831E9}" type="datetimeFigureOut">
              <a:rPr lang="en-US" smtClean="0">
                <a:solidFill>
                  <a:prstClr val="black">
                    <a:tint val="75000"/>
                  </a:prstClr>
                </a:solidFill>
              </a:rPr>
              <a:pPr/>
              <a:t>10/1/2015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1D9B622-7154-4B63-905F-4EAAD3629AB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93931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7D462D-78DF-4BD9-B8E7-9270D79831E9}" type="datetimeFigureOut">
              <a:rPr lang="en-US" smtClean="0">
                <a:solidFill>
                  <a:prstClr val="black">
                    <a:tint val="75000"/>
                  </a:prstClr>
                </a:solidFill>
              </a:rPr>
              <a:pPr/>
              <a:t>10/1/2015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1D9B622-7154-4B63-905F-4EAAD3629AB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344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tif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F0D4E0-3759-4149-9009-C138BD830BA3}" type="datetimeFigureOut">
              <a:rPr lang="en-US" smtClean="0"/>
              <a:pPr/>
              <a:t>10/1/2015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DED34C-DE97-4463-B92A-AD521C2553AA}" type="slidenum">
              <a:rPr lang="en-US" smtClean="0"/>
              <a:pPr/>
              <a:t>‹#›</a:t>
            </a:fld>
            <a:endParaRPr lang="en-US"/>
          </a:p>
        </p:txBody>
      </p:sp>
      <p:pic>
        <p:nvPicPr>
          <p:cNvPr id="7" name="Picture 6" descr="Template ART.tif"/>
          <p:cNvPicPr>
            <a:picLocks noChangeAspect="1"/>
          </p:cNvPicPr>
          <p:nvPr userDrawn="1"/>
        </p:nvPicPr>
        <p:blipFill>
          <a:blip r:embed="rId13" cstate="print"/>
          <a:stretch>
            <a:fillRect/>
          </a:stretch>
        </p:blipFill>
        <p:spPr>
          <a:xfrm>
            <a:off x="0" y="0"/>
            <a:ext cx="9144000" cy="1149096"/>
          </a:xfrm>
          <a:prstGeom prst="rect">
            <a:avLst/>
          </a:prstGeom>
        </p:spPr>
      </p:pic>
      <p:sp>
        <p:nvSpPr>
          <p:cNvPr id="8" name="Freeform 7"/>
          <p:cNvSpPr/>
          <p:nvPr userDrawn="1"/>
        </p:nvSpPr>
        <p:spPr>
          <a:xfrm>
            <a:off x="916781" y="997744"/>
            <a:ext cx="107157" cy="92869"/>
          </a:xfrm>
          <a:custGeom>
            <a:avLst/>
            <a:gdLst>
              <a:gd name="connsiteX0" fmla="*/ 0 w 107157"/>
              <a:gd name="connsiteY0" fmla="*/ 88106 h 92869"/>
              <a:gd name="connsiteX1" fmla="*/ 28575 w 107157"/>
              <a:gd name="connsiteY1" fmla="*/ 33337 h 92869"/>
              <a:gd name="connsiteX2" fmla="*/ 38100 w 107157"/>
              <a:gd name="connsiteY2" fmla="*/ 19050 h 92869"/>
              <a:gd name="connsiteX3" fmla="*/ 66675 w 107157"/>
              <a:gd name="connsiteY3" fmla="*/ 0 h 92869"/>
              <a:gd name="connsiteX4" fmla="*/ 107157 w 107157"/>
              <a:gd name="connsiteY4" fmla="*/ 45244 h 92869"/>
              <a:gd name="connsiteX5" fmla="*/ 78582 w 107157"/>
              <a:gd name="connsiteY5" fmla="*/ 92869 h 92869"/>
              <a:gd name="connsiteX6" fmla="*/ 0 w 107157"/>
              <a:gd name="connsiteY6" fmla="*/ 88106 h 9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157" h="92869">
                <a:moveTo>
                  <a:pt x="0" y="88106"/>
                </a:moveTo>
                <a:lnTo>
                  <a:pt x="28575" y="33337"/>
                </a:lnTo>
                <a:lnTo>
                  <a:pt x="38100" y="19050"/>
                </a:lnTo>
                <a:lnTo>
                  <a:pt x="66675" y="0"/>
                </a:lnTo>
                <a:lnTo>
                  <a:pt x="107157" y="45244"/>
                </a:lnTo>
                <a:lnTo>
                  <a:pt x="78582" y="92869"/>
                </a:lnTo>
                <a:lnTo>
                  <a:pt x="0" y="8810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7D462D-78DF-4BD9-B8E7-9270D79831E9}" type="datetimeFigureOut">
              <a:rPr lang="en-US" smtClean="0">
                <a:solidFill>
                  <a:prstClr val="black">
                    <a:tint val="75000"/>
                  </a:prstClr>
                </a:solidFill>
              </a:rPr>
              <a:pPr/>
              <a:t>10/1/2015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D9B622-7154-4B63-905F-4EAAD3629AB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2935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48200" y="1"/>
            <a:ext cx="4495800" cy="914400"/>
          </a:xfrm>
          <a:prstGeom prst="rect">
            <a:avLst/>
          </a:prstGeom>
          <a:noFill/>
          <a:ln w="9525">
            <a:noFill/>
            <a:miter lim="800000"/>
            <a:headEnd/>
            <a:tailEnd/>
          </a:ln>
        </p:spPr>
        <p:txBody>
          <a:bodyPr lIns="91428" tIns="45714" rIns="91428" bIns="45714" anchor="ctr"/>
          <a:lstStyle/>
          <a:p>
            <a:pPr algn="ctr"/>
            <a:endParaRPr lang="en-US" sz="2200" b="1" i="1" dirty="0">
              <a:solidFill>
                <a:schemeClr val="bg1"/>
              </a:solidFill>
              <a:latin typeface="Arial" pitchFamily="34" charset="0"/>
              <a:cs typeface="Arial" pitchFamily="34" charset="0"/>
            </a:endParaRPr>
          </a:p>
        </p:txBody>
      </p:sp>
      <p:sp>
        <p:nvSpPr>
          <p:cNvPr id="6" name="TextBox 5"/>
          <p:cNvSpPr txBox="1"/>
          <p:nvPr/>
        </p:nvSpPr>
        <p:spPr>
          <a:xfrm>
            <a:off x="457200" y="1752600"/>
            <a:ext cx="8305800" cy="4278094"/>
          </a:xfrm>
          <a:prstGeom prst="rect">
            <a:avLst/>
          </a:prstGeom>
          <a:noFill/>
        </p:spPr>
        <p:txBody>
          <a:bodyPr wrap="square" rtlCol="0">
            <a:spAutoFit/>
          </a:bodyPr>
          <a:lstStyle/>
          <a:p>
            <a:pPr algn="ctr"/>
            <a:r>
              <a:rPr lang="en-US" sz="4800" b="1" dirty="0"/>
              <a:t>Cyber Education: </a:t>
            </a:r>
            <a:r>
              <a:rPr lang="en-US" sz="4800" b="1" dirty="0" smtClean="0"/>
              <a:t>A </a:t>
            </a:r>
            <a:r>
              <a:rPr lang="en-US" sz="4800" b="1" dirty="0"/>
              <a:t>Multi-Level, Multi-Discipline Approach</a:t>
            </a:r>
          </a:p>
          <a:p>
            <a:pPr algn="ctr"/>
            <a:r>
              <a:rPr lang="en-US" dirty="0" smtClean="0"/>
              <a:t/>
            </a:r>
            <a:br>
              <a:rPr lang="en-US" dirty="0" smtClean="0"/>
            </a:br>
            <a:r>
              <a:rPr lang="en-US" sz="2800" dirty="0"/>
              <a:t>Edward Sobiesk, Jean Blair, Gregory Conti, </a:t>
            </a:r>
            <a:endParaRPr lang="en-US" sz="2800" dirty="0" smtClean="0"/>
          </a:p>
          <a:p>
            <a:pPr algn="ctr"/>
            <a:r>
              <a:rPr lang="en-US" sz="2800" dirty="0" smtClean="0"/>
              <a:t>Michael </a:t>
            </a:r>
            <a:r>
              <a:rPr lang="en-US" sz="2800" dirty="0"/>
              <a:t>Lanham, and Howard </a:t>
            </a:r>
            <a:r>
              <a:rPr lang="en-US" sz="2800" dirty="0" smtClean="0"/>
              <a:t>Taylor</a:t>
            </a:r>
          </a:p>
          <a:p>
            <a:pPr algn="ctr"/>
            <a:endParaRPr lang="en-US" sz="2800" b="1" dirty="0" smtClean="0"/>
          </a:p>
          <a:p>
            <a:pPr algn="ctr"/>
            <a:r>
              <a:rPr lang="en-US" sz="2800" dirty="0" smtClean="0"/>
              <a:t>United States Military Academy</a:t>
            </a:r>
            <a:endParaRPr lang="en-US" sz="2800" b="1" dirty="0" smtClean="0"/>
          </a:p>
          <a:p>
            <a:pPr algn="ctr"/>
            <a:r>
              <a:rPr lang="en-US" sz="2800" dirty="0" smtClean="0"/>
              <a:t>West Point, New York 10996 USA</a:t>
            </a:r>
            <a:endParaRPr lang="en-US" sz="2800" b="1"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48200" y="1"/>
            <a:ext cx="4495800" cy="914400"/>
          </a:xfrm>
          <a:prstGeom prst="rect">
            <a:avLst/>
          </a:prstGeom>
          <a:noFill/>
          <a:ln w="9525">
            <a:noFill/>
            <a:miter lim="800000"/>
            <a:headEnd/>
            <a:tailEnd/>
          </a:ln>
        </p:spPr>
        <p:txBody>
          <a:bodyPr lIns="91428" tIns="45714" rIns="91428" bIns="45714" anchor="ctr"/>
          <a:lstStyle/>
          <a:p>
            <a:pPr algn="ctr"/>
            <a:endParaRPr lang="en-US" sz="2200" b="1" i="1" dirty="0">
              <a:solidFill>
                <a:schemeClr val="bg1"/>
              </a:solidFill>
              <a:latin typeface="Arial" pitchFamily="34" charset="0"/>
              <a:cs typeface="Arial" pitchFamily="34" charset="0"/>
            </a:endParaRPr>
          </a:p>
        </p:txBody>
      </p:sp>
      <p:sp>
        <p:nvSpPr>
          <p:cNvPr id="8" name="Content Placeholder 7"/>
          <p:cNvSpPr>
            <a:spLocks noGrp="1"/>
          </p:cNvSpPr>
          <p:nvPr>
            <p:ph idx="1"/>
          </p:nvPr>
        </p:nvSpPr>
        <p:spPr>
          <a:xfrm>
            <a:off x="457200" y="1463720"/>
            <a:ext cx="8229600" cy="4525963"/>
          </a:xfrm>
        </p:spPr>
        <p:txBody>
          <a:bodyPr>
            <a:normAutofit fontScale="92500"/>
          </a:bodyPr>
          <a:lstStyle/>
          <a:p>
            <a:pPr>
              <a:lnSpc>
                <a:spcPct val="110000"/>
              </a:lnSpc>
            </a:pPr>
            <a:r>
              <a:rPr lang="en-US" dirty="0" smtClean="0"/>
              <a:t>Discuss the </a:t>
            </a:r>
            <a:r>
              <a:rPr lang="en-US" dirty="0"/>
              <a:t>definition of </a:t>
            </a:r>
            <a:r>
              <a:rPr lang="en-US" dirty="0" smtClean="0"/>
              <a:t>cyber</a:t>
            </a:r>
          </a:p>
          <a:p>
            <a:pPr>
              <a:lnSpc>
                <a:spcPct val="110000"/>
              </a:lnSpc>
            </a:pPr>
            <a:r>
              <a:rPr lang="en-US" dirty="0" smtClean="0"/>
              <a:t>Describe a </a:t>
            </a:r>
            <a:r>
              <a:rPr lang="en-US" dirty="0"/>
              <a:t>multi-level, multi-discipline approach to cyber education </a:t>
            </a:r>
            <a:r>
              <a:rPr lang="en-US" u="sng" dirty="0"/>
              <a:t>with the goal of providing all educated individuals a level of cyber education appropriate for their role in </a:t>
            </a:r>
            <a:r>
              <a:rPr lang="en-US" u="sng" dirty="0" smtClean="0"/>
              <a:t>society</a:t>
            </a:r>
          </a:p>
          <a:p>
            <a:pPr>
              <a:lnSpc>
                <a:spcPct val="110000"/>
              </a:lnSpc>
            </a:pPr>
            <a:r>
              <a:rPr lang="en-US" dirty="0" smtClean="0"/>
              <a:t>Overall, contribute </a:t>
            </a:r>
            <a:r>
              <a:rPr lang="en-US" dirty="0"/>
              <a:t>to the emerging dialogue on the direction, content, and techniques involved in cyber education</a:t>
            </a:r>
          </a:p>
        </p:txBody>
      </p:sp>
      <p:sp>
        <p:nvSpPr>
          <p:cNvPr id="10" name="TextBox 9"/>
          <p:cNvSpPr txBox="1"/>
          <p:nvPr/>
        </p:nvSpPr>
        <p:spPr>
          <a:xfrm>
            <a:off x="4495800" y="152400"/>
            <a:ext cx="4267200" cy="584775"/>
          </a:xfrm>
          <a:prstGeom prst="rect">
            <a:avLst/>
          </a:prstGeom>
          <a:noFill/>
        </p:spPr>
        <p:txBody>
          <a:bodyPr wrap="square" rtlCol="0">
            <a:spAutoFit/>
          </a:bodyPr>
          <a:lstStyle/>
          <a:p>
            <a:r>
              <a:rPr lang="en-US" sz="3200" dirty="0" smtClean="0">
                <a:solidFill>
                  <a:schemeClr val="bg1"/>
                </a:solidFill>
              </a:rPr>
              <a:t>Goals of the paper</a:t>
            </a:r>
            <a:endParaRPr lang="en-US" sz="3200"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48200" y="1"/>
            <a:ext cx="4495800" cy="914400"/>
          </a:xfrm>
          <a:prstGeom prst="rect">
            <a:avLst/>
          </a:prstGeom>
          <a:noFill/>
          <a:ln w="9525">
            <a:noFill/>
            <a:miter lim="800000"/>
            <a:headEnd/>
            <a:tailEnd/>
          </a:ln>
        </p:spPr>
        <p:txBody>
          <a:bodyPr lIns="91428" tIns="45714" rIns="91428" bIns="45714" anchor="ctr"/>
          <a:lstStyle/>
          <a:p>
            <a:pPr algn="ctr"/>
            <a:endParaRPr lang="en-US" sz="2200" b="1" i="1" dirty="0">
              <a:solidFill>
                <a:schemeClr val="bg1"/>
              </a:solidFill>
              <a:latin typeface="Arial" pitchFamily="34" charset="0"/>
              <a:cs typeface="Arial" pitchFamily="34" charset="0"/>
            </a:endParaRPr>
          </a:p>
        </p:txBody>
      </p:sp>
      <p:sp>
        <p:nvSpPr>
          <p:cNvPr id="8" name="Content Placeholder 7"/>
          <p:cNvSpPr>
            <a:spLocks noGrp="1"/>
          </p:cNvSpPr>
          <p:nvPr>
            <p:ph idx="1"/>
          </p:nvPr>
        </p:nvSpPr>
        <p:spPr>
          <a:xfrm>
            <a:off x="495300" y="1656788"/>
            <a:ext cx="8305800" cy="5201212"/>
          </a:xfrm>
        </p:spPr>
        <p:txBody>
          <a:bodyPr>
            <a:normAutofit/>
          </a:bodyPr>
          <a:lstStyle/>
          <a:p>
            <a:r>
              <a:rPr lang="en-US" sz="2800" dirty="0" smtClean="0"/>
              <a:t>NSA National Centers </a:t>
            </a:r>
            <a:r>
              <a:rPr lang="en-US" sz="2800" dirty="0"/>
              <a:t>of Academic Excellence (CAE</a:t>
            </a:r>
            <a:r>
              <a:rPr lang="en-US" sz="2800" dirty="0" smtClean="0"/>
              <a:t>)</a:t>
            </a:r>
          </a:p>
          <a:p>
            <a:r>
              <a:rPr lang="en-US" sz="2800" dirty="0"/>
              <a:t>Cyber Education Project (CEP</a:t>
            </a:r>
            <a:r>
              <a:rPr lang="en-US" sz="2800" dirty="0" smtClean="0"/>
              <a:t>)</a:t>
            </a:r>
          </a:p>
          <a:p>
            <a:r>
              <a:rPr lang="en-US" sz="2800" dirty="0" smtClean="0"/>
              <a:t>Cyberspace Operations from </a:t>
            </a:r>
            <a:r>
              <a:rPr lang="en-US" sz="2800" i="1" dirty="0" smtClean="0"/>
              <a:t>Joint </a:t>
            </a:r>
            <a:r>
              <a:rPr lang="en-US" sz="2800" i="1" dirty="0"/>
              <a:t>Publication 3-12 (R</a:t>
            </a:r>
            <a:r>
              <a:rPr lang="en-US" sz="2800" i="1" dirty="0" smtClean="0"/>
              <a:t>)</a:t>
            </a:r>
          </a:p>
          <a:p>
            <a:r>
              <a:rPr lang="en-US" sz="2800" dirty="0"/>
              <a:t>Military Academy CYBER Education Working </a:t>
            </a:r>
            <a:r>
              <a:rPr lang="en-US" sz="2800" dirty="0" smtClean="0"/>
              <a:t>Group</a:t>
            </a:r>
          </a:p>
          <a:p>
            <a:r>
              <a:rPr lang="en-US" sz="2800" dirty="0"/>
              <a:t>Information Assurance and Security Knowledge </a:t>
            </a:r>
            <a:r>
              <a:rPr lang="en-US" sz="2800" dirty="0" smtClean="0"/>
              <a:t>Areas from IT2008 and CS2013</a:t>
            </a:r>
          </a:p>
          <a:p>
            <a:r>
              <a:rPr lang="en-US" sz="2800" dirty="0" smtClean="0"/>
              <a:t>Papers by BYU, USNA, </a:t>
            </a:r>
            <a:r>
              <a:rPr lang="en-US" sz="2800" i="1" dirty="0"/>
              <a:t>ACM </a:t>
            </a:r>
            <a:r>
              <a:rPr lang="en-US" sz="2800" i="1" dirty="0" smtClean="0"/>
              <a:t>Inroads, etc.</a:t>
            </a:r>
          </a:p>
          <a:p>
            <a:r>
              <a:rPr lang="en-US" sz="2800" dirty="0" smtClean="0"/>
              <a:t>NICE, </a:t>
            </a:r>
            <a:r>
              <a:rPr lang="en-US" sz="2800" dirty="0" err="1" smtClean="0"/>
              <a:t>DoL</a:t>
            </a:r>
            <a:r>
              <a:rPr lang="en-US" sz="2800" dirty="0" smtClean="0"/>
              <a:t>, DoE</a:t>
            </a:r>
          </a:p>
        </p:txBody>
      </p:sp>
      <p:sp>
        <p:nvSpPr>
          <p:cNvPr id="5" name="TextBox 4"/>
          <p:cNvSpPr txBox="1"/>
          <p:nvPr/>
        </p:nvSpPr>
        <p:spPr>
          <a:xfrm>
            <a:off x="4495800" y="152400"/>
            <a:ext cx="4267200" cy="584775"/>
          </a:xfrm>
          <a:prstGeom prst="rect">
            <a:avLst/>
          </a:prstGeom>
          <a:noFill/>
        </p:spPr>
        <p:txBody>
          <a:bodyPr wrap="square" rtlCol="0">
            <a:spAutoFit/>
          </a:bodyPr>
          <a:lstStyle/>
          <a:p>
            <a:r>
              <a:rPr lang="en-US" sz="3200" dirty="0" smtClean="0">
                <a:solidFill>
                  <a:schemeClr val="bg1"/>
                </a:solidFill>
              </a:rPr>
              <a:t>What is Cyber?</a:t>
            </a:r>
            <a:endParaRPr lang="en-US" sz="3200"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48200" y="1"/>
            <a:ext cx="4495800" cy="914400"/>
          </a:xfrm>
          <a:prstGeom prst="rect">
            <a:avLst/>
          </a:prstGeom>
          <a:noFill/>
          <a:ln w="9525">
            <a:noFill/>
            <a:miter lim="800000"/>
            <a:headEnd/>
            <a:tailEnd/>
          </a:ln>
        </p:spPr>
        <p:txBody>
          <a:bodyPr lIns="91428" tIns="45714" rIns="91428" bIns="45714" anchor="ctr"/>
          <a:lstStyle/>
          <a:p>
            <a:pPr algn="ctr"/>
            <a:endParaRPr lang="en-US" sz="2200" b="1" i="1" dirty="0">
              <a:solidFill>
                <a:schemeClr val="bg1"/>
              </a:solidFill>
              <a:latin typeface="Arial" pitchFamily="34" charset="0"/>
              <a:cs typeface="Arial" pitchFamily="34" charset="0"/>
            </a:endParaRPr>
          </a:p>
        </p:txBody>
      </p:sp>
      <p:sp>
        <p:nvSpPr>
          <p:cNvPr id="9" name="TextBox 8"/>
          <p:cNvSpPr txBox="1"/>
          <p:nvPr/>
        </p:nvSpPr>
        <p:spPr>
          <a:xfrm>
            <a:off x="4495800" y="43216"/>
            <a:ext cx="4267200" cy="646331"/>
          </a:xfrm>
          <a:prstGeom prst="rect">
            <a:avLst/>
          </a:prstGeom>
          <a:noFill/>
        </p:spPr>
        <p:txBody>
          <a:bodyPr wrap="square" rtlCol="0">
            <a:spAutoFit/>
          </a:bodyPr>
          <a:lstStyle/>
          <a:p>
            <a:r>
              <a:rPr lang="en-US" sz="3600" dirty="0" smtClean="0">
                <a:solidFill>
                  <a:schemeClr val="bg1"/>
                </a:solidFill>
              </a:rPr>
              <a:t>Our Definition</a:t>
            </a:r>
            <a:endParaRPr lang="en-US" sz="3600" dirty="0">
              <a:solidFill>
                <a:schemeClr val="bg1"/>
              </a:solidFill>
            </a:endParaRPr>
          </a:p>
        </p:txBody>
      </p:sp>
      <p:sp>
        <p:nvSpPr>
          <p:cNvPr id="2" name="TextBox 1"/>
          <p:cNvSpPr txBox="1"/>
          <p:nvPr/>
        </p:nvSpPr>
        <p:spPr>
          <a:xfrm>
            <a:off x="457200" y="1219200"/>
            <a:ext cx="8299554" cy="5262979"/>
          </a:xfrm>
          <a:prstGeom prst="rect">
            <a:avLst/>
          </a:prstGeom>
          <a:noFill/>
        </p:spPr>
        <p:txBody>
          <a:bodyPr wrap="square" rtlCol="0">
            <a:spAutoFit/>
          </a:bodyPr>
          <a:lstStyle/>
          <a:p>
            <a:r>
              <a:rPr lang="en-US" sz="2800" i="1" dirty="0"/>
              <a:t>Cyber Domain</a:t>
            </a:r>
            <a:r>
              <a:rPr lang="en-US" sz="2800" dirty="0"/>
              <a:t>:  A global ever evolving domain within the information environment consisting of the interdependent networks of information technology infrastructures and resident data, including the Internet, telecommunications networks, computer systems, and embedded processors and controllers – as well as people, organizations, and processes – which create a dimension of risks, adversaries, and opportunities</a:t>
            </a:r>
            <a:r>
              <a:rPr lang="en-US" sz="2800" dirty="0" smtClean="0"/>
              <a:t>.</a:t>
            </a:r>
          </a:p>
          <a:p>
            <a:endParaRPr lang="en-US" sz="2800" dirty="0"/>
          </a:p>
          <a:p>
            <a:r>
              <a:rPr lang="en-US" sz="2800" dirty="0" smtClean="0"/>
              <a:t>Example use in an objective: </a:t>
            </a:r>
            <a:r>
              <a:rPr lang="en-US" sz="2800" dirty="0"/>
              <a:t>“Explain the attributes, capabilities, risks, actors, implications, and interdisciplinary nature of the Cyber Domain.” </a:t>
            </a:r>
          </a:p>
        </p:txBody>
      </p:sp>
    </p:spTree>
    <p:extLst>
      <p:ext uri="{BB962C8B-B14F-4D97-AF65-F5344CB8AC3E}">
        <p14:creationId xmlns:p14="http://schemas.microsoft.com/office/powerpoint/2010/main" val="1549243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48200" y="1"/>
            <a:ext cx="4495800" cy="914400"/>
          </a:xfrm>
          <a:prstGeom prst="rect">
            <a:avLst/>
          </a:prstGeom>
          <a:noFill/>
          <a:ln w="9525">
            <a:noFill/>
            <a:miter lim="800000"/>
            <a:headEnd/>
            <a:tailEnd/>
          </a:ln>
        </p:spPr>
        <p:txBody>
          <a:bodyPr lIns="91428" tIns="45714" rIns="91428" bIns="45714" anchor="ctr"/>
          <a:lstStyle/>
          <a:p>
            <a:pPr algn="ctr"/>
            <a:endParaRPr lang="en-US" sz="2200" b="1" i="1" dirty="0">
              <a:solidFill>
                <a:schemeClr val="bg1"/>
              </a:solidFill>
              <a:latin typeface="Arial" pitchFamily="34" charset="0"/>
              <a:cs typeface="Arial" pitchFamily="34" charset="0"/>
            </a:endParaRPr>
          </a:p>
        </p:txBody>
      </p:sp>
      <p:sp>
        <p:nvSpPr>
          <p:cNvPr id="8" name="Content Placeholder 7"/>
          <p:cNvSpPr>
            <a:spLocks noGrp="1"/>
          </p:cNvSpPr>
          <p:nvPr>
            <p:ph idx="1"/>
          </p:nvPr>
        </p:nvSpPr>
        <p:spPr>
          <a:xfrm>
            <a:off x="457200" y="1463720"/>
            <a:ext cx="8229600" cy="4525963"/>
          </a:xfrm>
        </p:spPr>
        <p:txBody>
          <a:bodyPr>
            <a:normAutofit/>
          </a:bodyPr>
          <a:lstStyle/>
          <a:p>
            <a:pPr marL="0" indent="0">
              <a:lnSpc>
                <a:spcPct val="110000"/>
              </a:lnSpc>
              <a:buNone/>
            </a:pPr>
            <a:r>
              <a:rPr lang="en-US" dirty="0" smtClean="0"/>
              <a:t>Goal:</a:t>
            </a:r>
          </a:p>
          <a:p>
            <a:pPr marL="0" indent="0">
              <a:lnSpc>
                <a:spcPct val="110000"/>
              </a:lnSpc>
              <a:buNone/>
            </a:pPr>
            <a:r>
              <a:rPr lang="en-US" dirty="0" smtClean="0"/>
              <a:t>Provide </a:t>
            </a:r>
            <a:r>
              <a:rPr lang="en-US" dirty="0"/>
              <a:t>all educated individuals a level of cyber education appropriate for their role in </a:t>
            </a:r>
            <a:r>
              <a:rPr lang="en-US" dirty="0" smtClean="0"/>
              <a:t>society</a:t>
            </a:r>
          </a:p>
        </p:txBody>
      </p:sp>
      <p:sp>
        <p:nvSpPr>
          <p:cNvPr id="10" name="TextBox 9"/>
          <p:cNvSpPr txBox="1"/>
          <p:nvPr/>
        </p:nvSpPr>
        <p:spPr>
          <a:xfrm>
            <a:off x="4495800" y="152400"/>
            <a:ext cx="4267200" cy="584775"/>
          </a:xfrm>
          <a:prstGeom prst="rect">
            <a:avLst/>
          </a:prstGeom>
          <a:noFill/>
        </p:spPr>
        <p:txBody>
          <a:bodyPr wrap="square" rtlCol="0">
            <a:spAutoFit/>
          </a:bodyPr>
          <a:lstStyle/>
          <a:p>
            <a:r>
              <a:rPr lang="en-US" sz="3200" dirty="0" smtClean="0">
                <a:solidFill>
                  <a:schemeClr val="bg1"/>
                </a:solidFill>
              </a:rPr>
              <a:t>Goals of the paper</a:t>
            </a:r>
            <a:endParaRPr lang="en-US" sz="3200" dirty="0">
              <a:solidFill>
                <a:schemeClr val="bg1"/>
              </a:solidFill>
            </a:endParaRPr>
          </a:p>
        </p:txBody>
      </p:sp>
    </p:spTree>
    <p:extLst>
      <p:ext uri="{BB962C8B-B14F-4D97-AF65-F5344CB8AC3E}">
        <p14:creationId xmlns:p14="http://schemas.microsoft.com/office/powerpoint/2010/main" val="7179654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48200" y="1"/>
            <a:ext cx="4495800" cy="914400"/>
          </a:xfrm>
          <a:prstGeom prst="rect">
            <a:avLst/>
          </a:prstGeom>
          <a:noFill/>
          <a:ln w="9525">
            <a:noFill/>
            <a:miter lim="800000"/>
            <a:headEnd/>
            <a:tailEnd/>
          </a:ln>
        </p:spPr>
        <p:txBody>
          <a:bodyPr lIns="91428" tIns="45714" rIns="91428" bIns="45714" anchor="ctr"/>
          <a:lstStyle/>
          <a:p>
            <a:pPr algn="ctr"/>
            <a:endParaRPr lang="en-US" sz="2200" b="1" i="1" dirty="0">
              <a:solidFill>
                <a:schemeClr val="bg1"/>
              </a:solidFill>
              <a:latin typeface="Arial" pitchFamily="34" charset="0"/>
              <a:cs typeface="Arial" pitchFamily="34" charset="0"/>
            </a:endParaRPr>
          </a:p>
        </p:txBody>
      </p:sp>
      <p:sp>
        <p:nvSpPr>
          <p:cNvPr id="9" name="TextBox 8"/>
          <p:cNvSpPr txBox="1"/>
          <p:nvPr/>
        </p:nvSpPr>
        <p:spPr>
          <a:xfrm>
            <a:off x="4495800" y="43216"/>
            <a:ext cx="4267200" cy="1200329"/>
          </a:xfrm>
          <a:prstGeom prst="rect">
            <a:avLst/>
          </a:prstGeom>
          <a:noFill/>
        </p:spPr>
        <p:txBody>
          <a:bodyPr wrap="square" rtlCol="0">
            <a:spAutoFit/>
          </a:bodyPr>
          <a:lstStyle/>
          <a:p>
            <a:r>
              <a:rPr lang="en-US" sz="2400" dirty="0">
                <a:solidFill>
                  <a:schemeClr val="bg1"/>
                </a:solidFill>
              </a:rPr>
              <a:t>Cyber Education:  A Multi-Level, Multi-Discipline Approach</a:t>
            </a:r>
          </a:p>
          <a:p>
            <a:endParaRPr lang="en-US" sz="2400" dirty="0">
              <a:solidFill>
                <a:schemeClr val="bg1"/>
              </a:solidFill>
            </a:endParaRPr>
          </a:p>
        </p:txBody>
      </p:sp>
      <p:sp>
        <p:nvSpPr>
          <p:cNvPr id="5" name="TextBox 4"/>
          <p:cNvSpPr txBox="1"/>
          <p:nvPr/>
        </p:nvSpPr>
        <p:spPr>
          <a:xfrm>
            <a:off x="902652" y="5274989"/>
            <a:ext cx="7315200" cy="914400"/>
          </a:xfrm>
          <a:prstGeom prst="rect">
            <a:avLst/>
          </a:prstGeom>
          <a:noFill/>
          <a:ln w="25400">
            <a:solidFill>
              <a:schemeClr val="tx1"/>
            </a:solidFill>
          </a:ln>
        </p:spPr>
        <p:txBody>
          <a:bodyPr wrap="square" rtlCol="0" anchor="ctr">
            <a:spAutoFit/>
          </a:bodyPr>
          <a:lstStyle/>
          <a:p>
            <a:pPr algn="ctr"/>
            <a:r>
              <a:rPr lang="en-US" sz="2400" b="1" dirty="0" smtClean="0"/>
              <a:t>Cyber in General Education</a:t>
            </a:r>
          </a:p>
        </p:txBody>
      </p:sp>
      <p:sp>
        <p:nvSpPr>
          <p:cNvPr id="7" name="TextBox 6"/>
          <p:cNvSpPr txBox="1"/>
          <p:nvPr/>
        </p:nvSpPr>
        <p:spPr>
          <a:xfrm>
            <a:off x="1362748" y="4361326"/>
            <a:ext cx="6400800" cy="914400"/>
          </a:xfrm>
          <a:prstGeom prst="rect">
            <a:avLst/>
          </a:prstGeom>
          <a:noFill/>
          <a:ln w="25400">
            <a:solidFill>
              <a:schemeClr val="tx1"/>
            </a:solidFill>
          </a:ln>
        </p:spPr>
        <p:txBody>
          <a:bodyPr wrap="square" rtlCol="0" anchor="ctr">
            <a:spAutoFit/>
          </a:bodyPr>
          <a:lstStyle/>
          <a:p>
            <a:pPr algn="ctr"/>
            <a:r>
              <a:rPr lang="en-US" sz="2400" b="1" dirty="0" smtClean="0"/>
              <a:t>Cyber Electives</a:t>
            </a:r>
          </a:p>
        </p:txBody>
      </p:sp>
      <p:sp>
        <p:nvSpPr>
          <p:cNvPr id="8" name="TextBox 7"/>
          <p:cNvSpPr txBox="1"/>
          <p:nvPr/>
        </p:nvSpPr>
        <p:spPr>
          <a:xfrm>
            <a:off x="1834604" y="3453169"/>
            <a:ext cx="5486400" cy="914400"/>
          </a:xfrm>
          <a:prstGeom prst="rect">
            <a:avLst/>
          </a:prstGeom>
          <a:noFill/>
          <a:ln w="25400">
            <a:solidFill>
              <a:schemeClr val="tx1"/>
            </a:solidFill>
          </a:ln>
        </p:spPr>
        <p:txBody>
          <a:bodyPr wrap="square" rtlCol="0" anchor="ctr">
            <a:spAutoFit/>
          </a:bodyPr>
          <a:lstStyle/>
          <a:p>
            <a:pPr algn="ctr"/>
            <a:r>
              <a:rPr lang="en-US" sz="2400" b="1" dirty="0" smtClean="0"/>
              <a:t>Cyber Threads</a:t>
            </a:r>
          </a:p>
        </p:txBody>
      </p:sp>
      <p:sp>
        <p:nvSpPr>
          <p:cNvPr id="10" name="TextBox 9"/>
          <p:cNvSpPr txBox="1"/>
          <p:nvPr/>
        </p:nvSpPr>
        <p:spPr>
          <a:xfrm>
            <a:off x="2291820" y="2540032"/>
            <a:ext cx="4572000" cy="914400"/>
          </a:xfrm>
          <a:prstGeom prst="rect">
            <a:avLst/>
          </a:prstGeom>
          <a:noFill/>
          <a:ln w="25400">
            <a:solidFill>
              <a:schemeClr val="tx1"/>
            </a:solidFill>
          </a:ln>
        </p:spPr>
        <p:txBody>
          <a:bodyPr wrap="square" rtlCol="0" anchor="ctr">
            <a:spAutoFit/>
          </a:bodyPr>
          <a:lstStyle/>
          <a:p>
            <a:pPr algn="ctr"/>
            <a:r>
              <a:rPr lang="en-US" sz="2400" b="1" dirty="0" smtClean="0"/>
              <a:t>Cyber Minors</a:t>
            </a:r>
          </a:p>
        </p:txBody>
      </p:sp>
      <p:sp>
        <p:nvSpPr>
          <p:cNvPr id="11" name="TextBox 10"/>
          <p:cNvSpPr txBox="1"/>
          <p:nvPr/>
        </p:nvSpPr>
        <p:spPr>
          <a:xfrm>
            <a:off x="2749004" y="1624187"/>
            <a:ext cx="3657600" cy="914400"/>
          </a:xfrm>
          <a:prstGeom prst="rect">
            <a:avLst/>
          </a:prstGeom>
          <a:noFill/>
          <a:ln w="25400">
            <a:solidFill>
              <a:schemeClr val="tx1"/>
            </a:solidFill>
          </a:ln>
        </p:spPr>
        <p:txBody>
          <a:bodyPr wrap="square" rtlCol="0" anchor="ctr">
            <a:spAutoFit/>
          </a:bodyPr>
          <a:lstStyle/>
          <a:p>
            <a:pPr algn="ctr"/>
            <a:r>
              <a:rPr lang="en-US" sz="2400" b="1" dirty="0" smtClean="0"/>
              <a:t>Cyber-related Majors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48200" y="1"/>
            <a:ext cx="4495800" cy="914400"/>
          </a:xfrm>
          <a:prstGeom prst="rect">
            <a:avLst/>
          </a:prstGeom>
          <a:noFill/>
          <a:ln w="9525">
            <a:noFill/>
            <a:miter lim="800000"/>
            <a:headEnd/>
            <a:tailEnd/>
          </a:ln>
        </p:spPr>
        <p:txBody>
          <a:bodyPr lIns="91428" tIns="45714" rIns="91428" bIns="45714" anchor="ctr"/>
          <a:lstStyle/>
          <a:p>
            <a:pPr algn="ctr"/>
            <a:endParaRPr lang="en-US" sz="2200" b="1" i="1" dirty="0">
              <a:solidFill>
                <a:schemeClr val="bg1"/>
              </a:solidFill>
              <a:latin typeface="Arial" pitchFamily="34" charset="0"/>
              <a:cs typeface="Arial" pitchFamily="34" charset="0"/>
            </a:endParaRPr>
          </a:p>
        </p:txBody>
      </p:sp>
      <p:sp>
        <p:nvSpPr>
          <p:cNvPr id="9" name="TextBox 8"/>
          <p:cNvSpPr txBox="1"/>
          <p:nvPr/>
        </p:nvSpPr>
        <p:spPr>
          <a:xfrm>
            <a:off x="4495800" y="43216"/>
            <a:ext cx="4267200" cy="1200329"/>
          </a:xfrm>
          <a:prstGeom prst="rect">
            <a:avLst/>
          </a:prstGeom>
          <a:noFill/>
        </p:spPr>
        <p:txBody>
          <a:bodyPr wrap="square" rtlCol="0">
            <a:spAutoFit/>
          </a:bodyPr>
          <a:lstStyle/>
          <a:p>
            <a:r>
              <a:rPr lang="en-US" sz="2400" dirty="0">
                <a:solidFill>
                  <a:schemeClr val="bg1"/>
                </a:solidFill>
              </a:rPr>
              <a:t>Cyber Education:  A Multi-Level, Multi-Discipline Approach</a:t>
            </a:r>
          </a:p>
          <a:p>
            <a:endParaRPr lang="en-US" sz="2400" dirty="0">
              <a:solidFill>
                <a:schemeClr val="bg1"/>
              </a:solidFill>
            </a:endParaRPr>
          </a:p>
        </p:txBody>
      </p:sp>
      <p:sp>
        <p:nvSpPr>
          <p:cNvPr id="5" name="TextBox 4"/>
          <p:cNvSpPr txBox="1"/>
          <p:nvPr/>
        </p:nvSpPr>
        <p:spPr>
          <a:xfrm>
            <a:off x="902652" y="5274989"/>
            <a:ext cx="7315200" cy="914400"/>
          </a:xfrm>
          <a:prstGeom prst="rect">
            <a:avLst/>
          </a:prstGeom>
          <a:solidFill>
            <a:srgbClr val="FFFF00"/>
          </a:solidFill>
          <a:ln w="25400">
            <a:solidFill>
              <a:schemeClr val="tx1"/>
            </a:solidFill>
          </a:ln>
        </p:spPr>
        <p:txBody>
          <a:bodyPr wrap="square" rtlCol="0" anchor="ctr">
            <a:spAutoFit/>
          </a:bodyPr>
          <a:lstStyle/>
          <a:p>
            <a:pPr algn="ctr"/>
            <a:r>
              <a:rPr lang="en-US" sz="2400" b="1" dirty="0" smtClean="0"/>
              <a:t>Cyber in General Education</a:t>
            </a:r>
          </a:p>
        </p:txBody>
      </p:sp>
      <p:sp>
        <p:nvSpPr>
          <p:cNvPr id="7" name="TextBox 6"/>
          <p:cNvSpPr txBox="1"/>
          <p:nvPr/>
        </p:nvSpPr>
        <p:spPr>
          <a:xfrm>
            <a:off x="1362748" y="4361326"/>
            <a:ext cx="6400800" cy="914400"/>
          </a:xfrm>
          <a:prstGeom prst="rect">
            <a:avLst/>
          </a:prstGeom>
          <a:noFill/>
          <a:ln w="25400">
            <a:solidFill>
              <a:schemeClr val="tx1"/>
            </a:solidFill>
          </a:ln>
        </p:spPr>
        <p:txBody>
          <a:bodyPr wrap="square" rtlCol="0" anchor="ctr">
            <a:spAutoFit/>
          </a:bodyPr>
          <a:lstStyle/>
          <a:p>
            <a:pPr algn="ctr"/>
            <a:r>
              <a:rPr lang="en-US" sz="2400" b="1" dirty="0" smtClean="0"/>
              <a:t>Cyber Electives</a:t>
            </a:r>
          </a:p>
        </p:txBody>
      </p:sp>
      <p:sp>
        <p:nvSpPr>
          <p:cNvPr id="8" name="TextBox 7"/>
          <p:cNvSpPr txBox="1"/>
          <p:nvPr/>
        </p:nvSpPr>
        <p:spPr>
          <a:xfrm>
            <a:off x="1834604" y="3453169"/>
            <a:ext cx="5486400" cy="914400"/>
          </a:xfrm>
          <a:prstGeom prst="rect">
            <a:avLst/>
          </a:prstGeom>
          <a:noFill/>
          <a:ln w="25400">
            <a:solidFill>
              <a:schemeClr val="tx1"/>
            </a:solidFill>
          </a:ln>
        </p:spPr>
        <p:txBody>
          <a:bodyPr wrap="square" rtlCol="0" anchor="ctr">
            <a:spAutoFit/>
          </a:bodyPr>
          <a:lstStyle/>
          <a:p>
            <a:pPr algn="ctr"/>
            <a:r>
              <a:rPr lang="en-US" sz="2400" b="1" dirty="0" smtClean="0"/>
              <a:t>Cyber Threads</a:t>
            </a:r>
          </a:p>
        </p:txBody>
      </p:sp>
      <p:sp>
        <p:nvSpPr>
          <p:cNvPr id="10" name="TextBox 9"/>
          <p:cNvSpPr txBox="1"/>
          <p:nvPr/>
        </p:nvSpPr>
        <p:spPr>
          <a:xfrm>
            <a:off x="2291820" y="2540032"/>
            <a:ext cx="4572000" cy="914400"/>
          </a:xfrm>
          <a:prstGeom prst="rect">
            <a:avLst/>
          </a:prstGeom>
          <a:noFill/>
          <a:ln w="25400">
            <a:solidFill>
              <a:schemeClr val="tx1"/>
            </a:solidFill>
          </a:ln>
        </p:spPr>
        <p:txBody>
          <a:bodyPr wrap="square" rtlCol="0" anchor="ctr">
            <a:spAutoFit/>
          </a:bodyPr>
          <a:lstStyle/>
          <a:p>
            <a:pPr algn="ctr"/>
            <a:r>
              <a:rPr lang="en-US" sz="2400" b="1" dirty="0" smtClean="0"/>
              <a:t>Cyber Minors</a:t>
            </a:r>
          </a:p>
        </p:txBody>
      </p:sp>
      <p:sp>
        <p:nvSpPr>
          <p:cNvPr id="11" name="TextBox 10"/>
          <p:cNvSpPr txBox="1"/>
          <p:nvPr/>
        </p:nvSpPr>
        <p:spPr>
          <a:xfrm>
            <a:off x="2749004" y="1624187"/>
            <a:ext cx="3657600" cy="914400"/>
          </a:xfrm>
          <a:prstGeom prst="rect">
            <a:avLst/>
          </a:prstGeom>
          <a:noFill/>
          <a:ln w="25400">
            <a:solidFill>
              <a:schemeClr val="tx1"/>
            </a:solidFill>
          </a:ln>
        </p:spPr>
        <p:txBody>
          <a:bodyPr wrap="square" rtlCol="0" anchor="ctr">
            <a:spAutoFit/>
          </a:bodyPr>
          <a:lstStyle/>
          <a:p>
            <a:pPr algn="ctr"/>
            <a:r>
              <a:rPr lang="en-US" sz="2400" b="1" dirty="0" smtClean="0"/>
              <a:t>Cyber-related Majors</a:t>
            </a:r>
          </a:p>
        </p:txBody>
      </p:sp>
    </p:spTree>
    <p:extLst>
      <p:ext uri="{BB962C8B-B14F-4D97-AF65-F5344CB8AC3E}">
        <p14:creationId xmlns:p14="http://schemas.microsoft.com/office/powerpoint/2010/main" val="40876881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48200" y="1"/>
            <a:ext cx="4495800" cy="914400"/>
          </a:xfrm>
          <a:prstGeom prst="rect">
            <a:avLst/>
          </a:prstGeom>
          <a:noFill/>
          <a:ln w="9525">
            <a:noFill/>
            <a:miter lim="800000"/>
            <a:headEnd/>
            <a:tailEnd/>
          </a:ln>
        </p:spPr>
        <p:txBody>
          <a:bodyPr lIns="91428" tIns="45714" rIns="91428" bIns="45714" anchor="ctr"/>
          <a:lstStyle/>
          <a:p>
            <a:pPr algn="ctr"/>
            <a:endParaRPr lang="en-US" sz="2200" b="1" i="1" dirty="0">
              <a:solidFill>
                <a:schemeClr val="bg1"/>
              </a:solidFill>
              <a:latin typeface="Arial" pitchFamily="34" charset="0"/>
              <a:cs typeface="Arial" pitchFamily="34" charset="0"/>
            </a:endParaRPr>
          </a:p>
        </p:txBody>
      </p:sp>
      <p:sp>
        <p:nvSpPr>
          <p:cNvPr id="8" name="Content Placeholder 7"/>
          <p:cNvSpPr>
            <a:spLocks noGrp="1"/>
          </p:cNvSpPr>
          <p:nvPr>
            <p:ph idx="1"/>
          </p:nvPr>
        </p:nvSpPr>
        <p:spPr>
          <a:xfrm>
            <a:off x="457200" y="1463720"/>
            <a:ext cx="8229600" cy="4525963"/>
          </a:xfrm>
        </p:spPr>
        <p:txBody>
          <a:bodyPr>
            <a:normAutofit/>
          </a:bodyPr>
          <a:lstStyle/>
          <a:p>
            <a:pPr>
              <a:lnSpc>
                <a:spcPct val="110000"/>
              </a:lnSpc>
            </a:pPr>
            <a:r>
              <a:rPr lang="en-US" dirty="0" smtClean="0"/>
              <a:t>Required Introductory IT Course:</a:t>
            </a:r>
          </a:p>
          <a:p>
            <a:pPr lvl="1">
              <a:lnSpc>
                <a:spcPct val="110000"/>
              </a:lnSpc>
            </a:pPr>
            <a:r>
              <a:rPr lang="en-US" dirty="0" smtClean="0"/>
              <a:t>75% programming and IT Fundamentals</a:t>
            </a:r>
          </a:p>
          <a:p>
            <a:pPr lvl="1">
              <a:lnSpc>
                <a:spcPct val="110000"/>
              </a:lnSpc>
            </a:pPr>
            <a:r>
              <a:rPr lang="en-US" dirty="0"/>
              <a:t>25% personal cyber security, </a:t>
            </a:r>
            <a:r>
              <a:rPr lang="en-US" dirty="0" smtClean="0"/>
              <a:t>tools and concepts </a:t>
            </a:r>
            <a:r>
              <a:rPr lang="en-US" dirty="0"/>
              <a:t>such as encryption, digital signatures, and steganography, cyber warfare, the attributes of the cyber domain, cyber crime, cyber ethics, professionalism in a cyber environment, and intellectual property laws in </a:t>
            </a:r>
            <a:r>
              <a:rPr lang="en-US" dirty="0" smtClean="0"/>
              <a:t>cyberspace</a:t>
            </a:r>
          </a:p>
        </p:txBody>
      </p:sp>
      <p:sp>
        <p:nvSpPr>
          <p:cNvPr id="10" name="TextBox 9"/>
          <p:cNvSpPr txBox="1"/>
          <p:nvPr/>
        </p:nvSpPr>
        <p:spPr>
          <a:xfrm>
            <a:off x="4191000" y="152400"/>
            <a:ext cx="4800600" cy="584775"/>
          </a:xfrm>
          <a:prstGeom prst="rect">
            <a:avLst/>
          </a:prstGeom>
          <a:noFill/>
        </p:spPr>
        <p:txBody>
          <a:bodyPr wrap="square" rtlCol="0">
            <a:spAutoFit/>
          </a:bodyPr>
          <a:lstStyle/>
          <a:p>
            <a:r>
              <a:rPr lang="en-US" sz="3200" dirty="0" smtClean="0">
                <a:solidFill>
                  <a:schemeClr val="bg1"/>
                </a:solidFill>
              </a:rPr>
              <a:t>Cyber </a:t>
            </a:r>
            <a:r>
              <a:rPr lang="en-US" sz="3200" dirty="0">
                <a:solidFill>
                  <a:schemeClr val="bg1"/>
                </a:solidFill>
              </a:rPr>
              <a:t>in General Education</a:t>
            </a:r>
          </a:p>
        </p:txBody>
      </p:sp>
    </p:spTree>
    <p:extLst>
      <p:ext uri="{BB962C8B-B14F-4D97-AF65-F5344CB8AC3E}">
        <p14:creationId xmlns:p14="http://schemas.microsoft.com/office/powerpoint/2010/main" val="41886769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48200" y="1"/>
            <a:ext cx="4495800" cy="914400"/>
          </a:xfrm>
          <a:prstGeom prst="rect">
            <a:avLst/>
          </a:prstGeom>
          <a:noFill/>
          <a:ln w="9525">
            <a:noFill/>
            <a:miter lim="800000"/>
            <a:headEnd/>
            <a:tailEnd/>
          </a:ln>
        </p:spPr>
        <p:txBody>
          <a:bodyPr lIns="91428" tIns="45714" rIns="91428" bIns="45714" anchor="ctr"/>
          <a:lstStyle/>
          <a:p>
            <a:pPr algn="ctr"/>
            <a:endParaRPr lang="en-US" sz="2200" b="1" i="1" dirty="0">
              <a:solidFill>
                <a:schemeClr val="bg1"/>
              </a:solidFill>
              <a:latin typeface="Arial" pitchFamily="34" charset="0"/>
              <a:cs typeface="Arial" pitchFamily="34" charset="0"/>
            </a:endParaRPr>
          </a:p>
        </p:txBody>
      </p:sp>
      <p:sp>
        <p:nvSpPr>
          <p:cNvPr id="8" name="Content Placeholder 7"/>
          <p:cNvSpPr>
            <a:spLocks noGrp="1"/>
          </p:cNvSpPr>
          <p:nvPr>
            <p:ph idx="1"/>
          </p:nvPr>
        </p:nvSpPr>
        <p:spPr>
          <a:xfrm>
            <a:off x="457200" y="1463720"/>
            <a:ext cx="8229600" cy="4525963"/>
          </a:xfrm>
        </p:spPr>
        <p:txBody>
          <a:bodyPr>
            <a:normAutofit/>
          </a:bodyPr>
          <a:lstStyle/>
          <a:p>
            <a:pPr>
              <a:lnSpc>
                <a:spcPct val="110000"/>
              </a:lnSpc>
            </a:pPr>
            <a:r>
              <a:rPr lang="en-US" dirty="0" smtClean="0"/>
              <a:t>Required Intermediate IT Course:</a:t>
            </a:r>
          </a:p>
          <a:p>
            <a:pPr lvl="1">
              <a:lnSpc>
                <a:spcPct val="110000"/>
              </a:lnSpc>
            </a:pPr>
            <a:r>
              <a:rPr lang="en-US" dirty="0" smtClean="0"/>
              <a:t>66</a:t>
            </a:r>
            <a:r>
              <a:rPr lang="en-US" dirty="0"/>
              <a:t>% information technology topics such as databases, web technologies, and digitization</a:t>
            </a:r>
            <a:endParaRPr lang="en-US" dirty="0" smtClean="0"/>
          </a:p>
          <a:p>
            <a:pPr lvl="1">
              <a:lnSpc>
                <a:spcPct val="110000"/>
              </a:lnSpc>
            </a:pPr>
            <a:r>
              <a:rPr lang="en-US" dirty="0" smtClean="0"/>
              <a:t>34</a:t>
            </a:r>
            <a:r>
              <a:rPr lang="en-US" dirty="0"/>
              <a:t>% networking, information assurance, and security -- culminating in three lessons during which all students conduct computer reconnaissance, defense, and attack within a virtual network environment</a:t>
            </a:r>
            <a:endParaRPr lang="en-US" dirty="0" smtClean="0"/>
          </a:p>
        </p:txBody>
      </p:sp>
      <p:sp>
        <p:nvSpPr>
          <p:cNvPr id="10" name="TextBox 9"/>
          <p:cNvSpPr txBox="1"/>
          <p:nvPr/>
        </p:nvSpPr>
        <p:spPr>
          <a:xfrm>
            <a:off x="4191000" y="152400"/>
            <a:ext cx="4800600" cy="584775"/>
          </a:xfrm>
          <a:prstGeom prst="rect">
            <a:avLst/>
          </a:prstGeom>
          <a:noFill/>
        </p:spPr>
        <p:txBody>
          <a:bodyPr wrap="square" rtlCol="0">
            <a:spAutoFit/>
          </a:bodyPr>
          <a:lstStyle/>
          <a:p>
            <a:r>
              <a:rPr lang="en-US" sz="3200" dirty="0" smtClean="0">
                <a:solidFill>
                  <a:schemeClr val="bg1"/>
                </a:solidFill>
              </a:rPr>
              <a:t>Cyber </a:t>
            </a:r>
            <a:r>
              <a:rPr lang="en-US" sz="3200" dirty="0">
                <a:solidFill>
                  <a:schemeClr val="bg1"/>
                </a:solidFill>
              </a:rPr>
              <a:t>in General Education</a:t>
            </a:r>
          </a:p>
        </p:txBody>
      </p:sp>
    </p:spTree>
    <p:extLst>
      <p:ext uri="{BB962C8B-B14F-4D97-AF65-F5344CB8AC3E}">
        <p14:creationId xmlns:p14="http://schemas.microsoft.com/office/powerpoint/2010/main" val="5882893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48200" y="1"/>
            <a:ext cx="4495800" cy="914400"/>
          </a:xfrm>
          <a:prstGeom prst="rect">
            <a:avLst/>
          </a:prstGeom>
          <a:noFill/>
          <a:ln w="9525">
            <a:noFill/>
            <a:miter lim="800000"/>
            <a:headEnd/>
            <a:tailEnd/>
          </a:ln>
        </p:spPr>
        <p:txBody>
          <a:bodyPr lIns="91428" tIns="45714" rIns="91428" bIns="45714" anchor="ctr"/>
          <a:lstStyle/>
          <a:p>
            <a:pPr algn="ctr"/>
            <a:endParaRPr lang="en-US" sz="2200" b="1" i="1" dirty="0">
              <a:solidFill>
                <a:schemeClr val="bg1"/>
              </a:solidFill>
              <a:latin typeface="Arial" pitchFamily="34" charset="0"/>
              <a:cs typeface="Arial" pitchFamily="34" charset="0"/>
            </a:endParaRPr>
          </a:p>
        </p:txBody>
      </p:sp>
      <p:sp>
        <p:nvSpPr>
          <p:cNvPr id="8" name="Content Placeholder 7"/>
          <p:cNvSpPr>
            <a:spLocks noGrp="1"/>
          </p:cNvSpPr>
          <p:nvPr>
            <p:ph idx="1"/>
          </p:nvPr>
        </p:nvSpPr>
        <p:spPr>
          <a:xfrm>
            <a:off x="457200" y="1371600"/>
            <a:ext cx="8229600" cy="5013280"/>
          </a:xfrm>
        </p:spPr>
        <p:txBody>
          <a:bodyPr>
            <a:normAutofit fontScale="92500" lnSpcReduction="10000"/>
          </a:bodyPr>
          <a:lstStyle/>
          <a:p>
            <a:pPr>
              <a:lnSpc>
                <a:spcPct val="110000"/>
              </a:lnSpc>
            </a:pPr>
            <a:r>
              <a:rPr lang="en-US" dirty="0" smtClean="0"/>
              <a:t>Cyber </a:t>
            </a:r>
            <a:r>
              <a:rPr lang="en-US" dirty="0"/>
              <a:t>concepts (or materials directly supporting cyber concepts</a:t>
            </a:r>
            <a:r>
              <a:rPr lang="en-US" dirty="0" smtClean="0"/>
              <a:t>) across </a:t>
            </a:r>
            <a:r>
              <a:rPr lang="en-US" dirty="0"/>
              <a:t>the entire spectrum of </a:t>
            </a:r>
            <a:r>
              <a:rPr lang="en-US" dirty="0" smtClean="0"/>
              <a:t>the </a:t>
            </a:r>
            <a:r>
              <a:rPr lang="en-US" dirty="0"/>
              <a:t>required general </a:t>
            </a:r>
            <a:r>
              <a:rPr lang="en-US" dirty="0" smtClean="0"/>
              <a:t>education curriculum:</a:t>
            </a:r>
          </a:p>
          <a:p>
            <a:pPr lvl="2">
              <a:lnSpc>
                <a:spcPct val="110000"/>
              </a:lnSpc>
            </a:pPr>
            <a:r>
              <a:rPr lang="en-US" sz="2800" dirty="0"/>
              <a:t>International </a:t>
            </a:r>
            <a:r>
              <a:rPr lang="en-US" sz="2800" dirty="0" smtClean="0"/>
              <a:t>Relations </a:t>
            </a:r>
          </a:p>
          <a:p>
            <a:pPr lvl="2">
              <a:lnSpc>
                <a:spcPct val="110000"/>
              </a:lnSpc>
            </a:pPr>
            <a:r>
              <a:rPr lang="en-US" sz="2800" dirty="0" smtClean="0"/>
              <a:t>Economics</a:t>
            </a:r>
          </a:p>
          <a:p>
            <a:pPr lvl="2">
              <a:lnSpc>
                <a:spcPct val="110000"/>
              </a:lnSpc>
            </a:pPr>
            <a:r>
              <a:rPr lang="en-US" sz="2800" dirty="0" smtClean="0"/>
              <a:t>Math</a:t>
            </a:r>
          </a:p>
          <a:p>
            <a:pPr lvl="2">
              <a:lnSpc>
                <a:spcPct val="110000"/>
              </a:lnSpc>
            </a:pPr>
            <a:r>
              <a:rPr lang="en-US" sz="2800" dirty="0" smtClean="0"/>
              <a:t>Physics </a:t>
            </a:r>
          </a:p>
          <a:p>
            <a:pPr lvl="2">
              <a:lnSpc>
                <a:spcPct val="110000"/>
              </a:lnSpc>
            </a:pPr>
            <a:r>
              <a:rPr lang="en-US" sz="2800" dirty="0" smtClean="0"/>
              <a:t>Geography </a:t>
            </a:r>
          </a:p>
          <a:p>
            <a:pPr lvl="2">
              <a:lnSpc>
                <a:spcPct val="110000"/>
              </a:lnSpc>
            </a:pPr>
            <a:r>
              <a:rPr lang="en-US" sz="2800" dirty="0" smtClean="0"/>
              <a:t>Philosophy</a:t>
            </a:r>
          </a:p>
          <a:p>
            <a:pPr lvl="2">
              <a:lnSpc>
                <a:spcPct val="110000"/>
              </a:lnSpc>
            </a:pPr>
            <a:r>
              <a:rPr lang="en-US" sz="2800" dirty="0" smtClean="0"/>
              <a:t>Law</a:t>
            </a:r>
          </a:p>
        </p:txBody>
      </p:sp>
      <p:sp>
        <p:nvSpPr>
          <p:cNvPr id="10" name="TextBox 9"/>
          <p:cNvSpPr txBox="1"/>
          <p:nvPr/>
        </p:nvSpPr>
        <p:spPr>
          <a:xfrm>
            <a:off x="4191000" y="152400"/>
            <a:ext cx="4800600" cy="584775"/>
          </a:xfrm>
          <a:prstGeom prst="rect">
            <a:avLst/>
          </a:prstGeom>
          <a:noFill/>
        </p:spPr>
        <p:txBody>
          <a:bodyPr wrap="square" rtlCol="0">
            <a:spAutoFit/>
          </a:bodyPr>
          <a:lstStyle/>
          <a:p>
            <a:r>
              <a:rPr lang="en-US" sz="3200" dirty="0" smtClean="0">
                <a:solidFill>
                  <a:schemeClr val="bg1"/>
                </a:solidFill>
              </a:rPr>
              <a:t>Cyber </a:t>
            </a:r>
            <a:r>
              <a:rPr lang="en-US" sz="3200" dirty="0">
                <a:solidFill>
                  <a:schemeClr val="bg1"/>
                </a:solidFill>
              </a:rPr>
              <a:t>in General Education</a:t>
            </a:r>
          </a:p>
        </p:txBody>
      </p:sp>
    </p:spTree>
    <p:extLst>
      <p:ext uri="{BB962C8B-B14F-4D97-AF65-F5344CB8AC3E}">
        <p14:creationId xmlns:p14="http://schemas.microsoft.com/office/powerpoint/2010/main" val="4342877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48200" y="1"/>
            <a:ext cx="4495800" cy="914400"/>
          </a:xfrm>
          <a:prstGeom prst="rect">
            <a:avLst/>
          </a:prstGeom>
          <a:noFill/>
          <a:ln w="9525">
            <a:noFill/>
            <a:miter lim="800000"/>
            <a:headEnd/>
            <a:tailEnd/>
          </a:ln>
        </p:spPr>
        <p:txBody>
          <a:bodyPr lIns="91428" tIns="45714" rIns="91428" bIns="45714" anchor="ctr"/>
          <a:lstStyle/>
          <a:p>
            <a:pPr algn="ctr"/>
            <a:endParaRPr lang="en-US" sz="2200" b="1" i="1" dirty="0">
              <a:solidFill>
                <a:schemeClr val="bg1"/>
              </a:solidFill>
              <a:latin typeface="Arial" pitchFamily="34" charset="0"/>
              <a:cs typeface="Arial" pitchFamily="34" charset="0"/>
            </a:endParaRPr>
          </a:p>
        </p:txBody>
      </p:sp>
      <p:sp>
        <p:nvSpPr>
          <p:cNvPr id="9" name="TextBox 8"/>
          <p:cNvSpPr txBox="1"/>
          <p:nvPr/>
        </p:nvSpPr>
        <p:spPr>
          <a:xfrm>
            <a:off x="4495800" y="43216"/>
            <a:ext cx="4267200" cy="1200329"/>
          </a:xfrm>
          <a:prstGeom prst="rect">
            <a:avLst/>
          </a:prstGeom>
          <a:noFill/>
        </p:spPr>
        <p:txBody>
          <a:bodyPr wrap="square" rtlCol="0">
            <a:spAutoFit/>
          </a:bodyPr>
          <a:lstStyle/>
          <a:p>
            <a:r>
              <a:rPr lang="en-US" sz="2400" dirty="0">
                <a:solidFill>
                  <a:schemeClr val="bg1"/>
                </a:solidFill>
              </a:rPr>
              <a:t>Cyber Education:  A Multi-Level, Multi-Discipline Approach</a:t>
            </a:r>
          </a:p>
          <a:p>
            <a:endParaRPr lang="en-US" sz="2400" dirty="0">
              <a:solidFill>
                <a:schemeClr val="bg1"/>
              </a:solidFill>
            </a:endParaRPr>
          </a:p>
        </p:txBody>
      </p:sp>
      <p:sp>
        <p:nvSpPr>
          <p:cNvPr id="5" name="TextBox 4"/>
          <p:cNvSpPr txBox="1"/>
          <p:nvPr/>
        </p:nvSpPr>
        <p:spPr>
          <a:xfrm>
            <a:off x="902652" y="5274989"/>
            <a:ext cx="7315200" cy="914400"/>
          </a:xfrm>
          <a:prstGeom prst="rect">
            <a:avLst/>
          </a:prstGeom>
          <a:noFill/>
          <a:ln w="25400">
            <a:solidFill>
              <a:schemeClr val="tx1"/>
            </a:solidFill>
          </a:ln>
        </p:spPr>
        <p:txBody>
          <a:bodyPr wrap="square" rtlCol="0" anchor="ctr">
            <a:spAutoFit/>
          </a:bodyPr>
          <a:lstStyle/>
          <a:p>
            <a:pPr algn="ctr"/>
            <a:r>
              <a:rPr lang="en-US" sz="2400" b="1" dirty="0" smtClean="0"/>
              <a:t>Cyber in General Education</a:t>
            </a:r>
          </a:p>
        </p:txBody>
      </p:sp>
      <p:sp>
        <p:nvSpPr>
          <p:cNvPr id="7" name="TextBox 6"/>
          <p:cNvSpPr txBox="1"/>
          <p:nvPr/>
        </p:nvSpPr>
        <p:spPr>
          <a:xfrm>
            <a:off x="1362748" y="4361326"/>
            <a:ext cx="6400800" cy="914400"/>
          </a:xfrm>
          <a:prstGeom prst="rect">
            <a:avLst/>
          </a:prstGeom>
          <a:solidFill>
            <a:srgbClr val="FFFF00"/>
          </a:solidFill>
          <a:ln w="25400">
            <a:solidFill>
              <a:schemeClr val="tx1"/>
            </a:solidFill>
          </a:ln>
        </p:spPr>
        <p:txBody>
          <a:bodyPr wrap="square" rtlCol="0" anchor="ctr">
            <a:spAutoFit/>
          </a:bodyPr>
          <a:lstStyle/>
          <a:p>
            <a:pPr algn="ctr"/>
            <a:r>
              <a:rPr lang="en-US" sz="2400" b="1" dirty="0" smtClean="0"/>
              <a:t>Cyber Electives</a:t>
            </a:r>
          </a:p>
        </p:txBody>
      </p:sp>
      <p:sp>
        <p:nvSpPr>
          <p:cNvPr id="8" name="TextBox 7"/>
          <p:cNvSpPr txBox="1"/>
          <p:nvPr/>
        </p:nvSpPr>
        <p:spPr>
          <a:xfrm>
            <a:off x="1834604" y="3453169"/>
            <a:ext cx="5486400" cy="914400"/>
          </a:xfrm>
          <a:prstGeom prst="rect">
            <a:avLst/>
          </a:prstGeom>
          <a:noFill/>
          <a:ln w="25400">
            <a:solidFill>
              <a:schemeClr val="tx1"/>
            </a:solidFill>
          </a:ln>
        </p:spPr>
        <p:txBody>
          <a:bodyPr wrap="square" rtlCol="0" anchor="ctr">
            <a:spAutoFit/>
          </a:bodyPr>
          <a:lstStyle/>
          <a:p>
            <a:pPr algn="ctr"/>
            <a:r>
              <a:rPr lang="en-US" sz="2400" b="1" dirty="0" smtClean="0"/>
              <a:t>Cyber Threads</a:t>
            </a:r>
          </a:p>
        </p:txBody>
      </p:sp>
      <p:sp>
        <p:nvSpPr>
          <p:cNvPr id="10" name="TextBox 9"/>
          <p:cNvSpPr txBox="1"/>
          <p:nvPr/>
        </p:nvSpPr>
        <p:spPr>
          <a:xfrm>
            <a:off x="2291820" y="2540032"/>
            <a:ext cx="4572000" cy="914400"/>
          </a:xfrm>
          <a:prstGeom prst="rect">
            <a:avLst/>
          </a:prstGeom>
          <a:noFill/>
          <a:ln w="25400">
            <a:solidFill>
              <a:schemeClr val="tx1"/>
            </a:solidFill>
          </a:ln>
        </p:spPr>
        <p:txBody>
          <a:bodyPr wrap="square" rtlCol="0" anchor="ctr">
            <a:spAutoFit/>
          </a:bodyPr>
          <a:lstStyle/>
          <a:p>
            <a:pPr algn="ctr"/>
            <a:r>
              <a:rPr lang="en-US" sz="2400" b="1" dirty="0" smtClean="0"/>
              <a:t>Cyber Minors</a:t>
            </a:r>
          </a:p>
        </p:txBody>
      </p:sp>
      <p:sp>
        <p:nvSpPr>
          <p:cNvPr id="11" name="TextBox 10"/>
          <p:cNvSpPr txBox="1"/>
          <p:nvPr/>
        </p:nvSpPr>
        <p:spPr>
          <a:xfrm>
            <a:off x="2749004" y="1624187"/>
            <a:ext cx="3657600" cy="914400"/>
          </a:xfrm>
          <a:prstGeom prst="rect">
            <a:avLst/>
          </a:prstGeom>
          <a:noFill/>
          <a:ln w="25400">
            <a:solidFill>
              <a:schemeClr val="tx1"/>
            </a:solidFill>
          </a:ln>
        </p:spPr>
        <p:txBody>
          <a:bodyPr wrap="square" rtlCol="0" anchor="ctr">
            <a:spAutoFit/>
          </a:bodyPr>
          <a:lstStyle/>
          <a:p>
            <a:pPr algn="ctr"/>
            <a:r>
              <a:rPr lang="en-US" sz="2400" b="1" dirty="0" smtClean="0"/>
              <a:t>Cyber-related Majors</a:t>
            </a:r>
          </a:p>
        </p:txBody>
      </p:sp>
    </p:spTree>
    <p:extLst>
      <p:ext uri="{BB962C8B-B14F-4D97-AF65-F5344CB8AC3E}">
        <p14:creationId xmlns:p14="http://schemas.microsoft.com/office/powerpoint/2010/main" val="30389016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48200" y="1"/>
            <a:ext cx="4495800" cy="914400"/>
          </a:xfrm>
          <a:prstGeom prst="rect">
            <a:avLst/>
          </a:prstGeom>
          <a:noFill/>
          <a:ln w="9525">
            <a:noFill/>
            <a:miter lim="800000"/>
            <a:headEnd/>
            <a:tailEnd/>
          </a:ln>
        </p:spPr>
        <p:txBody>
          <a:bodyPr lIns="91428" tIns="45714" rIns="91428" bIns="45714" anchor="ctr"/>
          <a:lstStyle/>
          <a:p>
            <a:pPr algn="ctr"/>
            <a:endParaRPr lang="en-US" sz="2200" b="1" i="1" dirty="0">
              <a:solidFill>
                <a:schemeClr val="bg1"/>
              </a:solidFill>
              <a:latin typeface="Arial" pitchFamily="34" charset="0"/>
              <a:cs typeface="Arial" pitchFamily="34" charset="0"/>
            </a:endParaRPr>
          </a:p>
        </p:txBody>
      </p:sp>
      <p:sp>
        <p:nvSpPr>
          <p:cNvPr id="8" name="Content Placeholder 7"/>
          <p:cNvSpPr>
            <a:spLocks noGrp="1"/>
          </p:cNvSpPr>
          <p:nvPr>
            <p:ph idx="1"/>
          </p:nvPr>
        </p:nvSpPr>
        <p:spPr>
          <a:xfrm>
            <a:off x="457200" y="1463720"/>
            <a:ext cx="8305800" cy="5013280"/>
          </a:xfrm>
        </p:spPr>
        <p:txBody>
          <a:bodyPr>
            <a:normAutofit fontScale="92500" lnSpcReduction="20000"/>
          </a:bodyPr>
          <a:lstStyle/>
          <a:p>
            <a:pPr>
              <a:lnSpc>
                <a:spcPct val="110000"/>
              </a:lnSpc>
            </a:pPr>
            <a:r>
              <a:rPr lang="en-US" dirty="0" smtClean="0"/>
              <a:t>Offerings </a:t>
            </a:r>
            <a:r>
              <a:rPr lang="en-US" dirty="0"/>
              <a:t>of cyber elective topics in computing domains, interdisciplinary domains, and non-computing domains</a:t>
            </a:r>
          </a:p>
          <a:p>
            <a:pPr>
              <a:lnSpc>
                <a:spcPct val="110000"/>
              </a:lnSpc>
            </a:pPr>
            <a:r>
              <a:rPr lang="en-US" dirty="0" smtClean="0"/>
              <a:t>Electives courses in Computer </a:t>
            </a:r>
            <a:r>
              <a:rPr lang="en-US" dirty="0"/>
              <a:t>Science, Information Technology, and Electrical Engineering </a:t>
            </a:r>
            <a:r>
              <a:rPr lang="en-US" dirty="0" smtClean="0"/>
              <a:t>(i.e., Digital Forensics)</a:t>
            </a:r>
            <a:endParaRPr lang="en-US" dirty="0"/>
          </a:p>
          <a:p>
            <a:pPr>
              <a:lnSpc>
                <a:spcPct val="110000"/>
              </a:lnSpc>
            </a:pPr>
            <a:r>
              <a:rPr lang="en-US" dirty="0" smtClean="0"/>
              <a:t>Interdisciplinary </a:t>
            </a:r>
            <a:r>
              <a:rPr lang="en-US" dirty="0"/>
              <a:t>courses taught by faculty working together across </a:t>
            </a:r>
            <a:r>
              <a:rPr lang="en-US" dirty="0" smtClean="0"/>
              <a:t>departments (</a:t>
            </a:r>
            <a:r>
              <a:rPr lang="en-US" dirty="0"/>
              <a:t>i.e., Cyber </a:t>
            </a:r>
            <a:r>
              <a:rPr lang="en-US" dirty="0" smtClean="0"/>
              <a:t>Operations)</a:t>
            </a:r>
          </a:p>
          <a:p>
            <a:pPr>
              <a:lnSpc>
                <a:spcPct val="110000"/>
              </a:lnSpc>
            </a:pPr>
            <a:r>
              <a:rPr lang="en-US" dirty="0"/>
              <a:t>Special topics courses (i.e., Cyber Ethics, Applied Algebra with Cryptology</a:t>
            </a:r>
            <a:r>
              <a:rPr lang="en-US" dirty="0" smtClean="0"/>
              <a:t>) </a:t>
            </a:r>
            <a:endParaRPr lang="en-US" dirty="0"/>
          </a:p>
        </p:txBody>
      </p:sp>
      <p:sp>
        <p:nvSpPr>
          <p:cNvPr id="10" name="TextBox 9"/>
          <p:cNvSpPr txBox="1"/>
          <p:nvPr/>
        </p:nvSpPr>
        <p:spPr>
          <a:xfrm>
            <a:off x="4191000" y="152400"/>
            <a:ext cx="4800600" cy="584775"/>
          </a:xfrm>
          <a:prstGeom prst="rect">
            <a:avLst/>
          </a:prstGeom>
          <a:noFill/>
        </p:spPr>
        <p:txBody>
          <a:bodyPr wrap="square" rtlCol="0">
            <a:spAutoFit/>
          </a:bodyPr>
          <a:lstStyle/>
          <a:p>
            <a:r>
              <a:rPr lang="en-US" sz="3200" dirty="0" smtClean="0">
                <a:solidFill>
                  <a:schemeClr val="bg1"/>
                </a:solidFill>
              </a:rPr>
              <a:t>      Cyber Electives</a:t>
            </a:r>
            <a:endParaRPr lang="en-US" sz="3200" dirty="0">
              <a:solidFill>
                <a:schemeClr val="bg1"/>
              </a:solidFill>
            </a:endParaRPr>
          </a:p>
        </p:txBody>
      </p:sp>
    </p:spTree>
    <p:extLst>
      <p:ext uri="{BB962C8B-B14F-4D97-AF65-F5344CB8AC3E}">
        <p14:creationId xmlns:p14="http://schemas.microsoft.com/office/powerpoint/2010/main" val="23373572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48200" y="1"/>
            <a:ext cx="4495800" cy="914400"/>
          </a:xfrm>
          <a:prstGeom prst="rect">
            <a:avLst/>
          </a:prstGeom>
          <a:noFill/>
          <a:ln w="9525">
            <a:noFill/>
            <a:miter lim="800000"/>
            <a:headEnd/>
            <a:tailEnd/>
          </a:ln>
        </p:spPr>
        <p:txBody>
          <a:bodyPr lIns="91428" tIns="45714" rIns="91428" bIns="45714" anchor="ctr"/>
          <a:lstStyle/>
          <a:p>
            <a:pPr algn="ctr"/>
            <a:endParaRPr lang="en-US" sz="2200" b="1" i="1" dirty="0">
              <a:solidFill>
                <a:schemeClr val="bg1"/>
              </a:solidFill>
              <a:latin typeface="Arial" pitchFamily="34" charset="0"/>
              <a:cs typeface="Arial" pitchFamily="34" charset="0"/>
            </a:endParaRPr>
          </a:p>
        </p:txBody>
      </p:sp>
      <p:sp>
        <p:nvSpPr>
          <p:cNvPr id="9" name="TextBox 8"/>
          <p:cNvSpPr txBox="1"/>
          <p:nvPr/>
        </p:nvSpPr>
        <p:spPr>
          <a:xfrm>
            <a:off x="4495800" y="43216"/>
            <a:ext cx="4267200" cy="1200329"/>
          </a:xfrm>
          <a:prstGeom prst="rect">
            <a:avLst/>
          </a:prstGeom>
          <a:noFill/>
        </p:spPr>
        <p:txBody>
          <a:bodyPr wrap="square" rtlCol="0">
            <a:spAutoFit/>
          </a:bodyPr>
          <a:lstStyle/>
          <a:p>
            <a:r>
              <a:rPr lang="en-US" sz="2400" dirty="0">
                <a:solidFill>
                  <a:schemeClr val="bg1"/>
                </a:solidFill>
              </a:rPr>
              <a:t>Cyber Education:  A Multi-Level, Multi-Discipline Approach</a:t>
            </a:r>
          </a:p>
          <a:p>
            <a:endParaRPr lang="en-US" sz="2400" dirty="0">
              <a:solidFill>
                <a:schemeClr val="bg1"/>
              </a:solidFill>
            </a:endParaRPr>
          </a:p>
        </p:txBody>
      </p:sp>
      <p:sp>
        <p:nvSpPr>
          <p:cNvPr id="5" name="TextBox 4"/>
          <p:cNvSpPr txBox="1"/>
          <p:nvPr/>
        </p:nvSpPr>
        <p:spPr>
          <a:xfrm>
            <a:off x="902652" y="5274989"/>
            <a:ext cx="7315200" cy="914400"/>
          </a:xfrm>
          <a:prstGeom prst="rect">
            <a:avLst/>
          </a:prstGeom>
          <a:noFill/>
          <a:ln w="25400">
            <a:solidFill>
              <a:schemeClr val="tx1"/>
            </a:solidFill>
          </a:ln>
        </p:spPr>
        <p:txBody>
          <a:bodyPr wrap="square" rtlCol="0" anchor="ctr">
            <a:spAutoFit/>
          </a:bodyPr>
          <a:lstStyle/>
          <a:p>
            <a:pPr algn="ctr"/>
            <a:r>
              <a:rPr lang="en-US" sz="2400" b="1" dirty="0" smtClean="0"/>
              <a:t>Cyber in General Education</a:t>
            </a:r>
          </a:p>
        </p:txBody>
      </p:sp>
      <p:sp>
        <p:nvSpPr>
          <p:cNvPr id="7" name="TextBox 6"/>
          <p:cNvSpPr txBox="1"/>
          <p:nvPr/>
        </p:nvSpPr>
        <p:spPr>
          <a:xfrm>
            <a:off x="1362748" y="4361326"/>
            <a:ext cx="6400800" cy="914400"/>
          </a:xfrm>
          <a:prstGeom prst="rect">
            <a:avLst/>
          </a:prstGeom>
          <a:noFill/>
          <a:ln w="25400">
            <a:solidFill>
              <a:schemeClr val="tx1"/>
            </a:solidFill>
          </a:ln>
        </p:spPr>
        <p:txBody>
          <a:bodyPr wrap="square" rtlCol="0" anchor="ctr">
            <a:spAutoFit/>
          </a:bodyPr>
          <a:lstStyle/>
          <a:p>
            <a:pPr algn="ctr"/>
            <a:r>
              <a:rPr lang="en-US" sz="2400" b="1" dirty="0" smtClean="0"/>
              <a:t>Cyber Electives</a:t>
            </a:r>
          </a:p>
        </p:txBody>
      </p:sp>
      <p:sp>
        <p:nvSpPr>
          <p:cNvPr id="8" name="TextBox 7"/>
          <p:cNvSpPr txBox="1"/>
          <p:nvPr/>
        </p:nvSpPr>
        <p:spPr>
          <a:xfrm>
            <a:off x="1834604" y="3453169"/>
            <a:ext cx="5486400" cy="914400"/>
          </a:xfrm>
          <a:prstGeom prst="rect">
            <a:avLst/>
          </a:prstGeom>
          <a:solidFill>
            <a:srgbClr val="FFFF00"/>
          </a:solidFill>
          <a:ln w="25400">
            <a:solidFill>
              <a:schemeClr val="tx1"/>
            </a:solidFill>
          </a:ln>
        </p:spPr>
        <p:txBody>
          <a:bodyPr wrap="square" rtlCol="0" anchor="ctr">
            <a:spAutoFit/>
          </a:bodyPr>
          <a:lstStyle/>
          <a:p>
            <a:pPr algn="ctr"/>
            <a:r>
              <a:rPr lang="en-US" sz="2400" b="1" dirty="0" smtClean="0"/>
              <a:t>Cyber Threads</a:t>
            </a:r>
          </a:p>
        </p:txBody>
      </p:sp>
      <p:sp>
        <p:nvSpPr>
          <p:cNvPr id="10" name="TextBox 9"/>
          <p:cNvSpPr txBox="1"/>
          <p:nvPr/>
        </p:nvSpPr>
        <p:spPr>
          <a:xfrm>
            <a:off x="2291820" y="2540032"/>
            <a:ext cx="4572000" cy="914400"/>
          </a:xfrm>
          <a:prstGeom prst="rect">
            <a:avLst/>
          </a:prstGeom>
          <a:noFill/>
          <a:ln w="25400">
            <a:solidFill>
              <a:schemeClr val="tx1"/>
            </a:solidFill>
          </a:ln>
        </p:spPr>
        <p:txBody>
          <a:bodyPr wrap="square" rtlCol="0" anchor="ctr">
            <a:spAutoFit/>
          </a:bodyPr>
          <a:lstStyle/>
          <a:p>
            <a:pPr algn="ctr"/>
            <a:r>
              <a:rPr lang="en-US" sz="2400" b="1" dirty="0" smtClean="0"/>
              <a:t>Cyber Minors</a:t>
            </a:r>
          </a:p>
        </p:txBody>
      </p:sp>
      <p:sp>
        <p:nvSpPr>
          <p:cNvPr id="11" name="TextBox 10"/>
          <p:cNvSpPr txBox="1"/>
          <p:nvPr/>
        </p:nvSpPr>
        <p:spPr>
          <a:xfrm>
            <a:off x="2749004" y="1624187"/>
            <a:ext cx="3657600" cy="914400"/>
          </a:xfrm>
          <a:prstGeom prst="rect">
            <a:avLst/>
          </a:prstGeom>
          <a:noFill/>
          <a:ln w="25400">
            <a:solidFill>
              <a:schemeClr val="tx1"/>
            </a:solidFill>
          </a:ln>
        </p:spPr>
        <p:txBody>
          <a:bodyPr wrap="square" rtlCol="0" anchor="ctr">
            <a:spAutoFit/>
          </a:bodyPr>
          <a:lstStyle/>
          <a:p>
            <a:pPr algn="ctr"/>
            <a:r>
              <a:rPr lang="en-US" sz="2400" b="1" dirty="0" smtClean="0"/>
              <a:t>Cyber-related Majors</a:t>
            </a:r>
          </a:p>
        </p:txBody>
      </p:sp>
    </p:spTree>
    <p:extLst>
      <p:ext uri="{BB962C8B-B14F-4D97-AF65-F5344CB8AC3E}">
        <p14:creationId xmlns:p14="http://schemas.microsoft.com/office/powerpoint/2010/main" val="8069064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48200" y="1"/>
            <a:ext cx="4495800" cy="914400"/>
          </a:xfrm>
          <a:prstGeom prst="rect">
            <a:avLst/>
          </a:prstGeom>
          <a:noFill/>
          <a:ln w="9525">
            <a:noFill/>
            <a:miter lim="800000"/>
            <a:headEnd/>
            <a:tailEnd/>
          </a:ln>
        </p:spPr>
        <p:txBody>
          <a:bodyPr lIns="91428" tIns="45714" rIns="91428" bIns="45714" anchor="ctr"/>
          <a:lstStyle/>
          <a:p>
            <a:pPr algn="ctr"/>
            <a:endParaRPr lang="en-US" sz="2200" b="1" i="1" dirty="0">
              <a:solidFill>
                <a:schemeClr val="bg1"/>
              </a:solidFill>
              <a:latin typeface="Arial" pitchFamily="34" charset="0"/>
              <a:cs typeface="Arial" pitchFamily="34" charset="0"/>
            </a:endParaRPr>
          </a:p>
        </p:txBody>
      </p:sp>
      <p:sp>
        <p:nvSpPr>
          <p:cNvPr id="8" name="Content Placeholder 7"/>
          <p:cNvSpPr>
            <a:spLocks noGrp="1"/>
          </p:cNvSpPr>
          <p:nvPr>
            <p:ph idx="1"/>
          </p:nvPr>
        </p:nvSpPr>
        <p:spPr>
          <a:xfrm>
            <a:off x="457200" y="1463720"/>
            <a:ext cx="8305800" cy="5013280"/>
          </a:xfrm>
        </p:spPr>
        <p:txBody>
          <a:bodyPr>
            <a:normAutofit fontScale="92500" lnSpcReduction="20000"/>
          </a:bodyPr>
          <a:lstStyle/>
          <a:p>
            <a:pPr>
              <a:lnSpc>
                <a:spcPct val="110000"/>
              </a:lnSpc>
            </a:pPr>
            <a:r>
              <a:rPr lang="en-US" dirty="0" smtClean="0"/>
              <a:t>A three </a:t>
            </a:r>
            <a:r>
              <a:rPr lang="en-US" dirty="0"/>
              <a:t>course </a:t>
            </a:r>
            <a:r>
              <a:rPr lang="en-US" dirty="0" smtClean="0"/>
              <a:t>Cyber </a:t>
            </a:r>
            <a:r>
              <a:rPr lang="en-US" dirty="0"/>
              <a:t>Engineering </a:t>
            </a:r>
            <a:r>
              <a:rPr lang="en-US" dirty="0" smtClean="0"/>
              <a:t>sequence</a:t>
            </a:r>
            <a:r>
              <a:rPr lang="en-US" dirty="0"/>
              <a:t> where students </a:t>
            </a:r>
            <a:r>
              <a:rPr lang="en-US" dirty="0" smtClean="0"/>
              <a:t>learn </a:t>
            </a:r>
            <a:r>
              <a:rPr lang="en-US" dirty="0"/>
              <a:t>enough </a:t>
            </a:r>
            <a:r>
              <a:rPr lang="en-US" dirty="0" smtClean="0"/>
              <a:t>to design</a:t>
            </a:r>
            <a:r>
              <a:rPr lang="en-US" dirty="0"/>
              <a:t>, build, and defend a network during a multi-day capture the flag </a:t>
            </a:r>
            <a:r>
              <a:rPr lang="en-US" dirty="0" smtClean="0"/>
              <a:t>competition</a:t>
            </a:r>
          </a:p>
          <a:p>
            <a:pPr lvl="1">
              <a:lnSpc>
                <a:spcPct val="110000"/>
              </a:lnSpc>
            </a:pPr>
            <a:r>
              <a:rPr lang="en-US" dirty="0" smtClean="0"/>
              <a:t>Programming </a:t>
            </a:r>
            <a:r>
              <a:rPr lang="en-US" dirty="0"/>
              <a:t>Fundamentals</a:t>
            </a:r>
          </a:p>
          <a:p>
            <a:pPr lvl="1">
              <a:lnSpc>
                <a:spcPct val="110000"/>
              </a:lnSpc>
            </a:pPr>
            <a:r>
              <a:rPr lang="en-US" dirty="0" smtClean="0"/>
              <a:t>Network </a:t>
            </a:r>
            <a:r>
              <a:rPr lang="en-US" dirty="0"/>
              <a:t>Engineering and Management</a:t>
            </a:r>
          </a:p>
          <a:p>
            <a:pPr lvl="1">
              <a:lnSpc>
                <a:spcPct val="110000"/>
              </a:lnSpc>
            </a:pPr>
            <a:r>
              <a:rPr lang="en-US" dirty="0" smtClean="0"/>
              <a:t>Cyber </a:t>
            </a:r>
            <a:r>
              <a:rPr lang="en-US" dirty="0"/>
              <a:t>Security Engineering</a:t>
            </a:r>
          </a:p>
          <a:p>
            <a:pPr>
              <a:lnSpc>
                <a:spcPct val="110000"/>
              </a:lnSpc>
            </a:pPr>
            <a:r>
              <a:rPr lang="en-US" dirty="0"/>
              <a:t>Additional cyber threads exist (or are being developed) in Computer Science, Information Technology, Electrical Engineering, Mathematics, and Network Science</a:t>
            </a:r>
            <a:r>
              <a:rPr lang="en-US" dirty="0" smtClean="0"/>
              <a:t> </a:t>
            </a:r>
            <a:endParaRPr lang="en-US" dirty="0"/>
          </a:p>
        </p:txBody>
      </p:sp>
      <p:sp>
        <p:nvSpPr>
          <p:cNvPr id="10" name="TextBox 9"/>
          <p:cNvSpPr txBox="1"/>
          <p:nvPr/>
        </p:nvSpPr>
        <p:spPr>
          <a:xfrm>
            <a:off x="4191000" y="152400"/>
            <a:ext cx="4800600" cy="584775"/>
          </a:xfrm>
          <a:prstGeom prst="rect">
            <a:avLst/>
          </a:prstGeom>
          <a:noFill/>
        </p:spPr>
        <p:txBody>
          <a:bodyPr wrap="square" rtlCol="0">
            <a:spAutoFit/>
          </a:bodyPr>
          <a:lstStyle/>
          <a:p>
            <a:r>
              <a:rPr lang="en-US" sz="3200" dirty="0" smtClean="0">
                <a:solidFill>
                  <a:schemeClr val="bg1"/>
                </a:solidFill>
              </a:rPr>
              <a:t>      Cyber Threads</a:t>
            </a:r>
            <a:endParaRPr lang="en-US" sz="3200" dirty="0">
              <a:solidFill>
                <a:schemeClr val="bg1"/>
              </a:solidFill>
            </a:endParaRPr>
          </a:p>
        </p:txBody>
      </p:sp>
    </p:spTree>
    <p:extLst>
      <p:ext uri="{BB962C8B-B14F-4D97-AF65-F5344CB8AC3E}">
        <p14:creationId xmlns:p14="http://schemas.microsoft.com/office/powerpoint/2010/main" val="27634335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48200" y="1"/>
            <a:ext cx="4495800" cy="914400"/>
          </a:xfrm>
          <a:prstGeom prst="rect">
            <a:avLst/>
          </a:prstGeom>
          <a:noFill/>
          <a:ln w="9525">
            <a:noFill/>
            <a:miter lim="800000"/>
            <a:headEnd/>
            <a:tailEnd/>
          </a:ln>
        </p:spPr>
        <p:txBody>
          <a:bodyPr lIns="91428" tIns="45714" rIns="91428" bIns="45714" anchor="ctr"/>
          <a:lstStyle/>
          <a:p>
            <a:pPr algn="ctr"/>
            <a:endParaRPr lang="en-US" sz="2200" b="1" i="1" dirty="0">
              <a:solidFill>
                <a:schemeClr val="bg1"/>
              </a:solidFill>
              <a:latin typeface="Arial" pitchFamily="34" charset="0"/>
              <a:cs typeface="Arial" pitchFamily="34" charset="0"/>
            </a:endParaRPr>
          </a:p>
        </p:txBody>
      </p:sp>
      <p:sp>
        <p:nvSpPr>
          <p:cNvPr id="9" name="TextBox 8"/>
          <p:cNvSpPr txBox="1"/>
          <p:nvPr/>
        </p:nvSpPr>
        <p:spPr>
          <a:xfrm>
            <a:off x="4495800" y="43216"/>
            <a:ext cx="4267200" cy="1200329"/>
          </a:xfrm>
          <a:prstGeom prst="rect">
            <a:avLst/>
          </a:prstGeom>
          <a:noFill/>
        </p:spPr>
        <p:txBody>
          <a:bodyPr wrap="square" rtlCol="0">
            <a:spAutoFit/>
          </a:bodyPr>
          <a:lstStyle/>
          <a:p>
            <a:r>
              <a:rPr lang="en-US" sz="2400" dirty="0">
                <a:solidFill>
                  <a:schemeClr val="bg1"/>
                </a:solidFill>
              </a:rPr>
              <a:t>Cyber Education:  A Multi-Level, Multi-Discipline Approach</a:t>
            </a:r>
          </a:p>
          <a:p>
            <a:endParaRPr lang="en-US" sz="2400" dirty="0">
              <a:solidFill>
                <a:schemeClr val="bg1"/>
              </a:solidFill>
            </a:endParaRPr>
          </a:p>
        </p:txBody>
      </p:sp>
      <p:sp>
        <p:nvSpPr>
          <p:cNvPr id="5" name="TextBox 4"/>
          <p:cNvSpPr txBox="1"/>
          <p:nvPr/>
        </p:nvSpPr>
        <p:spPr>
          <a:xfrm>
            <a:off x="902652" y="5274989"/>
            <a:ext cx="7315200" cy="914400"/>
          </a:xfrm>
          <a:prstGeom prst="rect">
            <a:avLst/>
          </a:prstGeom>
          <a:noFill/>
          <a:ln w="25400">
            <a:solidFill>
              <a:schemeClr val="tx1"/>
            </a:solidFill>
          </a:ln>
        </p:spPr>
        <p:txBody>
          <a:bodyPr wrap="square" rtlCol="0" anchor="ctr">
            <a:spAutoFit/>
          </a:bodyPr>
          <a:lstStyle/>
          <a:p>
            <a:pPr algn="ctr"/>
            <a:r>
              <a:rPr lang="en-US" sz="2400" b="1" dirty="0" smtClean="0"/>
              <a:t>Cyber in General Education</a:t>
            </a:r>
          </a:p>
        </p:txBody>
      </p:sp>
      <p:sp>
        <p:nvSpPr>
          <p:cNvPr id="7" name="TextBox 6"/>
          <p:cNvSpPr txBox="1"/>
          <p:nvPr/>
        </p:nvSpPr>
        <p:spPr>
          <a:xfrm>
            <a:off x="1362748" y="4361326"/>
            <a:ext cx="6400800" cy="914400"/>
          </a:xfrm>
          <a:prstGeom prst="rect">
            <a:avLst/>
          </a:prstGeom>
          <a:noFill/>
          <a:ln w="25400">
            <a:solidFill>
              <a:schemeClr val="tx1"/>
            </a:solidFill>
          </a:ln>
        </p:spPr>
        <p:txBody>
          <a:bodyPr wrap="square" rtlCol="0" anchor="ctr">
            <a:spAutoFit/>
          </a:bodyPr>
          <a:lstStyle/>
          <a:p>
            <a:pPr algn="ctr"/>
            <a:r>
              <a:rPr lang="en-US" sz="2400" b="1" dirty="0" smtClean="0"/>
              <a:t>Cyber Electives</a:t>
            </a:r>
          </a:p>
        </p:txBody>
      </p:sp>
      <p:sp>
        <p:nvSpPr>
          <p:cNvPr id="8" name="TextBox 7"/>
          <p:cNvSpPr txBox="1"/>
          <p:nvPr/>
        </p:nvSpPr>
        <p:spPr>
          <a:xfrm>
            <a:off x="1834604" y="3453169"/>
            <a:ext cx="5486400" cy="914400"/>
          </a:xfrm>
          <a:prstGeom prst="rect">
            <a:avLst/>
          </a:prstGeom>
          <a:noFill/>
          <a:ln w="25400">
            <a:solidFill>
              <a:schemeClr val="tx1"/>
            </a:solidFill>
          </a:ln>
        </p:spPr>
        <p:txBody>
          <a:bodyPr wrap="square" rtlCol="0" anchor="ctr">
            <a:spAutoFit/>
          </a:bodyPr>
          <a:lstStyle/>
          <a:p>
            <a:pPr algn="ctr"/>
            <a:r>
              <a:rPr lang="en-US" sz="2400" b="1" dirty="0" smtClean="0"/>
              <a:t>Cyber Threads</a:t>
            </a:r>
          </a:p>
        </p:txBody>
      </p:sp>
      <p:sp>
        <p:nvSpPr>
          <p:cNvPr id="10" name="TextBox 9"/>
          <p:cNvSpPr txBox="1"/>
          <p:nvPr/>
        </p:nvSpPr>
        <p:spPr>
          <a:xfrm>
            <a:off x="2291820" y="2540032"/>
            <a:ext cx="4572000" cy="914400"/>
          </a:xfrm>
          <a:prstGeom prst="rect">
            <a:avLst/>
          </a:prstGeom>
          <a:solidFill>
            <a:srgbClr val="FFFF00"/>
          </a:solidFill>
          <a:ln w="25400">
            <a:solidFill>
              <a:schemeClr val="tx1"/>
            </a:solidFill>
          </a:ln>
        </p:spPr>
        <p:txBody>
          <a:bodyPr wrap="square" rtlCol="0" anchor="ctr">
            <a:spAutoFit/>
          </a:bodyPr>
          <a:lstStyle/>
          <a:p>
            <a:pPr algn="ctr"/>
            <a:r>
              <a:rPr lang="en-US" sz="2400" b="1" dirty="0" smtClean="0"/>
              <a:t>Cyber Minors</a:t>
            </a:r>
          </a:p>
        </p:txBody>
      </p:sp>
      <p:sp>
        <p:nvSpPr>
          <p:cNvPr id="11" name="TextBox 10"/>
          <p:cNvSpPr txBox="1"/>
          <p:nvPr/>
        </p:nvSpPr>
        <p:spPr>
          <a:xfrm>
            <a:off x="2749004" y="1624187"/>
            <a:ext cx="3657600" cy="914400"/>
          </a:xfrm>
          <a:prstGeom prst="rect">
            <a:avLst/>
          </a:prstGeom>
          <a:noFill/>
          <a:ln w="25400">
            <a:solidFill>
              <a:schemeClr val="tx1"/>
            </a:solidFill>
          </a:ln>
        </p:spPr>
        <p:txBody>
          <a:bodyPr wrap="square" rtlCol="0" anchor="ctr">
            <a:spAutoFit/>
          </a:bodyPr>
          <a:lstStyle/>
          <a:p>
            <a:pPr algn="ctr"/>
            <a:r>
              <a:rPr lang="en-US" sz="2400" b="1" dirty="0" smtClean="0"/>
              <a:t>Cyber-related Majors</a:t>
            </a:r>
          </a:p>
        </p:txBody>
      </p:sp>
    </p:spTree>
    <p:extLst>
      <p:ext uri="{BB962C8B-B14F-4D97-AF65-F5344CB8AC3E}">
        <p14:creationId xmlns:p14="http://schemas.microsoft.com/office/powerpoint/2010/main" val="28835057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48200" y="1"/>
            <a:ext cx="4495800" cy="914400"/>
          </a:xfrm>
          <a:prstGeom prst="rect">
            <a:avLst/>
          </a:prstGeom>
          <a:noFill/>
          <a:ln w="9525">
            <a:noFill/>
            <a:miter lim="800000"/>
            <a:headEnd/>
            <a:tailEnd/>
          </a:ln>
        </p:spPr>
        <p:txBody>
          <a:bodyPr lIns="91428" tIns="45714" rIns="91428" bIns="45714" anchor="ctr"/>
          <a:lstStyle/>
          <a:p>
            <a:pPr algn="ctr"/>
            <a:endParaRPr lang="en-US" sz="2200" b="1" i="1" dirty="0">
              <a:solidFill>
                <a:schemeClr val="bg1"/>
              </a:solidFill>
              <a:latin typeface="Arial" pitchFamily="34" charset="0"/>
              <a:cs typeface="Arial" pitchFamily="34" charset="0"/>
            </a:endParaRPr>
          </a:p>
        </p:txBody>
      </p:sp>
      <p:sp>
        <p:nvSpPr>
          <p:cNvPr id="8" name="Content Placeholder 7"/>
          <p:cNvSpPr>
            <a:spLocks noGrp="1"/>
          </p:cNvSpPr>
          <p:nvPr>
            <p:ph idx="1"/>
          </p:nvPr>
        </p:nvSpPr>
        <p:spPr>
          <a:xfrm>
            <a:off x="495300" y="1371600"/>
            <a:ext cx="8305800" cy="5013280"/>
          </a:xfrm>
        </p:spPr>
        <p:txBody>
          <a:bodyPr>
            <a:normAutofit fontScale="85000" lnSpcReduction="20000"/>
          </a:bodyPr>
          <a:lstStyle/>
          <a:p>
            <a:pPr>
              <a:lnSpc>
                <a:spcPct val="110000"/>
              </a:lnSpc>
            </a:pPr>
            <a:r>
              <a:rPr lang="en-US" dirty="0"/>
              <a:t>The Cyber Minor is five </a:t>
            </a:r>
            <a:r>
              <a:rPr lang="en-US" dirty="0" smtClean="0"/>
              <a:t>additional courses.</a:t>
            </a:r>
          </a:p>
          <a:p>
            <a:pPr>
              <a:lnSpc>
                <a:spcPct val="110000"/>
              </a:lnSpc>
            </a:pPr>
            <a:r>
              <a:rPr lang="en-US" dirty="0"/>
              <a:t>Generally, the requirements of the minor are structured to promote an overall mix of computing and non-computing cyber </a:t>
            </a:r>
            <a:r>
              <a:rPr lang="en-US" dirty="0" smtClean="0"/>
              <a:t>courses such </a:t>
            </a:r>
            <a:r>
              <a:rPr lang="en-US" dirty="0"/>
              <a:t>as the </a:t>
            </a:r>
            <a:r>
              <a:rPr lang="en-US" dirty="0" smtClean="0"/>
              <a:t>following:</a:t>
            </a:r>
          </a:p>
          <a:p>
            <a:pPr lvl="1">
              <a:buFont typeface="Courier New" panose="02070309020205020404" pitchFamily="49" charset="0"/>
              <a:buChar char="o"/>
            </a:pPr>
            <a:r>
              <a:rPr lang="en-US" dirty="0"/>
              <a:t>CS483 – Digital Forensics</a:t>
            </a:r>
          </a:p>
          <a:p>
            <a:pPr lvl="1">
              <a:buFont typeface="Courier New" panose="02070309020205020404" pitchFamily="49" charset="0"/>
              <a:buChar char="o"/>
            </a:pPr>
            <a:r>
              <a:rPr lang="en-US" dirty="0"/>
              <a:t>EP395 – Cyber Ethics</a:t>
            </a:r>
          </a:p>
          <a:p>
            <a:pPr lvl="1">
              <a:buFont typeface="Courier New" panose="02070309020205020404" pitchFamily="49" charset="0"/>
              <a:buChar char="o"/>
            </a:pPr>
            <a:r>
              <a:rPr lang="en-US" dirty="0"/>
              <a:t>IT460 – Cyber Operations</a:t>
            </a:r>
          </a:p>
          <a:p>
            <a:pPr lvl="1">
              <a:buFont typeface="Courier New" panose="02070309020205020404" pitchFamily="49" charset="0"/>
              <a:buChar char="o"/>
            </a:pPr>
            <a:r>
              <a:rPr lang="en-US" dirty="0"/>
              <a:t>LW482 – National Security Law </a:t>
            </a:r>
          </a:p>
          <a:p>
            <a:pPr lvl="1">
              <a:buFont typeface="Courier New" panose="02070309020205020404" pitchFamily="49" charset="0"/>
              <a:buChar char="o"/>
            </a:pPr>
            <a:r>
              <a:rPr lang="en-US" dirty="0"/>
              <a:t>MA464 – Applied Algebra with Cryptology</a:t>
            </a:r>
          </a:p>
          <a:p>
            <a:pPr lvl="1">
              <a:buFont typeface="Courier New" panose="02070309020205020404" pitchFamily="49" charset="0"/>
              <a:buChar char="o"/>
            </a:pPr>
            <a:r>
              <a:rPr lang="en-US" dirty="0"/>
              <a:t>SS464 – Homeland Security</a:t>
            </a:r>
          </a:p>
          <a:p>
            <a:pPr lvl="1">
              <a:buFont typeface="Courier New" panose="02070309020205020404" pitchFamily="49" charset="0"/>
              <a:buChar char="o"/>
            </a:pPr>
            <a:r>
              <a:rPr lang="en-US" dirty="0"/>
              <a:t>SS465 – Terrorism: New Challenges</a:t>
            </a:r>
          </a:p>
          <a:p>
            <a:pPr lvl="1">
              <a:buFont typeface="Courier New" panose="02070309020205020404" pitchFamily="49" charset="0"/>
              <a:buChar char="o"/>
            </a:pPr>
            <a:r>
              <a:rPr lang="en-US" dirty="0"/>
              <a:t>SS486 – International Security Seminar</a:t>
            </a:r>
          </a:p>
          <a:p>
            <a:pPr lvl="1">
              <a:buFont typeface="Courier New" panose="02070309020205020404" pitchFamily="49" charset="0"/>
              <a:buChar char="o"/>
            </a:pPr>
            <a:r>
              <a:rPr lang="en-US" dirty="0"/>
              <a:t>XE492 – Disruptive Innovations </a:t>
            </a:r>
          </a:p>
          <a:p>
            <a:pPr>
              <a:lnSpc>
                <a:spcPct val="110000"/>
              </a:lnSpc>
              <a:buFont typeface="Courier New" panose="02070309020205020404" pitchFamily="49" charset="0"/>
              <a:buChar char="o"/>
            </a:pPr>
            <a:endParaRPr lang="en-US" dirty="0" smtClean="0"/>
          </a:p>
          <a:p>
            <a:pPr>
              <a:lnSpc>
                <a:spcPct val="110000"/>
              </a:lnSpc>
            </a:pPr>
            <a:endParaRPr lang="en-US" dirty="0"/>
          </a:p>
        </p:txBody>
      </p:sp>
      <p:sp>
        <p:nvSpPr>
          <p:cNvPr id="10" name="TextBox 9"/>
          <p:cNvSpPr txBox="1"/>
          <p:nvPr/>
        </p:nvSpPr>
        <p:spPr>
          <a:xfrm>
            <a:off x="4191000" y="152400"/>
            <a:ext cx="4800600" cy="584775"/>
          </a:xfrm>
          <a:prstGeom prst="rect">
            <a:avLst/>
          </a:prstGeom>
          <a:noFill/>
        </p:spPr>
        <p:txBody>
          <a:bodyPr wrap="square" rtlCol="0">
            <a:spAutoFit/>
          </a:bodyPr>
          <a:lstStyle/>
          <a:p>
            <a:r>
              <a:rPr lang="en-US" sz="3200" dirty="0" smtClean="0">
                <a:solidFill>
                  <a:schemeClr val="bg1"/>
                </a:solidFill>
              </a:rPr>
              <a:t>      Cyber Minors</a:t>
            </a:r>
            <a:endParaRPr lang="en-US" sz="3200" dirty="0">
              <a:solidFill>
                <a:schemeClr val="bg1"/>
              </a:solidFill>
            </a:endParaRPr>
          </a:p>
        </p:txBody>
      </p:sp>
    </p:spTree>
    <p:extLst>
      <p:ext uri="{BB962C8B-B14F-4D97-AF65-F5344CB8AC3E}">
        <p14:creationId xmlns:p14="http://schemas.microsoft.com/office/powerpoint/2010/main" val="6545233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48200" y="1"/>
            <a:ext cx="4495800" cy="914400"/>
          </a:xfrm>
          <a:prstGeom prst="rect">
            <a:avLst/>
          </a:prstGeom>
          <a:noFill/>
          <a:ln w="9525">
            <a:noFill/>
            <a:miter lim="800000"/>
            <a:headEnd/>
            <a:tailEnd/>
          </a:ln>
        </p:spPr>
        <p:txBody>
          <a:bodyPr lIns="91428" tIns="45714" rIns="91428" bIns="45714" anchor="ctr"/>
          <a:lstStyle/>
          <a:p>
            <a:pPr algn="ctr"/>
            <a:endParaRPr lang="en-US" sz="2200" b="1" i="1" dirty="0">
              <a:solidFill>
                <a:schemeClr val="bg1"/>
              </a:solidFill>
              <a:latin typeface="Arial" pitchFamily="34" charset="0"/>
              <a:cs typeface="Arial" pitchFamily="34" charset="0"/>
            </a:endParaRPr>
          </a:p>
        </p:txBody>
      </p:sp>
      <p:sp>
        <p:nvSpPr>
          <p:cNvPr id="9" name="TextBox 8"/>
          <p:cNvSpPr txBox="1"/>
          <p:nvPr/>
        </p:nvSpPr>
        <p:spPr>
          <a:xfrm>
            <a:off x="4495800" y="43216"/>
            <a:ext cx="4267200" cy="1200329"/>
          </a:xfrm>
          <a:prstGeom prst="rect">
            <a:avLst/>
          </a:prstGeom>
          <a:noFill/>
        </p:spPr>
        <p:txBody>
          <a:bodyPr wrap="square" rtlCol="0">
            <a:spAutoFit/>
          </a:bodyPr>
          <a:lstStyle/>
          <a:p>
            <a:r>
              <a:rPr lang="en-US" sz="2400" dirty="0">
                <a:solidFill>
                  <a:schemeClr val="bg1"/>
                </a:solidFill>
              </a:rPr>
              <a:t>Cyber Education:  A Multi-Level, Multi-Discipline Approach</a:t>
            </a:r>
          </a:p>
          <a:p>
            <a:endParaRPr lang="en-US" sz="2400" dirty="0">
              <a:solidFill>
                <a:schemeClr val="bg1"/>
              </a:solidFill>
            </a:endParaRPr>
          </a:p>
        </p:txBody>
      </p:sp>
      <p:sp>
        <p:nvSpPr>
          <p:cNvPr id="5" name="TextBox 4"/>
          <p:cNvSpPr txBox="1"/>
          <p:nvPr/>
        </p:nvSpPr>
        <p:spPr>
          <a:xfrm>
            <a:off x="902652" y="5274989"/>
            <a:ext cx="7315200" cy="914400"/>
          </a:xfrm>
          <a:prstGeom prst="rect">
            <a:avLst/>
          </a:prstGeom>
          <a:noFill/>
          <a:ln w="25400">
            <a:solidFill>
              <a:schemeClr val="tx1"/>
            </a:solidFill>
          </a:ln>
        </p:spPr>
        <p:txBody>
          <a:bodyPr wrap="square" rtlCol="0" anchor="ctr">
            <a:spAutoFit/>
          </a:bodyPr>
          <a:lstStyle/>
          <a:p>
            <a:pPr algn="ctr"/>
            <a:r>
              <a:rPr lang="en-US" sz="2400" b="1" dirty="0" smtClean="0"/>
              <a:t>Cyber in General Education</a:t>
            </a:r>
          </a:p>
        </p:txBody>
      </p:sp>
      <p:sp>
        <p:nvSpPr>
          <p:cNvPr id="7" name="TextBox 6"/>
          <p:cNvSpPr txBox="1"/>
          <p:nvPr/>
        </p:nvSpPr>
        <p:spPr>
          <a:xfrm>
            <a:off x="1362748" y="4361326"/>
            <a:ext cx="6400800" cy="914400"/>
          </a:xfrm>
          <a:prstGeom prst="rect">
            <a:avLst/>
          </a:prstGeom>
          <a:noFill/>
          <a:ln w="25400">
            <a:solidFill>
              <a:schemeClr val="tx1"/>
            </a:solidFill>
          </a:ln>
        </p:spPr>
        <p:txBody>
          <a:bodyPr wrap="square" rtlCol="0" anchor="ctr">
            <a:spAutoFit/>
          </a:bodyPr>
          <a:lstStyle/>
          <a:p>
            <a:pPr algn="ctr"/>
            <a:r>
              <a:rPr lang="en-US" sz="2400" b="1" dirty="0" smtClean="0"/>
              <a:t>Cyber Electives</a:t>
            </a:r>
          </a:p>
        </p:txBody>
      </p:sp>
      <p:sp>
        <p:nvSpPr>
          <p:cNvPr id="8" name="TextBox 7"/>
          <p:cNvSpPr txBox="1"/>
          <p:nvPr/>
        </p:nvSpPr>
        <p:spPr>
          <a:xfrm>
            <a:off x="1834604" y="3453169"/>
            <a:ext cx="5486400" cy="914400"/>
          </a:xfrm>
          <a:prstGeom prst="rect">
            <a:avLst/>
          </a:prstGeom>
          <a:noFill/>
          <a:ln w="25400">
            <a:solidFill>
              <a:schemeClr val="tx1"/>
            </a:solidFill>
          </a:ln>
        </p:spPr>
        <p:txBody>
          <a:bodyPr wrap="square" rtlCol="0" anchor="ctr">
            <a:spAutoFit/>
          </a:bodyPr>
          <a:lstStyle/>
          <a:p>
            <a:pPr algn="ctr"/>
            <a:r>
              <a:rPr lang="en-US" sz="2400" b="1" dirty="0" smtClean="0"/>
              <a:t>Cyber Threads</a:t>
            </a:r>
          </a:p>
        </p:txBody>
      </p:sp>
      <p:sp>
        <p:nvSpPr>
          <p:cNvPr id="10" name="TextBox 9"/>
          <p:cNvSpPr txBox="1"/>
          <p:nvPr/>
        </p:nvSpPr>
        <p:spPr>
          <a:xfrm>
            <a:off x="2291820" y="2540032"/>
            <a:ext cx="4572000" cy="914400"/>
          </a:xfrm>
          <a:prstGeom prst="rect">
            <a:avLst/>
          </a:prstGeom>
          <a:noFill/>
          <a:ln w="25400">
            <a:solidFill>
              <a:schemeClr val="tx1"/>
            </a:solidFill>
          </a:ln>
        </p:spPr>
        <p:txBody>
          <a:bodyPr wrap="square" rtlCol="0" anchor="ctr">
            <a:spAutoFit/>
          </a:bodyPr>
          <a:lstStyle/>
          <a:p>
            <a:pPr algn="ctr"/>
            <a:r>
              <a:rPr lang="en-US" sz="2400" b="1" dirty="0" smtClean="0"/>
              <a:t>Cyber Minors</a:t>
            </a:r>
          </a:p>
        </p:txBody>
      </p:sp>
      <p:sp>
        <p:nvSpPr>
          <p:cNvPr id="11" name="TextBox 10"/>
          <p:cNvSpPr txBox="1"/>
          <p:nvPr/>
        </p:nvSpPr>
        <p:spPr>
          <a:xfrm>
            <a:off x="2749004" y="1624187"/>
            <a:ext cx="3657600" cy="914400"/>
          </a:xfrm>
          <a:prstGeom prst="rect">
            <a:avLst/>
          </a:prstGeom>
          <a:solidFill>
            <a:srgbClr val="FFFF00"/>
          </a:solidFill>
          <a:ln w="25400">
            <a:solidFill>
              <a:schemeClr val="tx1"/>
            </a:solidFill>
          </a:ln>
        </p:spPr>
        <p:txBody>
          <a:bodyPr wrap="square" rtlCol="0" anchor="ctr">
            <a:spAutoFit/>
          </a:bodyPr>
          <a:lstStyle/>
          <a:p>
            <a:pPr algn="ctr"/>
            <a:r>
              <a:rPr lang="en-US" sz="2400" b="1" dirty="0" smtClean="0"/>
              <a:t>Cyber-related Majors</a:t>
            </a:r>
          </a:p>
        </p:txBody>
      </p:sp>
    </p:spTree>
    <p:extLst>
      <p:ext uri="{BB962C8B-B14F-4D97-AF65-F5344CB8AC3E}">
        <p14:creationId xmlns:p14="http://schemas.microsoft.com/office/powerpoint/2010/main" val="42824257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48200" y="1"/>
            <a:ext cx="4495800" cy="914400"/>
          </a:xfrm>
          <a:prstGeom prst="rect">
            <a:avLst/>
          </a:prstGeom>
          <a:noFill/>
          <a:ln w="9525">
            <a:noFill/>
            <a:miter lim="800000"/>
            <a:headEnd/>
            <a:tailEnd/>
          </a:ln>
        </p:spPr>
        <p:txBody>
          <a:bodyPr lIns="91428" tIns="45714" rIns="91428" bIns="45714" anchor="ctr"/>
          <a:lstStyle/>
          <a:p>
            <a:pPr algn="ctr"/>
            <a:endParaRPr lang="en-US" sz="2200" b="1" i="1" dirty="0">
              <a:solidFill>
                <a:schemeClr val="bg1"/>
              </a:solidFill>
              <a:latin typeface="Arial" pitchFamily="34" charset="0"/>
              <a:cs typeface="Arial" pitchFamily="34" charset="0"/>
            </a:endParaRPr>
          </a:p>
        </p:txBody>
      </p:sp>
      <p:sp>
        <p:nvSpPr>
          <p:cNvPr id="8" name="Content Placeholder 7"/>
          <p:cNvSpPr>
            <a:spLocks noGrp="1"/>
          </p:cNvSpPr>
          <p:nvPr>
            <p:ph idx="1"/>
          </p:nvPr>
        </p:nvSpPr>
        <p:spPr>
          <a:xfrm>
            <a:off x="457200" y="1463720"/>
            <a:ext cx="8305800" cy="5013280"/>
          </a:xfrm>
        </p:spPr>
        <p:txBody>
          <a:bodyPr>
            <a:normAutofit fontScale="85000" lnSpcReduction="20000"/>
          </a:bodyPr>
          <a:lstStyle/>
          <a:p>
            <a:pPr>
              <a:lnSpc>
                <a:spcPct val="110000"/>
              </a:lnSpc>
            </a:pPr>
            <a:r>
              <a:rPr lang="en-US" dirty="0"/>
              <a:t>West Point offers technical, cyber-related majors in Computer </a:t>
            </a:r>
            <a:r>
              <a:rPr lang="en-US" dirty="0" smtClean="0"/>
              <a:t>Science, </a:t>
            </a:r>
            <a:r>
              <a:rPr lang="en-US" dirty="0"/>
              <a:t>Information </a:t>
            </a:r>
            <a:r>
              <a:rPr lang="en-US" dirty="0" smtClean="0"/>
              <a:t>Technology, </a:t>
            </a:r>
            <a:r>
              <a:rPr lang="en-US" dirty="0"/>
              <a:t>and Electrical </a:t>
            </a:r>
            <a:r>
              <a:rPr lang="en-US" dirty="0" smtClean="0"/>
              <a:t>Engineering (and possibly soon in Math)</a:t>
            </a:r>
          </a:p>
          <a:p>
            <a:pPr>
              <a:lnSpc>
                <a:spcPct val="110000"/>
              </a:lnSpc>
            </a:pPr>
            <a:r>
              <a:rPr lang="en-US" dirty="0"/>
              <a:t>All three programs offer technical threads, or sequences of courses, that allow students to focus on their preferred sub-topics within their chosen major (e.g., CS’s computer forensics, IT’s networks and security, and EE’s information assurance</a:t>
            </a:r>
            <a:r>
              <a:rPr lang="en-US" dirty="0" smtClean="0"/>
              <a:t>)</a:t>
            </a:r>
          </a:p>
          <a:p>
            <a:pPr>
              <a:lnSpc>
                <a:spcPct val="110000"/>
              </a:lnSpc>
            </a:pPr>
            <a:r>
              <a:rPr lang="en-US" dirty="0"/>
              <a:t>The majors present cyber across the entire span of the curriculum and all include a culminating, nine-month capstone project, </a:t>
            </a:r>
            <a:r>
              <a:rPr lang="en-US" dirty="0" smtClean="0"/>
              <a:t>many of </a:t>
            </a:r>
            <a:r>
              <a:rPr lang="en-US" dirty="0"/>
              <a:t>which are directly related to the Cyber Domain.</a:t>
            </a:r>
          </a:p>
        </p:txBody>
      </p:sp>
      <p:sp>
        <p:nvSpPr>
          <p:cNvPr id="10" name="TextBox 9"/>
          <p:cNvSpPr txBox="1"/>
          <p:nvPr/>
        </p:nvSpPr>
        <p:spPr>
          <a:xfrm>
            <a:off x="4191000" y="152400"/>
            <a:ext cx="4800600" cy="584775"/>
          </a:xfrm>
          <a:prstGeom prst="rect">
            <a:avLst/>
          </a:prstGeom>
          <a:noFill/>
        </p:spPr>
        <p:txBody>
          <a:bodyPr wrap="square" rtlCol="0">
            <a:spAutoFit/>
          </a:bodyPr>
          <a:lstStyle/>
          <a:p>
            <a:r>
              <a:rPr lang="en-US" sz="3200" dirty="0" smtClean="0">
                <a:solidFill>
                  <a:schemeClr val="bg1"/>
                </a:solidFill>
              </a:rPr>
              <a:t>      </a:t>
            </a:r>
            <a:r>
              <a:rPr lang="en-US" sz="3200" dirty="0">
                <a:solidFill>
                  <a:schemeClr val="bg1"/>
                </a:solidFill>
              </a:rPr>
              <a:t>Cyber-related Majors</a:t>
            </a:r>
          </a:p>
        </p:txBody>
      </p:sp>
    </p:spTree>
    <p:extLst>
      <p:ext uri="{BB962C8B-B14F-4D97-AF65-F5344CB8AC3E}">
        <p14:creationId xmlns:p14="http://schemas.microsoft.com/office/powerpoint/2010/main" val="24124948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48200" y="1"/>
            <a:ext cx="4495800" cy="914400"/>
          </a:xfrm>
          <a:prstGeom prst="rect">
            <a:avLst/>
          </a:prstGeom>
          <a:noFill/>
          <a:ln w="9525">
            <a:noFill/>
            <a:miter lim="800000"/>
            <a:headEnd/>
            <a:tailEnd/>
          </a:ln>
        </p:spPr>
        <p:txBody>
          <a:bodyPr lIns="91428" tIns="45714" rIns="91428" bIns="45714" anchor="ctr"/>
          <a:lstStyle/>
          <a:p>
            <a:pPr algn="ctr"/>
            <a:endParaRPr lang="en-US" sz="2200" b="1" i="1" dirty="0">
              <a:solidFill>
                <a:schemeClr val="bg1"/>
              </a:solidFill>
              <a:latin typeface="Arial" pitchFamily="34" charset="0"/>
              <a:cs typeface="Arial" pitchFamily="34" charset="0"/>
            </a:endParaRPr>
          </a:p>
        </p:txBody>
      </p:sp>
      <p:sp>
        <p:nvSpPr>
          <p:cNvPr id="8" name="Content Placeholder 7"/>
          <p:cNvSpPr>
            <a:spLocks noGrp="1"/>
          </p:cNvSpPr>
          <p:nvPr>
            <p:ph idx="1"/>
          </p:nvPr>
        </p:nvSpPr>
        <p:spPr>
          <a:xfrm>
            <a:off x="457200" y="1463720"/>
            <a:ext cx="8305800" cy="5013280"/>
          </a:xfrm>
        </p:spPr>
        <p:txBody>
          <a:bodyPr>
            <a:normAutofit fontScale="92500" lnSpcReduction="20000"/>
          </a:bodyPr>
          <a:lstStyle/>
          <a:p>
            <a:pPr>
              <a:lnSpc>
                <a:spcPct val="110000"/>
              </a:lnSpc>
            </a:pPr>
            <a:r>
              <a:rPr lang="en-US" dirty="0"/>
              <a:t>Additionally, many other Science, Mathematics, Engineering and non-technical majors, </a:t>
            </a:r>
            <a:r>
              <a:rPr lang="en-US" u="sng" dirty="0"/>
              <a:t>when matched with a Cyber Minor and the enrichment opportunities</a:t>
            </a:r>
            <a:r>
              <a:rPr lang="en-US" dirty="0"/>
              <a:t> described </a:t>
            </a:r>
            <a:r>
              <a:rPr lang="en-US" dirty="0" smtClean="0"/>
              <a:t>next, </a:t>
            </a:r>
            <a:r>
              <a:rPr lang="en-US" dirty="0"/>
              <a:t>produce graduates prepared to contribute and lead within the Cyber Domain. </a:t>
            </a:r>
            <a:endParaRPr lang="en-US" dirty="0" smtClean="0"/>
          </a:p>
          <a:p>
            <a:pPr>
              <a:lnSpc>
                <a:spcPct val="110000"/>
              </a:lnSpc>
            </a:pPr>
            <a:r>
              <a:rPr lang="en-US" dirty="0" smtClean="0"/>
              <a:t>Example </a:t>
            </a:r>
            <a:r>
              <a:rPr lang="en-US" dirty="0"/>
              <a:t>majors include Defense and Strategic Studies, Geospatial Information Science, International Relations, Legal Studies, Mathematics, Operations Research, Political Science, and Systems Engineering.</a:t>
            </a:r>
          </a:p>
        </p:txBody>
      </p:sp>
      <p:sp>
        <p:nvSpPr>
          <p:cNvPr id="10" name="TextBox 9"/>
          <p:cNvSpPr txBox="1"/>
          <p:nvPr/>
        </p:nvSpPr>
        <p:spPr>
          <a:xfrm>
            <a:off x="4191000" y="152400"/>
            <a:ext cx="4800600" cy="584775"/>
          </a:xfrm>
          <a:prstGeom prst="rect">
            <a:avLst/>
          </a:prstGeom>
          <a:noFill/>
        </p:spPr>
        <p:txBody>
          <a:bodyPr wrap="square" rtlCol="0">
            <a:spAutoFit/>
          </a:bodyPr>
          <a:lstStyle/>
          <a:p>
            <a:r>
              <a:rPr lang="en-US" sz="3200" dirty="0" smtClean="0">
                <a:solidFill>
                  <a:schemeClr val="bg1"/>
                </a:solidFill>
              </a:rPr>
              <a:t>      </a:t>
            </a:r>
            <a:r>
              <a:rPr lang="en-US" sz="3200" dirty="0">
                <a:solidFill>
                  <a:schemeClr val="bg1"/>
                </a:solidFill>
              </a:rPr>
              <a:t>Cyber-related Majors</a:t>
            </a:r>
          </a:p>
        </p:txBody>
      </p:sp>
    </p:spTree>
    <p:extLst>
      <p:ext uri="{BB962C8B-B14F-4D97-AF65-F5344CB8AC3E}">
        <p14:creationId xmlns:p14="http://schemas.microsoft.com/office/powerpoint/2010/main" val="35063343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48200" y="1"/>
            <a:ext cx="4495800" cy="914400"/>
          </a:xfrm>
          <a:prstGeom prst="rect">
            <a:avLst/>
          </a:prstGeom>
          <a:noFill/>
          <a:ln w="9525">
            <a:noFill/>
            <a:miter lim="800000"/>
            <a:headEnd/>
            <a:tailEnd/>
          </a:ln>
        </p:spPr>
        <p:txBody>
          <a:bodyPr lIns="91428" tIns="45714" rIns="91428" bIns="45714" anchor="ctr"/>
          <a:lstStyle/>
          <a:p>
            <a:pPr algn="ctr"/>
            <a:endParaRPr lang="en-US" sz="2200" b="1" i="1" dirty="0">
              <a:solidFill>
                <a:schemeClr val="bg1"/>
              </a:solidFill>
              <a:latin typeface="Arial" pitchFamily="34" charset="0"/>
              <a:cs typeface="Arial" pitchFamily="34" charset="0"/>
            </a:endParaRPr>
          </a:p>
        </p:txBody>
      </p:sp>
      <p:sp>
        <p:nvSpPr>
          <p:cNvPr id="9" name="TextBox 8"/>
          <p:cNvSpPr txBox="1"/>
          <p:nvPr/>
        </p:nvSpPr>
        <p:spPr>
          <a:xfrm>
            <a:off x="4495800" y="43216"/>
            <a:ext cx="4267200" cy="1200329"/>
          </a:xfrm>
          <a:prstGeom prst="rect">
            <a:avLst/>
          </a:prstGeom>
          <a:noFill/>
        </p:spPr>
        <p:txBody>
          <a:bodyPr wrap="square" rtlCol="0">
            <a:spAutoFit/>
          </a:bodyPr>
          <a:lstStyle/>
          <a:p>
            <a:r>
              <a:rPr lang="en-US" sz="2400" dirty="0">
                <a:solidFill>
                  <a:schemeClr val="bg1"/>
                </a:solidFill>
              </a:rPr>
              <a:t>Cyber Education:  A Multi-Level, Multi-Discipline Approach</a:t>
            </a:r>
          </a:p>
          <a:p>
            <a:endParaRPr lang="en-US" sz="2400" dirty="0">
              <a:solidFill>
                <a:schemeClr val="bg1"/>
              </a:solidFill>
            </a:endParaRPr>
          </a:p>
        </p:txBody>
      </p:sp>
      <p:sp>
        <p:nvSpPr>
          <p:cNvPr id="5" name="TextBox 4"/>
          <p:cNvSpPr txBox="1"/>
          <p:nvPr/>
        </p:nvSpPr>
        <p:spPr>
          <a:xfrm>
            <a:off x="902652" y="5274989"/>
            <a:ext cx="7315200" cy="914400"/>
          </a:xfrm>
          <a:prstGeom prst="rect">
            <a:avLst/>
          </a:prstGeom>
          <a:noFill/>
          <a:ln w="25400">
            <a:solidFill>
              <a:schemeClr val="tx1"/>
            </a:solidFill>
          </a:ln>
        </p:spPr>
        <p:txBody>
          <a:bodyPr wrap="square" rtlCol="0" anchor="ctr">
            <a:spAutoFit/>
          </a:bodyPr>
          <a:lstStyle/>
          <a:p>
            <a:pPr algn="ctr"/>
            <a:r>
              <a:rPr lang="en-US" sz="2400" b="1" dirty="0" smtClean="0"/>
              <a:t>Cyber in General Education</a:t>
            </a:r>
          </a:p>
        </p:txBody>
      </p:sp>
      <p:sp>
        <p:nvSpPr>
          <p:cNvPr id="7" name="TextBox 6"/>
          <p:cNvSpPr txBox="1"/>
          <p:nvPr/>
        </p:nvSpPr>
        <p:spPr>
          <a:xfrm>
            <a:off x="1362748" y="4361326"/>
            <a:ext cx="6400800" cy="914400"/>
          </a:xfrm>
          <a:prstGeom prst="rect">
            <a:avLst/>
          </a:prstGeom>
          <a:noFill/>
          <a:ln w="25400">
            <a:solidFill>
              <a:schemeClr val="tx1"/>
            </a:solidFill>
          </a:ln>
        </p:spPr>
        <p:txBody>
          <a:bodyPr wrap="square" rtlCol="0" anchor="ctr">
            <a:spAutoFit/>
          </a:bodyPr>
          <a:lstStyle/>
          <a:p>
            <a:pPr algn="ctr"/>
            <a:r>
              <a:rPr lang="en-US" sz="2400" b="1" dirty="0" smtClean="0"/>
              <a:t>Cyber Electives</a:t>
            </a:r>
          </a:p>
        </p:txBody>
      </p:sp>
      <p:sp>
        <p:nvSpPr>
          <p:cNvPr id="8" name="TextBox 7"/>
          <p:cNvSpPr txBox="1"/>
          <p:nvPr/>
        </p:nvSpPr>
        <p:spPr>
          <a:xfrm>
            <a:off x="1834604" y="3453169"/>
            <a:ext cx="5486400" cy="914400"/>
          </a:xfrm>
          <a:prstGeom prst="rect">
            <a:avLst/>
          </a:prstGeom>
          <a:noFill/>
          <a:ln w="25400">
            <a:solidFill>
              <a:schemeClr val="tx1"/>
            </a:solidFill>
          </a:ln>
        </p:spPr>
        <p:txBody>
          <a:bodyPr wrap="square" rtlCol="0" anchor="ctr">
            <a:spAutoFit/>
          </a:bodyPr>
          <a:lstStyle/>
          <a:p>
            <a:pPr algn="ctr"/>
            <a:r>
              <a:rPr lang="en-US" sz="2400" b="1" dirty="0" smtClean="0"/>
              <a:t>Cyber Threads</a:t>
            </a:r>
          </a:p>
        </p:txBody>
      </p:sp>
      <p:sp>
        <p:nvSpPr>
          <p:cNvPr id="10" name="TextBox 9"/>
          <p:cNvSpPr txBox="1"/>
          <p:nvPr/>
        </p:nvSpPr>
        <p:spPr>
          <a:xfrm>
            <a:off x="2291820" y="2540032"/>
            <a:ext cx="4572000" cy="914400"/>
          </a:xfrm>
          <a:prstGeom prst="rect">
            <a:avLst/>
          </a:prstGeom>
          <a:noFill/>
          <a:ln w="25400">
            <a:solidFill>
              <a:schemeClr val="tx1"/>
            </a:solidFill>
          </a:ln>
        </p:spPr>
        <p:txBody>
          <a:bodyPr wrap="square" rtlCol="0" anchor="ctr">
            <a:spAutoFit/>
          </a:bodyPr>
          <a:lstStyle/>
          <a:p>
            <a:pPr algn="ctr"/>
            <a:r>
              <a:rPr lang="en-US" sz="2400" b="1" dirty="0" smtClean="0"/>
              <a:t>Cyber Minors</a:t>
            </a:r>
          </a:p>
        </p:txBody>
      </p:sp>
      <p:sp>
        <p:nvSpPr>
          <p:cNvPr id="11" name="TextBox 10"/>
          <p:cNvSpPr txBox="1"/>
          <p:nvPr/>
        </p:nvSpPr>
        <p:spPr>
          <a:xfrm>
            <a:off x="2749004" y="1624187"/>
            <a:ext cx="3657600" cy="914400"/>
          </a:xfrm>
          <a:prstGeom prst="rect">
            <a:avLst/>
          </a:prstGeom>
          <a:noFill/>
          <a:ln w="25400">
            <a:solidFill>
              <a:schemeClr val="tx1"/>
            </a:solidFill>
          </a:ln>
        </p:spPr>
        <p:txBody>
          <a:bodyPr wrap="square" rtlCol="0" anchor="ctr">
            <a:spAutoFit/>
          </a:bodyPr>
          <a:lstStyle/>
          <a:p>
            <a:pPr algn="ctr"/>
            <a:r>
              <a:rPr lang="en-US" sz="2400" b="1" dirty="0" smtClean="0"/>
              <a:t>Cyber-related Majors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396" y="1363579"/>
            <a:ext cx="8147604" cy="5418157"/>
          </a:xfrm>
          <a:prstGeom prst="rect">
            <a:avLst/>
          </a:prstGeom>
        </p:spPr>
      </p:pic>
      <p:sp>
        <p:nvSpPr>
          <p:cNvPr id="6" name="TextBox 5"/>
          <p:cNvSpPr txBox="1"/>
          <p:nvPr/>
        </p:nvSpPr>
        <p:spPr>
          <a:xfrm>
            <a:off x="3338128" y="3379517"/>
            <a:ext cx="4425420" cy="1723549"/>
          </a:xfrm>
          <a:prstGeom prst="rect">
            <a:avLst/>
          </a:prstGeom>
          <a:noFill/>
        </p:spPr>
        <p:txBody>
          <a:bodyPr wrap="square" rtlCol="0">
            <a:spAutoFit/>
          </a:bodyPr>
          <a:lstStyle/>
          <a:p>
            <a:r>
              <a:rPr lang="en-US" sz="4400" dirty="0"/>
              <a:t>Enrichment Opportunities</a:t>
            </a:r>
          </a:p>
          <a:p>
            <a:endParaRPr lang="en-US" dirty="0"/>
          </a:p>
        </p:txBody>
      </p:sp>
    </p:spTree>
    <p:extLst>
      <p:ext uri="{BB962C8B-B14F-4D97-AF65-F5344CB8AC3E}">
        <p14:creationId xmlns:p14="http://schemas.microsoft.com/office/powerpoint/2010/main" val="3063655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48200" y="1"/>
            <a:ext cx="4495800" cy="914400"/>
          </a:xfrm>
          <a:prstGeom prst="rect">
            <a:avLst/>
          </a:prstGeom>
          <a:noFill/>
          <a:ln w="9525">
            <a:noFill/>
            <a:miter lim="800000"/>
            <a:headEnd/>
            <a:tailEnd/>
          </a:ln>
        </p:spPr>
        <p:txBody>
          <a:bodyPr lIns="91428" tIns="45714" rIns="91428" bIns="45714" anchor="ctr"/>
          <a:lstStyle/>
          <a:p>
            <a:pPr algn="ctr"/>
            <a:endParaRPr lang="en-US" sz="2200" b="1" i="1" dirty="0">
              <a:solidFill>
                <a:schemeClr val="bg1"/>
              </a:solidFill>
              <a:latin typeface="Arial" pitchFamily="34" charset="0"/>
              <a:cs typeface="Arial" pitchFamily="34" charset="0"/>
            </a:endParaRPr>
          </a:p>
        </p:txBody>
      </p:sp>
      <p:sp>
        <p:nvSpPr>
          <p:cNvPr id="8" name="Content Placeholder 7"/>
          <p:cNvSpPr>
            <a:spLocks noGrp="1"/>
          </p:cNvSpPr>
          <p:nvPr>
            <p:ph idx="1"/>
          </p:nvPr>
        </p:nvSpPr>
        <p:spPr>
          <a:xfrm>
            <a:off x="457200" y="1463720"/>
            <a:ext cx="8305800" cy="5013280"/>
          </a:xfrm>
        </p:spPr>
        <p:txBody>
          <a:bodyPr>
            <a:normAutofit/>
          </a:bodyPr>
          <a:lstStyle/>
          <a:p>
            <a:pPr>
              <a:lnSpc>
                <a:spcPct val="110000"/>
              </a:lnSpc>
            </a:pPr>
            <a:r>
              <a:rPr lang="en-US" dirty="0"/>
              <a:t>Enrichment opportunities are key to a </a:t>
            </a:r>
            <a:r>
              <a:rPr lang="en-US" u="sng" dirty="0"/>
              <a:t>culture</a:t>
            </a:r>
            <a:r>
              <a:rPr lang="en-US" dirty="0"/>
              <a:t> and </a:t>
            </a:r>
            <a:r>
              <a:rPr lang="en-US" u="sng" dirty="0"/>
              <a:t>environment</a:t>
            </a:r>
            <a:r>
              <a:rPr lang="en-US" dirty="0"/>
              <a:t> that inspires students to naturally apply the cyber curriculum</a:t>
            </a:r>
            <a:r>
              <a:rPr lang="en-US" dirty="0" smtClean="0"/>
              <a:t>. </a:t>
            </a:r>
          </a:p>
          <a:p>
            <a:pPr>
              <a:lnSpc>
                <a:spcPct val="110000"/>
              </a:lnSpc>
            </a:pPr>
            <a:r>
              <a:rPr lang="en-US" dirty="0"/>
              <a:t>Student-driven independent study and undergraduate research experiences combined with a vibrant cyber extracurricular program creates tremendous synergy with the prescribed curriculum</a:t>
            </a:r>
            <a:r>
              <a:rPr lang="en-US" dirty="0" smtClean="0"/>
              <a:t>.</a:t>
            </a:r>
            <a:endParaRPr lang="en-US" dirty="0"/>
          </a:p>
        </p:txBody>
      </p:sp>
      <p:sp>
        <p:nvSpPr>
          <p:cNvPr id="10" name="TextBox 9"/>
          <p:cNvSpPr txBox="1"/>
          <p:nvPr/>
        </p:nvSpPr>
        <p:spPr>
          <a:xfrm>
            <a:off x="4191000" y="152400"/>
            <a:ext cx="4800600" cy="584775"/>
          </a:xfrm>
          <a:prstGeom prst="rect">
            <a:avLst/>
          </a:prstGeom>
          <a:noFill/>
        </p:spPr>
        <p:txBody>
          <a:bodyPr wrap="square" rtlCol="0">
            <a:spAutoFit/>
          </a:bodyPr>
          <a:lstStyle/>
          <a:p>
            <a:r>
              <a:rPr lang="en-US" sz="3200" dirty="0" smtClean="0">
                <a:solidFill>
                  <a:schemeClr val="bg1"/>
                </a:solidFill>
              </a:rPr>
              <a:t> Enrichment Opportunities</a:t>
            </a:r>
            <a:endParaRPr lang="en-US" sz="3200" dirty="0">
              <a:solidFill>
                <a:schemeClr val="bg1"/>
              </a:solidFill>
            </a:endParaRPr>
          </a:p>
        </p:txBody>
      </p:sp>
    </p:spTree>
    <p:extLst>
      <p:ext uri="{BB962C8B-B14F-4D97-AF65-F5344CB8AC3E}">
        <p14:creationId xmlns:p14="http://schemas.microsoft.com/office/powerpoint/2010/main" val="18886081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48200" y="1"/>
            <a:ext cx="4495800" cy="914400"/>
          </a:xfrm>
          <a:prstGeom prst="rect">
            <a:avLst/>
          </a:prstGeom>
          <a:noFill/>
          <a:ln w="9525">
            <a:noFill/>
            <a:miter lim="800000"/>
            <a:headEnd/>
            <a:tailEnd/>
          </a:ln>
        </p:spPr>
        <p:txBody>
          <a:bodyPr lIns="91428" tIns="45714" rIns="91428" bIns="45714" anchor="ctr"/>
          <a:lstStyle/>
          <a:p>
            <a:pPr algn="ctr"/>
            <a:endParaRPr lang="en-US" sz="2200" b="1" i="1" dirty="0">
              <a:solidFill>
                <a:schemeClr val="bg1"/>
              </a:solidFill>
              <a:latin typeface="Arial" pitchFamily="34" charset="0"/>
              <a:cs typeface="Arial" pitchFamily="34" charset="0"/>
            </a:endParaRPr>
          </a:p>
        </p:txBody>
      </p:sp>
      <p:sp>
        <p:nvSpPr>
          <p:cNvPr id="8" name="Content Placeholder 7"/>
          <p:cNvSpPr>
            <a:spLocks noGrp="1"/>
          </p:cNvSpPr>
          <p:nvPr>
            <p:ph idx="1"/>
          </p:nvPr>
        </p:nvSpPr>
        <p:spPr>
          <a:xfrm>
            <a:off x="304800" y="1295400"/>
            <a:ext cx="8305800" cy="5013280"/>
          </a:xfrm>
        </p:spPr>
        <p:txBody>
          <a:bodyPr>
            <a:normAutofit fontScale="70000" lnSpcReduction="20000"/>
          </a:bodyPr>
          <a:lstStyle/>
          <a:p>
            <a:pPr>
              <a:lnSpc>
                <a:spcPct val="110000"/>
              </a:lnSpc>
            </a:pPr>
            <a:r>
              <a:rPr lang="en-US" u="sng" dirty="0"/>
              <a:t>Clubs</a:t>
            </a:r>
            <a:r>
              <a:rPr lang="en-US" dirty="0"/>
              <a:t> such as a student Competitive Cyber Team and a local chapter of an Association for Computing Machinery Security, Audit and Control (SIGSAC) Club provide students multiple local and national opportunities to experience cyber first hand. </a:t>
            </a:r>
            <a:endParaRPr lang="en-US" dirty="0" smtClean="0"/>
          </a:p>
          <a:p>
            <a:pPr>
              <a:lnSpc>
                <a:spcPct val="110000"/>
              </a:lnSpc>
            </a:pPr>
            <a:r>
              <a:rPr lang="en-US" dirty="0" smtClean="0"/>
              <a:t>Students also can attend </a:t>
            </a:r>
            <a:r>
              <a:rPr lang="en-US" u="sng" dirty="0" smtClean="0"/>
              <a:t>guest lectures</a:t>
            </a:r>
            <a:r>
              <a:rPr lang="en-US" dirty="0" smtClean="0"/>
              <a:t> </a:t>
            </a:r>
            <a:r>
              <a:rPr lang="en-US" dirty="0"/>
              <a:t>and </a:t>
            </a:r>
            <a:r>
              <a:rPr lang="en-US" dirty="0" smtClean="0"/>
              <a:t>even go on </a:t>
            </a:r>
            <a:r>
              <a:rPr lang="en-US" u="sng" dirty="0" smtClean="0"/>
              <a:t>sponsored </a:t>
            </a:r>
            <a:r>
              <a:rPr lang="en-US" u="sng" dirty="0"/>
              <a:t>trips</a:t>
            </a:r>
            <a:r>
              <a:rPr lang="en-US" dirty="0"/>
              <a:t> to </a:t>
            </a:r>
            <a:r>
              <a:rPr lang="en-US" dirty="0" err="1"/>
              <a:t>ShmooCon</a:t>
            </a:r>
            <a:r>
              <a:rPr lang="en-US" dirty="0"/>
              <a:t> and DEF CON - Black Hat</a:t>
            </a:r>
            <a:r>
              <a:rPr lang="en-US" dirty="0" smtClean="0"/>
              <a:t>.</a:t>
            </a:r>
          </a:p>
          <a:p>
            <a:pPr>
              <a:lnSpc>
                <a:spcPct val="110000"/>
              </a:lnSpc>
            </a:pPr>
            <a:r>
              <a:rPr lang="en-US" dirty="0"/>
              <a:t>Selected students are offered </a:t>
            </a:r>
            <a:r>
              <a:rPr lang="en-US" u="sng" dirty="0" smtClean="0"/>
              <a:t>training opportunities</a:t>
            </a:r>
            <a:r>
              <a:rPr lang="en-US" dirty="0" smtClean="0"/>
              <a:t> </a:t>
            </a:r>
            <a:r>
              <a:rPr lang="en-US" dirty="0"/>
              <a:t>to attend SANS </a:t>
            </a:r>
            <a:r>
              <a:rPr lang="en-US" dirty="0" smtClean="0"/>
              <a:t>Institute, ISACA, </a:t>
            </a:r>
            <a:r>
              <a:rPr lang="en-US" dirty="0"/>
              <a:t>and other </a:t>
            </a:r>
            <a:r>
              <a:rPr lang="en-US" dirty="0" smtClean="0"/>
              <a:t>such events </a:t>
            </a:r>
          </a:p>
          <a:p>
            <a:pPr>
              <a:lnSpc>
                <a:spcPct val="110000"/>
              </a:lnSpc>
            </a:pPr>
            <a:r>
              <a:rPr lang="en-US" dirty="0" smtClean="0"/>
              <a:t>Most </a:t>
            </a:r>
            <a:r>
              <a:rPr lang="en-US" dirty="0"/>
              <a:t>students </a:t>
            </a:r>
            <a:r>
              <a:rPr lang="en-US" dirty="0" smtClean="0"/>
              <a:t>also participate </a:t>
            </a:r>
            <a:r>
              <a:rPr lang="en-US" dirty="0"/>
              <a:t>in </a:t>
            </a:r>
            <a:r>
              <a:rPr lang="en-US" u="sng" dirty="0"/>
              <a:t>cyber summer internships</a:t>
            </a:r>
            <a:r>
              <a:rPr lang="en-US" dirty="0"/>
              <a:t>.  Organizations sponsoring these internships include IBM, Facebook, FBI, General Electric, NSA, Sandia Laboratories, Lincoln Laboratories, NATO’s Cyber CERT, and many </a:t>
            </a:r>
            <a:r>
              <a:rPr lang="en-US" dirty="0" smtClean="0"/>
              <a:t>others.</a:t>
            </a:r>
          </a:p>
          <a:p>
            <a:pPr>
              <a:lnSpc>
                <a:spcPct val="110000"/>
              </a:lnSpc>
            </a:pPr>
            <a:r>
              <a:rPr lang="en-US" dirty="0"/>
              <a:t>Our relationships with these organizations also help identify possible collaborative </a:t>
            </a:r>
            <a:r>
              <a:rPr lang="en-US" dirty="0" smtClean="0"/>
              <a:t>projects </a:t>
            </a:r>
            <a:r>
              <a:rPr lang="en-US" dirty="0"/>
              <a:t>as the students reach their </a:t>
            </a:r>
            <a:r>
              <a:rPr lang="en-US" u="sng" dirty="0"/>
              <a:t>nine-month senior capstone design project</a:t>
            </a:r>
            <a:r>
              <a:rPr lang="en-US" dirty="0"/>
              <a:t>.</a:t>
            </a:r>
          </a:p>
        </p:txBody>
      </p:sp>
      <p:sp>
        <p:nvSpPr>
          <p:cNvPr id="10" name="TextBox 9"/>
          <p:cNvSpPr txBox="1"/>
          <p:nvPr/>
        </p:nvSpPr>
        <p:spPr>
          <a:xfrm>
            <a:off x="4191000" y="152400"/>
            <a:ext cx="4800600" cy="584775"/>
          </a:xfrm>
          <a:prstGeom prst="rect">
            <a:avLst/>
          </a:prstGeom>
          <a:noFill/>
        </p:spPr>
        <p:txBody>
          <a:bodyPr wrap="square" rtlCol="0">
            <a:spAutoFit/>
          </a:bodyPr>
          <a:lstStyle/>
          <a:p>
            <a:r>
              <a:rPr lang="en-US" sz="3200" dirty="0" smtClean="0">
                <a:solidFill>
                  <a:schemeClr val="bg1"/>
                </a:solidFill>
              </a:rPr>
              <a:t> Enrichment Opportunities</a:t>
            </a:r>
            <a:endParaRPr lang="en-US" sz="3200" dirty="0">
              <a:solidFill>
                <a:schemeClr val="bg1"/>
              </a:solidFill>
            </a:endParaRPr>
          </a:p>
        </p:txBody>
      </p:sp>
    </p:spTree>
    <p:extLst>
      <p:ext uri="{BB962C8B-B14F-4D97-AF65-F5344CB8AC3E}">
        <p14:creationId xmlns:p14="http://schemas.microsoft.com/office/powerpoint/2010/main" val="20908162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48200" y="1"/>
            <a:ext cx="4495800" cy="914400"/>
          </a:xfrm>
          <a:prstGeom prst="rect">
            <a:avLst/>
          </a:prstGeom>
          <a:noFill/>
          <a:ln w="9525">
            <a:noFill/>
            <a:miter lim="800000"/>
            <a:headEnd/>
            <a:tailEnd/>
          </a:ln>
        </p:spPr>
        <p:txBody>
          <a:bodyPr lIns="91428" tIns="45714" rIns="91428" bIns="45714" anchor="ctr"/>
          <a:lstStyle/>
          <a:p>
            <a:pPr algn="ctr"/>
            <a:endParaRPr lang="en-US" sz="2200" b="1" i="1" dirty="0">
              <a:solidFill>
                <a:schemeClr val="bg1"/>
              </a:solidFill>
              <a:latin typeface="Arial" pitchFamily="34" charset="0"/>
              <a:cs typeface="Arial" pitchFamily="34" charset="0"/>
            </a:endParaRPr>
          </a:p>
        </p:txBody>
      </p:sp>
      <p:sp>
        <p:nvSpPr>
          <p:cNvPr id="8" name="Content Placeholder 7"/>
          <p:cNvSpPr>
            <a:spLocks noGrp="1"/>
          </p:cNvSpPr>
          <p:nvPr>
            <p:ph idx="1"/>
          </p:nvPr>
        </p:nvSpPr>
        <p:spPr>
          <a:xfrm>
            <a:off x="457200" y="1463720"/>
            <a:ext cx="8305800" cy="5013280"/>
          </a:xfrm>
        </p:spPr>
        <p:txBody>
          <a:bodyPr>
            <a:normAutofit/>
          </a:bodyPr>
          <a:lstStyle/>
          <a:p>
            <a:pPr>
              <a:lnSpc>
                <a:spcPct val="110000"/>
              </a:lnSpc>
            </a:pPr>
            <a:r>
              <a:rPr lang="en-US" dirty="0"/>
              <a:t>Perhaps most importantly, throughout a student’s undergraduate experience, there is a conscious effort to provide the </a:t>
            </a:r>
            <a:r>
              <a:rPr lang="en-US" u="sng" dirty="0"/>
              <a:t>culture</a:t>
            </a:r>
            <a:r>
              <a:rPr lang="en-US" dirty="0"/>
              <a:t>, </a:t>
            </a:r>
            <a:r>
              <a:rPr lang="en-US" u="sng" dirty="0"/>
              <a:t>environment</a:t>
            </a:r>
            <a:r>
              <a:rPr lang="en-US" dirty="0"/>
              <a:t>, and </a:t>
            </a:r>
            <a:r>
              <a:rPr lang="en-US" u="sng" dirty="0"/>
              <a:t>role models</a:t>
            </a:r>
            <a:r>
              <a:rPr lang="en-US" dirty="0"/>
              <a:t> that grow them into cyber professionals and leaders </a:t>
            </a:r>
            <a:r>
              <a:rPr lang="en-US" u="sng" dirty="0"/>
              <a:t>who possess the character and competence</a:t>
            </a:r>
            <a:r>
              <a:rPr lang="en-US" dirty="0"/>
              <a:t> our constituents demand</a:t>
            </a:r>
            <a:r>
              <a:rPr lang="en-US" dirty="0" smtClean="0"/>
              <a:t>.</a:t>
            </a:r>
            <a:endParaRPr lang="en-US" dirty="0"/>
          </a:p>
        </p:txBody>
      </p:sp>
      <p:sp>
        <p:nvSpPr>
          <p:cNvPr id="10" name="TextBox 9"/>
          <p:cNvSpPr txBox="1"/>
          <p:nvPr/>
        </p:nvSpPr>
        <p:spPr>
          <a:xfrm>
            <a:off x="4191000" y="152400"/>
            <a:ext cx="4800600" cy="584775"/>
          </a:xfrm>
          <a:prstGeom prst="rect">
            <a:avLst/>
          </a:prstGeom>
          <a:noFill/>
        </p:spPr>
        <p:txBody>
          <a:bodyPr wrap="square" rtlCol="0">
            <a:spAutoFit/>
          </a:bodyPr>
          <a:lstStyle/>
          <a:p>
            <a:r>
              <a:rPr lang="en-US" sz="3200" dirty="0" smtClean="0">
                <a:solidFill>
                  <a:schemeClr val="bg1"/>
                </a:solidFill>
              </a:rPr>
              <a:t> Enrichment Opportunities</a:t>
            </a:r>
            <a:endParaRPr lang="en-US" sz="3200" dirty="0">
              <a:solidFill>
                <a:schemeClr val="bg1"/>
              </a:solidFill>
            </a:endParaRPr>
          </a:p>
        </p:txBody>
      </p:sp>
    </p:spTree>
    <p:extLst>
      <p:ext uri="{BB962C8B-B14F-4D97-AF65-F5344CB8AC3E}">
        <p14:creationId xmlns:p14="http://schemas.microsoft.com/office/powerpoint/2010/main" val="38116531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539808724"/>
              </p:ext>
            </p:extLst>
          </p:nvPr>
        </p:nvGraphicFramePr>
        <p:xfrm>
          <a:off x="152400" y="94236"/>
          <a:ext cx="8686799" cy="6630785"/>
        </p:xfrm>
        <a:graphic>
          <a:graphicData uri="http://schemas.openxmlformats.org/drawingml/2006/table">
            <a:tbl>
              <a:tblPr/>
              <a:tblGrid>
                <a:gridCol w="5153186"/>
                <a:gridCol w="1177871"/>
                <a:gridCol w="1177871"/>
                <a:gridCol w="1177871"/>
              </a:tblGrid>
              <a:tr h="595745">
                <a:tc>
                  <a:txBody>
                    <a:bodyPr/>
                    <a:lstStyle/>
                    <a:p>
                      <a:pPr algn="l" fontAlgn="b"/>
                      <a:r>
                        <a:rPr lang="en-US" sz="2600" b="1" i="0" u="none" strike="noStrike" dirty="0">
                          <a:solidFill>
                            <a:srgbClr val="000000"/>
                          </a:solidFill>
                          <a:latin typeface="Times New Roman"/>
                        </a:rPr>
                        <a:t> </a:t>
                      </a:r>
                      <a:r>
                        <a:rPr lang="en-US" sz="2600" b="1" i="0" u="none" strike="noStrike" dirty="0" smtClean="0">
                          <a:solidFill>
                            <a:srgbClr val="000000"/>
                          </a:solidFill>
                          <a:latin typeface="Times New Roman"/>
                        </a:rPr>
                        <a:t> Opportunity</a:t>
                      </a:r>
                      <a:endParaRPr lang="en-US" sz="2600" b="1" i="0" u="none" strike="noStrike" dirty="0">
                        <a:solidFill>
                          <a:srgbClr val="000000"/>
                        </a:solidFill>
                        <a:latin typeface="Times New Roman"/>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a:solidFill>
                            <a:srgbClr val="000000"/>
                          </a:solidFill>
                          <a:latin typeface="Times New Roman"/>
                        </a:rPr>
                        <a: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a:solidFill>
                            <a:srgbClr val="000000"/>
                          </a:solidFill>
                          <a:latin typeface="Times New Roman"/>
                        </a:rPr>
                        <a:t>Some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a:solidFill>
                            <a:srgbClr val="000000"/>
                          </a:solidFill>
                          <a:latin typeface="Times New Roman"/>
                        </a:rPr>
                        <a:t>Few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2920">
                <a:tc>
                  <a:txBody>
                    <a:bodyPr/>
                    <a:lstStyle/>
                    <a:p>
                      <a:pPr algn="l" fontAlgn="b"/>
                      <a:r>
                        <a:rPr lang="en-US" sz="2600" b="1" i="0" u="none" strike="noStrike" dirty="0" smtClean="0">
                          <a:solidFill>
                            <a:srgbClr val="000000"/>
                          </a:solidFill>
                          <a:latin typeface="Times New Roman"/>
                        </a:rPr>
                        <a:t>  Cyber </a:t>
                      </a:r>
                      <a:r>
                        <a:rPr lang="en-US" sz="2600" b="1" i="0" u="none" strike="noStrike" dirty="0">
                          <a:solidFill>
                            <a:srgbClr val="000000"/>
                          </a:solidFill>
                          <a:latin typeface="Times New Roman"/>
                        </a:rPr>
                        <a:t>in General Education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a:solidFill>
                            <a:srgbClr val="000000"/>
                          </a:solidFill>
                          <a:latin typeface="Times New Roman"/>
                        </a:rPr>
                        <a:t>X</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a:solidFill>
                            <a:srgbClr val="000000"/>
                          </a:solidFill>
                          <a:latin typeface="Times New Roman"/>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a:solidFill>
                            <a:srgbClr val="000000"/>
                          </a:solidFill>
                          <a:latin typeface="Times New Roman"/>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2920">
                <a:tc>
                  <a:txBody>
                    <a:bodyPr/>
                    <a:lstStyle/>
                    <a:p>
                      <a:pPr algn="l" fontAlgn="b"/>
                      <a:r>
                        <a:rPr lang="en-US" sz="2600" b="1" i="0" u="none" strike="noStrike" dirty="0" smtClean="0">
                          <a:solidFill>
                            <a:srgbClr val="000000"/>
                          </a:solidFill>
                          <a:latin typeface="Times New Roman"/>
                        </a:rPr>
                        <a:t>  Cyber </a:t>
                      </a:r>
                      <a:r>
                        <a:rPr lang="en-US" sz="2600" b="1" i="0" u="none" strike="noStrike" dirty="0">
                          <a:solidFill>
                            <a:srgbClr val="000000"/>
                          </a:solidFill>
                          <a:latin typeface="Times New Roman"/>
                        </a:rPr>
                        <a:t>Electives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a:solidFill>
                            <a:srgbClr val="000000"/>
                          </a:solidFill>
                          <a:latin typeface="Times New Roman"/>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a:solidFill>
                            <a:srgbClr val="000000"/>
                          </a:solidFill>
                          <a:latin typeface="Times New Roman"/>
                        </a:rPr>
                        <a:t>X</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a:solidFill>
                            <a:srgbClr val="000000"/>
                          </a:solidFill>
                          <a:latin typeface="Times New Roman"/>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2920">
                <a:tc>
                  <a:txBody>
                    <a:bodyPr/>
                    <a:lstStyle/>
                    <a:p>
                      <a:pPr algn="l" fontAlgn="b"/>
                      <a:r>
                        <a:rPr lang="en-US" sz="2600" b="1" i="0" u="none" strike="noStrike" dirty="0" smtClean="0">
                          <a:solidFill>
                            <a:srgbClr val="000000"/>
                          </a:solidFill>
                          <a:latin typeface="Times New Roman"/>
                        </a:rPr>
                        <a:t>  Cyber Threads</a:t>
                      </a:r>
                      <a:endParaRPr lang="en-US" sz="2600" b="1" i="0" u="none" strike="noStrike" dirty="0">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a:solidFill>
                            <a:srgbClr val="000000"/>
                          </a:solidFill>
                          <a:latin typeface="Times New Roman"/>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dirty="0">
                          <a:solidFill>
                            <a:srgbClr val="000000"/>
                          </a:solidFill>
                          <a:latin typeface="Times New Roman"/>
                        </a:rPr>
                        <a:t>X</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a:solidFill>
                            <a:srgbClr val="000000"/>
                          </a:solidFill>
                          <a:latin typeface="Times New Roman"/>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2920">
                <a:tc>
                  <a:txBody>
                    <a:bodyPr/>
                    <a:lstStyle/>
                    <a:p>
                      <a:pPr algn="l" fontAlgn="b"/>
                      <a:r>
                        <a:rPr lang="en-US" sz="2600" b="1" i="0" u="none" strike="noStrike" dirty="0" smtClean="0">
                          <a:solidFill>
                            <a:srgbClr val="000000"/>
                          </a:solidFill>
                          <a:latin typeface="Times New Roman"/>
                        </a:rPr>
                        <a:t>  Cyber </a:t>
                      </a:r>
                      <a:r>
                        <a:rPr lang="en-US" sz="2600" b="1" i="0" u="none" strike="noStrike" dirty="0">
                          <a:solidFill>
                            <a:srgbClr val="000000"/>
                          </a:solidFill>
                          <a:latin typeface="Times New Roman"/>
                        </a:rPr>
                        <a:t>Minor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dirty="0">
                          <a:solidFill>
                            <a:srgbClr val="000000"/>
                          </a:solidFill>
                          <a:latin typeface="Times New Roman"/>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a:solidFill>
                            <a:srgbClr val="000000"/>
                          </a:solidFill>
                          <a:latin typeface="Times New Roman"/>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2600" b="1" i="0" u="none" strike="noStrike" dirty="0">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2920">
                <a:tc>
                  <a:txBody>
                    <a:bodyPr/>
                    <a:lstStyle/>
                    <a:p>
                      <a:pPr algn="l" fontAlgn="b"/>
                      <a:r>
                        <a:rPr lang="en-US" sz="2600" b="1" i="0" u="none" strike="noStrike" dirty="0" smtClean="0">
                          <a:solidFill>
                            <a:srgbClr val="000000"/>
                          </a:solidFill>
                          <a:latin typeface="Times New Roman"/>
                        </a:rPr>
                        <a:t>  Cyber-related Majors</a:t>
                      </a:r>
                      <a:endParaRPr lang="en-US" sz="2600" b="1" i="0" u="none" strike="noStrike" dirty="0">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dirty="0">
                          <a:solidFill>
                            <a:srgbClr val="000000"/>
                          </a:solidFill>
                          <a:latin typeface="Times New Roman"/>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a:solidFill>
                            <a:srgbClr val="000000"/>
                          </a:solidFill>
                          <a:latin typeface="Times New Roman"/>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dirty="0">
                          <a:solidFill>
                            <a:srgbClr val="000000"/>
                          </a:solidFill>
                          <a:latin typeface="Times New Roman"/>
                        </a:rPr>
                        <a:t>X</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2920">
                <a:tc>
                  <a:txBody>
                    <a:bodyPr/>
                    <a:lstStyle/>
                    <a:p>
                      <a:pPr algn="l" fontAlgn="b"/>
                      <a:r>
                        <a:rPr lang="en-US" sz="2600" b="1" i="0" u="none" strike="noStrike" dirty="0" smtClean="0">
                          <a:solidFill>
                            <a:srgbClr val="000000"/>
                          </a:solidFill>
                          <a:latin typeface="Times New Roman"/>
                        </a:rPr>
                        <a:t>  Cyber Independent Studies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2600" b="1" i="0" u="none" strike="noStrike" dirty="0">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2600" b="1"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dirty="0" smtClean="0">
                          <a:solidFill>
                            <a:srgbClr val="000000"/>
                          </a:solidFill>
                          <a:latin typeface="Times New Roman"/>
                        </a:rPr>
                        <a:t>X</a:t>
                      </a:r>
                      <a:endParaRPr lang="en-US" sz="2600" b="1" i="0" u="none" strike="noStrike" dirty="0">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2920">
                <a:tc>
                  <a:txBody>
                    <a:bodyPr/>
                    <a:lstStyle/>
                    <a:p>
                      <a:pPr algn="l" fontAlgn="b"/>
                      <a:r>
                        <a:rPr lang="en-US" sz="2600" b="1" i="0" u="none" strike="noStrike" dirty="0" smtClean="0">
                          <a:solidFill>
                            <a:srgbClr val="000000"/>
                          </a:solidFill>
                          <a:latin typeface="Times New Roman"/>
                        </a:rPr>
                        <a:t>  Cyber Undergraduate</a:t>
                      </a:r>
                      <a:r>
                        <a:rPr lang="en-US" sz="2600" b="1" i="0" u="none" strike="noStrike" baseline="0" dirty="0" smtClean="0">
                          <a:solidFill>
                            <a:srgbClr val="000000"/>
                          </a:solidFill>
                          <a:latin typeface="Times New Roman"/>
                        </a:rPr>
                        <a:t> Research</a:t>
                      </a:r>
                      <a:endParaRPr lang="en-US" sz="2600" b="1" i="0" u="none" strike="noStrike" dirty="0" smtClean="0">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2600" b="1" i="0" u="none" strike="noStrike" dirty="0">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2600" b="1" i="0" u="none" strike="noStrike" dirty="0">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dirty="0" smtClean="0">
                          <a:solidFill>
                            <a:srgbClr val="000000"/>
                          </a:solidFill>
                          <a:latin typeface="Times New Roman"/>
                        </a:rPr>
                        <a:t>X</a:t>
                      </a:r>
                      <a:endParaRPr lang="en-US" sz="2600" b="1" i="0" u="none" strike="noStrike" dirty="0">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2920">
                <a:tc>
                  <a:txBody>
                    <a:bodyPr/>
                    <a:lstStyle/>
                    <a:p>
                      <a:pPr algn="l" fontAlgn="b"/>
                      <a:r>
                        <a:rPr lang="en-US" sz="2600" b="1" i="0" u="none" strike="noStrike" dirty="0" smtClean="0">
                          <a:solidFill>
                            <a:srgbClr val="000000"/>
                          </a:solidFill>
                          <a:latin typeface="Times New Roman"/>
                        </a:rPr>
                        <a:t>  Competitive </a:t>
                      </a:r>
                      <a:r>
                        <a:rPr lang="en-US" sz="2600" b="1" i="0" u="none" strike="noStrike" dirty="0">
                          <a:solidFill>
                            <a:srgbClr val="000000"/>
                          </a:solidFill>
                          <a:latin typeface="Times New Roman"/>
                        </a:rPr>
                        <a:t>Cyber Team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dirty="0">
                          <a:solidFill>
                            <a:srgbClr val="000000"/>
                          </a:solidFill>
                          <a:latin typeface="Times New Roman"/>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dirty="0">
                          <a:solidFill>
                            <a:srgbClr val="000000"/>
                          </a:solidFill>
                          <a:latin typeface="Times New Roman"/>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dirty="0">
                          <a:solidFill>
                            <a:srgbClr val="000000"/>
                          </a:solidFill>
                          <a:latin typeface="Times New Roman"/>
                        </a:rPr>
                        <a:t>X</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2920">
                <a:tc>
                  <a:txBody>
                    <a:bodyPr/>
                    <a:lstStyle/>
                    <a:p>
                      <a:pPr algn="l" fontAlgn="b"/>
                      <a:r>
                        <a:rPr lang="en-US" sz="2600" b="1" i="0" u="none" strike="noStrike" dirty="0" smtClean="0">
                          <a:solidFill>
                            <a:srgbClr val="000000"/>
                          </a:solidFill>
                          <a:latin typeface="Times New Roman"/>
                        </a:rPr>
                        <a:t>  SIGSAC </a:t>
                      </a:r>
                      <a:r>
                        <a:rPr lang="en-US" sz="2600" b="1" i="0" u="none" strike="noStrike" dirty="0">
                          <a:solidFill>
                            <a:srgbClr val="000000"/>
                          </a:solidFill>
                          <a:latin typeface="Times New Roman"/>
                        </a:rPr>
                        <a:t>Club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a:solidFill>
                            <a:srgbClr val="000000"/>
                          </a:solidFill>
                          <a:latin typeface="Times New Roman"/>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dirty="0">
                          <a:solidFill>
                            <a:srgbClr val="000000"/>
                          </a:solidFill>
                          <a:latin typeface="Times New Roman"/>
                        </a:rPr>
                        <a:t>X</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dirty="0">
                          <a:solidFill>
                            <a:srgbClr val="000000"/>
                          </a:solidFill>
                          <a:latin typeface="Times New Roman"/>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2920">
                <a:tc>
                  <a:txBody>
                    <a:bodyPr/>
                    <a:lstStyle/>
                    <a:p>
                      <a:pPr algn="l" fontAlgn="b"/>
                      <a:r>
                        <a:rPr lang="en-US" sz="2600" b="1" i="0" u="none" strike="noStrike" dirty="0" smtClean="0">
                          <a:solidFill>
                            <a:srgbClr val="000000"/>
                          </a:solidFill>
                          <a:latin typeface="Times New Roman"/>
                        </a:rPr>
                        <a:t>  SANS</a:t>
                      </a:r>
                      <a:r>
                        <a:rPr lang="en-US" sz="2600" b="1" i="0" u="none" strike="noStrike" dirty="0">
                          <a:solidFill>
                            <a:srgbClr val="000000"/>
                          </a:solidFill>
                          <a:latin typeface="Times New Roman"/>
                        </a:rPr>
                        <a:t>, ISACA, and other training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a:solidFill>
                            <a:srgbClr val="000000"/>
                          </a:solidFill>
                          <a:latin typeface="Times New Roman"/>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a:solidFill>
                            <a:srgbClr val="000000"/>
                          </a:solidFill>
                          <a:latin typeface="Times New Roman"/>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dirty="0">
                          <a:solidFill>
                            <a:srgbClr val="000000"/>
                          </a:solidFill>
                          <a:latin typeface="Times New Roman"/>
                        </a:rPr>
                        <a:t>X</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2920">
                <a:tc>
                  <a:txBody>
                    <a:bodyPr/>
                    <a:lstStyle/>
                    <a:p>
                      <a:pPr algn="l" fontAlgn="b"/>
                      <a:r>
                        <a:rPr lang="en-US" sz="2600" b="1" i="0" u="none" strike="noStrike" dirty="0" smtClean="0">
                          <a:solidFill>
                            <a:srgbClr val="000000"/>
                          </a:solidFill>
                          <a:latin typeface="Times New Roman"/>
                        </a:rPr>
                        <a:t>  Cyber </a:t>
                      </a:r>
                      <a:r>
                        <a:rPr lang="en-US" sz="2600" b="1" i="0" u="none" strike="noStrike" dirty="0">
                          <a:solidFill>
                            <a:srgbClr val="000000"/>
                          </a:solidFill>
                          <a:latin typeface="Times New Roman"/>
                        </a:rPr>
                        <a:t>Summer Internships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a:solidFill>
                            <a:srgbClr val="000000"/>
                          </a:solidFill>
                          <a:latin typeface="Times New Roman"/>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a:solidFill>
                            <a:srgbClr val="000000"/>
                          </a:solidFill>
                          <a:latin typeface="Times New Roman"/>
                        </a:rPr>
                        <a:t>X</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dirty="0">
                          <a:solidFill>
                            <a:srgbClr val="000000"/>
                          </a:solidFill>
                          <a:latin typeface="Times New Roman"/>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2920">
                <a:tc>
                  <a:txBody>
                    <a:bodyPr/>
                    <a:lstStyle/>
                    <a:p>
                      <a:pPr algn="l" fontAlgn="b"/>
                      <a:r>
                        <a:rPr lang="en-US" sz="2600" b="1" i="0" u="none" strike="noStrike" dirty="0" smtClean="0">
                          <a:solidFill>
                            <a:srgbClr val="000000"/>
                          </a:solidFill>
                          <a:latin typeface="Times New Roman"/>
                        </a:rPr>
                        <a:t>  Culture </a:t>
                      </a:r>
                      <a:r>
                        <a:rPr lang="en-US" sz="2600" b="1" i="0" u="none" strike="noStrike" dirty="0">
                          <a:solidFill>
                            <a:srgbClr val="000000"/>
                          </a:solidFill>
                          <a:latin typeface="Times New Roman"/>
                        </a:rPr>
                        <a:t>and Role Models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a:solidFill>
                            <a:srgbClr val="000000"/>
                          </a:solidFill>
                          <a:latin typeface="Times New Roman"/>
                        </a:rPr>
                        <a:t>X</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a:solidFill>
                            <a:srgbClr val="000000"/>
                          </a:solidFill>
                          <a:latin typeface="Times New Roman"/>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600" b="1" i="0" u="none" strike="noStrike" dirty="0">
                          <a:solidFill>
                            <a:srgbClr val="000000"/>
                          </a:solidFill>
                          <a:latin typeface="Times New Roman"/>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TextBox 2"/>
          <p:cNvSpPr txBox="1"/>
          <p:nvPr/>
        </p:nvSpPr>
        <p:spPr>
          <a:xfrm>
            <a:off x="7454900" y="2270559"/>
            <a:ext cx="457200" cy="541687"/>
          </a:xfrm>
          <a:prstGeom prst="rect">
            <a:avLst/>
          </a:prstGeom>
          <a:noFill/>
        </p:spPr>
        <p:txBody>
          <a:bodyPr wrap="square" rtlCol="0">
            <a:spAutoFit/>
          </a:bodyPr>
          <a:lstStyle/>
          <a:p>
            <a:r>
              <a:rPr lang="en-US" sz="2600" dirty="0">
                <a:solidFill>
                  <a:prstClr val="black"/>
                </a:solidFill>
                <a:latin typeface="Times New Roman" panose="02020603050405020304" pitchFamily="18" charset="0"/>
                <a:cs typeface="Times New Roman" panose="02020603050405020304" pitchFamily="18" charset="0"/>
              </a:rPr>
              <a:t>X</a:t>
            </a:r>
          </a:p>
        </p:txBody>
      </p:sp>
    </p:spTree>
    <p:extLst>
      <p:ext uri="{BB962C8B-B14F-4D97-AF65-F5344CB8AC3E}">
        <p14:creationId xmlns:p14="http://schemas.microsoft.com/office/powerpoint/2010/main" val="5841025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48200" y="1"/>
            <a:ext cx="4495800" cy="914400"/>
          </a:xfrm>
          <a:prstGeom prst="rect">
            <a:avLst/>
          </a:prstGeom>
          <a:noFill/>
          <a:ln w="9525">
            <a:noFill/>
            <a:miter lim="800000"/>
            <a:headEnd/>
            <a:tailEnd/>
          </a:ln>
        </p:spPr>
        <p:txBody>
          <a:bodyPr lIns="91428" tIns="45714" rIns="91428" bIns="45714" anchor="ctr"/>
          <a:lstStyle/>
          <a:p>
            <a:pPr algn="ctr"/>
            <a:endParaRPr lang="en-US" sz="2200" b="1" i="1" dirty="0">
              <a:solidFill>
                <a:schemeClr val="bg1"/>
              </a:solidFill>
              <a:latin typeface="Arial" pitchFamily="34" charset="0"/>
              <a:cs typeface="Arial" pitchFamily="34" charset="0"/>
            </a:endParaRPr>
          </a:p>
        </p:txBody>
      </p:sp>
      <p:sp>
        <p:nvSpPr>
          <p:cNvPr id="8" name="Content Placeholder 7"/>
          <p:cNvSpPr>
            <a:spLocks noGrp="1"/>
          </p:cNvSpPr>
          <p:nvPr>
            <p:ph idx="1"/>
          </p:nvPr>
        </p:nvSpPr>
        <p:spPr>
          <a:xfrm>
            <a:off x="304800" y="1295400"/>
            <a:ext cx="8610600" cy="5334000"/>
          </a:xfrm>
        </p:spPr>
        <p:txBody>
          <a:bodyPr>
            <a:noAutofit/>
          </a:bodyPr>
          <a:lstStyle/>
          <a:p>
            <a:r>
              <a:rPr lang="en-US" sz="2800" dirty="0"/>
              <a:t>The principle contributions of this paper </a:t>
            </a:r>
            <a:r>
              <a:rPr lang="en-US" sz="2800" dirty="0" smtClean="0"/>
              <a:t>included: </a:t>
            </a:r>
            <a:endParaRPr lang="en-US" sz="2800" dirty="0"/>
          </a:p>
          <a:p>
            <a:pPr marL="914400" lvl="1" indent="-514350">
              <a:buFont typeface="+mj-lt"/>
              <a:buAutoNum type="arabicParenR"/>
            </a:pPr>
            <a:r>
              <a:rPr lang="en-US" dirty="0" smtClean="0"/>
              <a:t>a </a:t>
            </a:r>
            <a:r>
              <a:rPr lang="en-US" dirty="0"/>
              <a:t>discussion of the diverse challenges and viewpoints involved in defining the term cyber </a:t>
            </a:r>
            <a:endParaRPr lang="en-US" dirty="0" smtClean="0"/>
          </a:p>
          <a:p>
            <a:pPr marL="914400" lvl="1" indent="-514350">
              <a:buFont typeface="+mj-lt"/>
              <a:buAutoNum type="arabicParenR"/>
            </a:pPr>
            <a:r>
              <a:rPr lang="en-US" dirty="0" smtClean="0"/>
              <a:t>presentation </a:t>
            </a:r>
            <a:r>
              <a:rPr lang="en-US" dirty="0"/>
              <a:t>of a </a:t>
            </a:r>
            <a:r>
              <a:rPr lang="en-US" dirty="0" smtClean="0"/>
              <a:t>holistic multi-level</a:t>
            </a:r>
            <a:r>
              <a:rPr lang="en-US" dirty="0"/>
              <a:t>, multi-discipline approach to cyber education that addressed all educated </a:t>
            </a:r>
            <a:r>
              <a:rPr lang="en-US" dirty="0" smtClean="0"/>
              <a:t>individuals</a:t>
            </a:r>
          </a:p>
          <a:p>
            <a:r>
              <a:rPr lang="en-US" sz="2800" dirty="0"/>
              <a:t>W</a:t>
            </a:r>
            <a:r>
              <a:rPr lang="en-US" sz="2800" dirty="0" smtClean="0"/>
              <a:t>e </a:t>
            </a:r>
            <a:r>
              <a:rPr lang="en-US" sz="2800" dirty="0"/>
              <a:t>seek further debate, discussion, and increased involvement on the critical topic of cyber education. </a:t>
            </a:r>
            <a:endParaRPr lang="en-US" sz="2800" dirty="0" smtClean="0"/>
          </a:p>
          <a:p>
            <a:r>
              <a:rPr lang="en-US" sz="2800" dirty="0" smtClean="0"/>
              <a:t>We </a:t>
            </a:r>
            <a:r>
              <a:rPr lang="en-US" sz="2800" dirty="0"/>
              <a:t>hope our multi-level, multi-discipline educational approach has a positive impact on this effort. </a:t>
            </a:r>
          </a:p>
        </p:txBody>
      </p:sp>
      <p:sp>
        <p:nvSpPr>
          <p:cNvPr id="5" name="TextBox 4"/>
          <p:cNvSpPr txBox="1"/>
          <p:nvPr/>
        </p:nvSpPr>
        <p:spPr>
          <a:xfrm>
            <a:off x="4495800" y="152400"/>
            <a:ext cx="4495800" cy="584775"/>
          </a:xfrm>
          <a:prstGeom prst="rect">
            <a:avLst/>
          </a:prstGeom>
          <a:noFill/>
        </p:spPr>
        <p:txBody>
          <a:bodyPr wrap="square" rtlCol="0">
            <a:spAutoFit/>
          </a:bodyPr>
          <a:lstStyle/>
          <a:p>
            <a:r>
              <a:rPr lang="en-US" sz="3200" dirty="0" smtClean="0">
                <a:solidFill>
                  <a:schemeClr val="bg1"/>
                </a:solidFill>
              </a:rPr>
              <a:t>Conclusion</a:t>
            </a:r>
            <a:endParaRPr lang="en-US" sz="3200"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B661DAB78EF62449947A666A6387811" ma:contentTypeVersion="1" ma:contentTypeDescription="Create a new document." ma:contentTypeScope="" ma:versionID="278512a7867a116be8d7c0425b0e882b">
  <xsd:schema xmlns:xsd="http://www.w3.org/2001/XMLSchema" xmlns:xs="http://www.w3.org/2001/XMLSchema" xmlns:p="http://schemas.microsoft.com/office/2006/metadata/properties" xmlns:ns1="http://schemas.microsoft.com/sharepoint/v3" xmlns:ns2="d05a52fd-1774-4515-9375-4f1d7d67e5c2" targetNamespace="http://schemas.microsoft.com/office/2006/metadata/properties" ma:root="true" ma:fieldsID="5489a0e06ba27f4051e5075137c524cf" ns1:_="" ns2:_="">
    <xsd:import namespace="http://schemas.microsoft.com/sharepoint/v3"/>
    <xsd:import namespace="d05a52fd-1774-4515-9375-4f1d7d67e5c2"/>
    <xsd:element name="properties">
      <xsd:complexType>
        <xsd:sequence>
          <xsd:element name="documentManagement">
            <xsd:complexType>
              <xsd:all>
                <xsd:element ref="ns1:_ModerationComments" minOccurs="0"/>
                <xsd:element ref="ns1:File_x0020_Type" minOccurs="0"/>
                <xsd:element ref="ns1:HTML_x0020_File_x0020_Type" minOccurs="0"/>
                <xsd:element ref="ns1:_SourceUrl" minOccurs="0"/>
                <xsd:element ref="ns1:_SharedFileIndex" minOccurs="0"/>
                <xsd:element ref="ns1:ContentTypeId" minOccurs="0"/>
                <xsd:element ref="ns1:TemplateUrl" minOccurs="0"/>
                <xsd:element ref="ns1:xd_ProgID" minOccurs="0"/>
                <xsd:element ref="ns1:xd_Signature" minOccurs="0"/>
                <xsd:element ref="ns1:ID" minOccurs="0"/>
                <xsd:element ref="ns1:Author" minOccurs="0"/>
                <xsd:element ref="ns1:Editor" minOccurs="0"/>
                <xsd:element ref="ns1:_HasCopyDestinations" minOccurs="0"/>
                <xsd:element ref="ns1:_CopySource" minOccurs="0"/>
                <xsd:element ref="ns1:_ModerationStatus" minOccurs="0"/>
                <xsd:element ref="ns1:FileRef" minOccurs="0"/>
                <xsd:element ref="ns1:FileDirRef" minOccurs="0"/>
                <xsd:element ref="ns1:Last_x0020_Modified" minOccurs="0"/>
                <xsd:element ref="ns1:Created_x0020_Date" minOccurs="0"/>
                <xsd:element ref="ns1:File_x0020_Size" minOccurs="0"/>
                <xsd:element ref="ns1:FSObjType" minOccurs="0"/>
                <xsd:element ref="ns1:SortBehavior" minOccurs="0"/>
                <xsd:element ref="ns1:CheckedOutUserId" minOccurs="0"/>
                <xsd:element ref="ns1:IsCheckedoutToLocal" minOccurs="0"/>
                <xsd:element ref="ns1:CheckoutUser" minOccurs="0"/>
                <xsd:element ref="ns1:UniqueId" minOccurs="0"/>
                <xsd:element ref="ns1:SyncClientId" minOccurs="0"/>
                <xsd:element ref="ns1:ProgId" minOccurs="0"/>
                <xsd:element ref="ns1:ScopeId" minOccurs="0"/>
                <xsd:element ref="ns1:VirusStatus" minOccurs="0"/>
                <xsd:element ref="ns1:CheckedOutTitle" minOccurs="0"/>
                <xsd:element ref="ns1:_CheckinComment" minOccurs="0"/>
                <xsd:element ref="ns1:MetaInfo" minOccurs="0"/>
                <xsd:element ref="ns1:_Level" minOccurs="0"/>
                <xsd:element ref="ns1:_IsCurrentVersion" minOccurs="0"/>
                <xsd:element ref="ns1:ItemChildCount" minOccurs="0"/>
                <xsd:element ref="ns1:FolderChildCount" minOccurs="0"/>
                <xsd:element ref="ns1:owshiddenversion" minOccurs="0"/>
                <xsd:element ref="ns1:_UIVersion" minOccurs="0"/>
                <xsd:element ref="ns1:_UIVersionString" minOccurs="0"/>
                <xsd:element ref="ns1:InstanceID" minOccurs="0"/>
                <xsd:element ref="ns1:Order" minOccurs="0"/>
                <xsd:element ref="ns1:GUID" minOccurs="0"/>
                <xsd:element ref="ns1:WorkflowVersion" minOccurs="0"/>
                <xsd:element ref="ns1:WorkflowInstanceID" minOccurs="0"/>
                <xsd:element ref="ns1:ParentVersionString" minOccurs="0"/>
                <xsd:element ref="ns1:ParentLeafName" minOccurs="0"/>
                <xsd:element ref="ns1:DocConcurrencyNumber"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ModerationComments" ma:index="0" nillable="true" ma:displayName="Approver Comments" ma:hidden="true" ma:internalName="_ModerationComments" ma:readOnly="true">
      <xsd:simpleType>
        <xsd:restriction base="dms:Note"/>
      </xsd:simpleType>
    </xsd:element>
    <xsd:element name="File_x0020_Type" ma:index="4" nillable="true" ma:displayName="File Type" ma:hidden="true" ma:internalName="File_x0020_Type" ma:readOnly="true">
      <xsd:simpleType>
        <xsd:restriction base="dms:Text"/>
      </xsd:simpleType>
    </xsd:element>
    <xsd:element name="HTML_x0020_File_x0020_Type" ma:index="5" nillable="true" ma:displayName="HTML File Type" ma:hidden="true" ma:internalName="HTML_x0020_File_x0020_Type" ma:readOnly="true">
      <xsd:simpleType>
        <xsd:restriction base="dms:Text"/>
      </xsd:simpleType>
    </xsd:element>
    <xsd:element name="_SourceUrl" ma:index="6" nillable="true" ma:displayName="Source URL" ma:hidden="true" ma:internalName="_SourceUrl">
      <xsd:simpleType>
        <xsd:restriction base="dms:Text"/>
      </xsd:simpleType>
    </xsd:element>
    <xsd:element name="_SharedFileIndex" ma:index="7" nillable="true" ma:displayName="Shared File Index" ma:hidden="true" ma:internalName="_SharedFileIndex">
      <xsd:simpleType>
        <xsd:restriction base="dms:Text"/>
      </xsd:simpleType>
    </xsd:element>
    <xsd:element name="ContentTypeId" ma:index="9" nillable="true" ma:displayName="Content Type ID" ma:hidden="true" ma:internalName="ContentTypeId" ma:readOnly="true">
      <xsd:simpleType>
        <xsd:restriction base="dms:Unknown"/>
      </xsd:simpleType>
    </xsd:element>
    <xsd:element name="TemplateUrl" ma:index="10" nillable="true" ma:displayName="Template Link" ma:hidden="true" ma:internalName="TemplateUrl">
      <xsd:simpleType>
        <xsd:restriction base="dms:Text"/>
      </xsd:simpleType>
    </xsd:element>
    <xsd:element name="xd_ProgID" ma:index="11" nillable="true" ma:displayName="HTML File Link" ma:hidden="true" ma:internalName="xd_ProgID">
      <xsd:simpleType>
        <xsd:restriction base="dms:Text"/>
      </xsd:simpleType>
    </xsd:element>
    <xsd:element name="xd_Signature" ma:index="12" nillable="true" ma:displayName="Is Signed" ma:hidden="true" ma:internalName="xd_Signature" ma:readOnly="true">
      <xsd:simpleType>
        <xsd:restriction base="dms:Boolean"/>
      </xsd:simpleType>
    </xsd:element>
    <xsd:element name="ID" ma:index="13" nillable="true" ma:displayName="ID" ma:internalName="ID" ma:readOnly="true">
      <xsd:simpleType>
        <xsd:restriction base="dms:Unknown"/>
      </xsd:simpleType>
    </xsd:element>
    <xsd:element name="Author" ma:index="16" nillable="true" ma:displayName="Created By" ma:list="UserInfo" ma:internalName="Author"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 ma:index="18" nillable="true" ma:displayName="Modified By" ma:list="UserInfo" ma:internalName="Editor"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HasCopyDestinations" ma:index="19" nillable="true" ma:displayName="Has Copy Destinations" ma:hidden="true" ma:internalName="_HasCopyDestinations" ma:readOnly="true">
      <xsd:simpleType>
        <xsd:restriction base="dms:Boolean"/>
      </xsd:simpleType>
    </xsd:element>
    <xsd:element name="_CopySource" ma:index="20" nillable="true" ma:displayName="Copy Source" ma:internalName="_CopySource" ma:readOnly="true">
      <xsd:simpleType>
        <xsd:restriction base="dms:Text"/>
      </xsd:simpleType>
    </xsd:element>
    <xsd:element name="_ModerationStatus" ma:index="21" nillable="true" ma:displayName="Approval Status" ma:default="0" ma:hidden="true" ma:internalName="_ModerationStatus" ma:readOnly="true">
      <xsd:simpleType>
        <xsd:restriction base="dms:Unknown"/>
      </xsd:simpleType>
    </xsd:element>
    <xsd:element name="FileRef" ma:index="22" nillable="true" ma:displayName="URL Path" ma:hidden="true" ma:list="Docs" ma:internalName="FileRef" ma:readOnly="true" ma:showField="FullUrl">
      <xsd:simpleType>
        <xsd:restriction base="dms:Lookup"/>
      </xsd:simpleType>
    </xsd:element>
    <xsd:element name="FileDirRef" ma:index="23" nillable="true" ma:displayName="Path" ma:hidden="true" ma:list="Docs" ma:internalName="FileDirRef" ma:readOnly="true" ma:showField="DirName">
      <xsd:simpleType>
        <xsd:restriction base="dms:Lookup"/>
      </xsd:simpleType>
    </xsd:element>
    <xsd:element name="Last_x0020_Modified" ma:index="24" nillable="true" ma:displayName="Modified" ma:format="TRUE" ma:hidden="true" ma:list="Docs" ma:internalName="Last_x0020_Modified" ma:readOnly="true" ma:showField="TimeLastModified">
      <xsd:simpleType>
        <xsd:restriction base="dms:Lookup"/>
      </xsd:simpleType>
    </xsd:element>
    <xsd:element name="Created_x0020_Date" ma:index="25" nillable="true" ma:displayName="Created" ma:format="TRUE" ma:hidden="true" ma:list="Docs" ma:internalName="Created_x0020_Date" ma:readOnly="true" ma:showField="TimeCreated">
      <xsd:simpleType>
        <xsd:restriction base="dms:Lookup"/>
      </xsd:simpleType>
    </xsd:element>
    <xsd:element name="File_x0020_Size" ma:index="26" nillable="true" ma:displayName="File Size" ma:format="TRUE" ma:hidden="true" ma:list="Docs" ma:internalName="File_x0020_Size" ma:readOnly="true" ma:showField="SizeInKB">
      <xsd:simpleType>
        <xsd:restriction base="dms:Lookup"/>
      </xsd:simpleType>
    </xsd:element>
    <xsd:element name="FSObjType" ma:index="27" nillable="true" ma:displayName="Item Type" ma:hidden="true" ma:list="Docs" ma:internalName="FSObjType" ma:readOnly="true" ma:showField="FSType">
      <xsd:simpleType>
        <xsd:restriction base="dms:Lookup"/>
      </xsd:simpleType>
    </xsd:element>
    <xsd:element name="SortBehavior" ma:index="28" nillable="true" ma:displayName="Sort Type" ma:hidden="true" ma:list="Docs" ma:internalName="SortBehavior" ma:readOnly="true" ma:showField="SortBehavior">
      <xsd:simpleType>
        <xsd:restriction base="dms:Lookup"/>
      </xsd:simpleType>
    </xsd:element>
    <xsd:element name="CheckedOutUserId" ma:index="30" nillable="true" ma:displayName="ID of the User who has the item Checked Out" ma:hidden="true" ma:list="Docs" ma:internalName="CheckedOutUserId" ma:readOnly="true" ma:showField="CheckoutUserId">
      <xsd:simpleType>
        <xsd:restriction base="dms:Lookup"/>
      </xsd:simpleType>
    </xsd:element>
    <xsd:element name="IsCheckedoutToLocal" ma:index="31" nillable="true" ma:displayName="Is Checked out to local" ma:hidden="true" ma:list="Docs" ma:internalName="IsCheckedoutToLocal" ma:readOnly="true" ma:showField="IsCheckoutToLocal">
      <xsd:simpleType>
        <xsd:restriction base="dms:Lookup"/>
      </xsd:simpleType>
    </xsd:element>
    <xsd:element name="CheckoutUser" ma:index="32" nillable="true" ma:displayName="Checked Out To" ma:list="UserInfo" ma:internalName="CheckoutUser"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UniqueId" ma:index="33" nillable="true" ma:displayName="Unique Id" ma:hidden="true" ma:list="Docs" ma:internalName="UniqueId" ma:readOnly="true" ma:showField="UniqueId">
      <xsd:simpleType>
        <xsd:restriction base="dms:Lookup"/>
      </xsd:simpleType>
    </xsd:element>
    <xsd:element name="SyncClientId" ma:index="34" nillable="true" ma:displayName="Client Id" ma:hidden="true" ma:list="Docs" ma:internalName="SyncClientId" ma:readOnly="true" ma:showField="SyncClientId">
      <xsd:simpleType>
        <xsd:restriction base="dms:Lookup"/>
      </xsd:simpleType>
    </xsd:element>
    <xsd:element name="ProgId" ma:index="35" nillable="true" ma:displayName="ProgId" ma:hidden="true" ma:list="Docs" ma:internalName="ProgId" ma:readOnly="true" ma:showField="ProgId">
      <xsd:simpleType>
        <xsd:restriction base="dms:Lookup"/>
      </xsd:simpleType>
    </xsd:element>
    <xsd:element name="ScopeId" ma:index="36" nillable="true" ma:displayName="ScopeId" ma:hidden="true" ma:list="Docs" ma:internalName="ScopeId" ma:readOnly="true" ma:showField="ScopeId">
      <xsd:simpleType>
        <xsd:restriction base="dms:Lookup"/>
      </xsd:simpleType>
    </xsd:element>
    <xsd:element name="VirusStatus" ma:index="37" nillable="true" ma:displayName="Virus Status" ma:format="TRUE" ma:hidden="true" ma:list="Docs" ma:internalName="VirusStatus" ma:readOnly="true" ma:showField="Size">
      <xsd:simpleType>
        <xsd:restriction base="dms:Lookup"/>
      </xsd:simpleType>
    </xsd:element>
    <xsd:element name="CheckedOutTitle" ma:index="38" nillable="true" ma:displayName="Checked Out To" ma:format="TRUE" ma:hidden="true" ma:list="Docs" ma:internalName="CheckedOutTitle" ma:readOnly="true" ma:showField="CheckedOutTitle">
      <xsd:simpleType>
        <xsd:restriction base="dms:Lookup"/>
      </xsd:simpleType>
    </xsd:element>
    <xsd:element name="_CheckinComment" ma:index="39" nillable="true" ma:displayName="Check In Comment" ma:format="TRUE" ma:list="Docs" ma:internalName="_CheckinComment" ma:readOnly="true" ma:showField="CheckinComment">
      <xsd:simpleType>
        <xsd:restriction base="dms:Lookup"/>
      </xsd:simpleType>
    </xsd:element>
    <xsd:element name="MetaInfo" ma:index="52" nillable="true" ma:displayName="Property Bag" ma:hidden="true" ma:list="Docs" ma:internalName="MetaInfo" ma:showField="MetaInfo">
      <xsd:simpleType>
        <xsd:restriction base="dms:Lookup"/>
      </xsd:simpleType>
    </xsd:element>
    <xsd:element name="_Level" ma:index="53" nillable="true" ma:displayName="Level" ma:hidden="true" ma:internalName="_Level" ma:readOnly="true">
      <xsd:simpleType>
        <xsd:restriction base="dms:Unknown"/>
      </xsd:simpleType>
    </xsd:element>
    <xsd:element name="_IsCurrentVersion" ma:index="54" nillable="true" ma:displayName="Is Current Version" ma:hidden="true" ma:internalName="_IsCurrentVersion" ma:readOnly="true">
      <xsd:simpleType>
        <xsd:restriction base="dms:Boolean"/>
      </xsd:simpleType>
    </xsd:element>
    <xsd:element name="ItemChildCount" ma:index="55" nillable="true" ma:displayName="Item Child Count" ma:hidden="true" ma:list="Docs" ma:internalName="ItemChildCount" ma:readOnly="true" ma:showField="ItemChildCount">
      <xsd:simpleType>
        <xsd:restriction base="dms:Lookup"/>
      </xsd:simpleType>
    </xsd:element>
    <xsd:element name="FolderChildCount" ma:index="56" nillable="true" ma:displayName="Folder Child Count" ma:hidden="true" ma:list="Docs" ma:internalName="FolderChildCount" ma:readOnly="true" ma:showField="FolderChildCount">
      <xsd:simpleType>
        <xsd:restriction base="dms:Lookup"/>
      </xsd:simpleType>
    </xsd:element>
    <xsd:element name="owshiddenversion" ma:index="60" nillable="true" ma:displayName="owshiddenversion" ma:hidden="true" ma:internalName="owshiddenversion" ma:readOnly="true">
      <xsd:simpleType>
        <xsd:restriction base="dms:Unknown"/>
      </xsd:simpleType>
    </xsd:element>
    <xsd:element name="_UIVersion" ma:index="61" nillable="true" ma:displayName="UI Version" ma:hidden="true" ma:internalName="_UIVersion" ma:readOnly="true">
      <xsd:simpleType>
        <xsd:restriction base="dms:Unknown"/>
      </xsd:simpleType>
    </xsd:element>
    <xsd:element name="_UIVersionString" ma:index="62" nillable="true" ma:displayName="Version" ma:internalName="_UIVersionString" ma:readOnly="true">
      <xsd:simpleType>
        <xsd:restriction base="dms:Text"/>
      </xsd:simpleType>
    </xsd:element>
    <xsd:element name="InstanceID" ma:index="63" nillable="true" ma:displayName="Instance ID" ma:hidden="true" ma:internalName="InstanceID" ma:readOnly="true">
      <xsd:simpleType>
        <xsd:restriction base="dms:Unknown"/>
      </xsd:simpleType>
    </xsd:element>
    <xsd:element name="Order" ma:index="64" nillable="true" ma:displayName="Order" ma:hidden="true" ma:internalName="Order">
      <xsd:simpleType>
        <xsd:restriction base="dms:Number"/>
      </xsd:simpleType>
    </xsd:element>
    <xsd:element name="GUID" ma:index="65" nillable="true" ma:displayName="GUID" ma:hidden="true" ma:internalName="GUID" ma:readOnly="true">
      <xsd:simpleType>
        <xsd:restriction base="dms:Unknown"/>
      </xsd:simpleType>
    </xsd:element>
    <xsd:element name="WorkflowVersion" ma:index="66" nillable="true" ma:displayName="Workflow Version" ma:hidden="true" ma:internalName="WorkflowVersion" ma:readOnly="true">
      <xsd:simpleType>
        <xsd:restriction base="dms:Unknown"/>
      </xsd:simpleType>
    </xsd:element>
    <xsd:element name="WorkflowInstanceID" ma:index="67" nillable="true" ma:displayName="Workflow Instance ID" ma:hidden="true" ma:internalName="WorkflowInstanceID" ma:readOnly="true">
      <xsd:simpleType>
        <xsd:restriction base="dms:Unknown"/>
      </xsd:simpleType>
    </xsd:element>
    <xsd:element name="ParentVersionString" ma:index="68" nillable="true" ma:displayName="Source Version (Converted Document)" ma:hidden="true" ma:list="Docs" ma:internalName="ParentVersionString" ma:readOnly="true" ma:showField="ParentVersionString">
      <xsd:simpleType>
        <xsd:restriction base="dms:Lookup"/>
      </xsd:simpleType>
    </xsd:element>
    <xsd:element name="ParentLeafName" ma:index="69" nillable="true" ma:displayName="Source Name (Converted Document)" ma:hidden="true" ma:list="Docs" ma:internalName="ParentLeafName" ma:readOnly="true" ma:showField="ParentLeafName">
      <xsd:simpleType>
        <xsd:restriction base="dms:Lookup"/>
      </xsd:simpleType>
    </xsd:element>
    <xsd:element name="DocConcurrencyNumber" ma:index="70" nillable="true" ma:displayName="Document Concurrency Number" ma:hidden="true" ma:list="Docs" ma:internalName="DocConcurrencyNumber" ma:readOnly="true" ma:showField="DocConcurrencyNumber">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d05a52fd-1774-4515-9375-4f1d7d67e5c2" elementFormDefault="qualified">
    <xsd:import namespace="http://schemas.microsoft.com/office/2006/documentManagement/types"/>
    <xsd:import namespace="http://schemas.microsoft.com/office/infopath/2007/PartnerControls"/>
    <xsd:element name="_dlc_DocId" ma:index="73" nillable="true" ma:displayName="Document ID Value" ma:description="The value of the document ID assigned to this item." ma:internalName="_dlc_DocId" ma:readOnly="true">
      <xsd:simpleType>
        <xsd:restriction base="dms:Text"/>
      </xsd:simpleType>
    </xsd:element>
    <xsd:element name="_dlc_DocIdUrl" ma:index="74"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75"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4" ma:displayName="Content Type"/>
        <xsd:element ref="dc:title" minOccurs="0" maxOccurs="1" ma:index="8"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documentManagement>
    <TemplateUrl xmlns="http://schemas.microsoft.com/sharepoint/v3" xsi:nil="true"/>
    <_SourceUrl xmlns="http://schemas.microsoft.com/sharepoint/v3" xsi:nil="true"/>
    <xd_ProgID xmlns="http://schemas.microsoft.com/sharepoint/v3" xsi:nil="true"/>
    <Order xmlns="http://schemas.microsoft.com/sharepoint/v3" xsi:nil="true"/>
    <_SharedFileIndex xmlns="http://schemas.microsoft.com/sharepoint/v3" xsi:nil="true"/>
    <MetaInfo xmlns="http://schemas.microsoft.com/sharepoint/v3" xsi:nil="true"/>
    <ContentTypeId xmlns="http://schemas.microsoft.com/sharepoint/v3">0x010100EB661DAB78EF62449947A666A6387811</ContentTypeId>
    <_dlc_DocId xmlns="d05a52fd-1774-4515-9375-4f1d7d67e5c2">ZR5XFQQW4VSJ-34-630</_dlc_DocId>
    <_dlc_DocIdUrl xmlns="d05a52fd-1774-4515-9375-4f1d7d67e5c2">
      <Url>http://usmasvddhopper2/_layouts/DocIdRedir.aspx?ID=ZR5XFQQW4VSJ-34-630</Url>
      <Description>ZR5XFQQW4VSJ-34-630</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8806447B-09F9-4C4E-A0C8-B3785BFD43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05a52fd-1774-4515-9375-4f1d7d67e5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7B91F2C-384C-4BCC-AAEE-8E655B4A77A5}">
  <ds:schemaRefs>
    <ds:schemaRef ds:uri="http://schemas.microsoft.com/office/2006/metadata/properties"/>
    <ds:schemaRef ds:uri="http://schemas.microsoft.com/sharepoint/v3"/>
    <ds:schemaRef ds:uri="d05a52fd-1774-4515-9375-4f1d7d67e5c2"/>
  </ds:schemaRefs>
</ds:datastoreItem>
</file>

<file path=customXml/itemProps3.xml><?xml version="1.0" encoding="utf-8"?>
<ds:datastoreItem xmlns:ds="http://schemas.openxmlformats.org/officeDocument/2006/customXml" ds:itemID="{F493013E-3EDA-487E-8877-27008A58844C}">
  <ds:schemaRefs>
    <ds:schemaRef ds:uri="http://schemas.microsoft.com/sharepoint/v3/contenttype/forms"/>
  </ds:schemaRefs>
</ds:datastoreItem>
</file>

<file path=customXml/itemProps4.xml><?xml version="1.0" encoding="utf-8"?>
<ds:datastoreItem xmlns:ds="http://schemas.openxmlformats.org/officeDocument/2006/customXml" ds:itemID="{8B838BB8-B338-4508-904F-C2F87420DC02}">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3154</TotalTime>
  <Words>1299</Words>
  <Application>Microsoft Office PowerPoint</Application>
  <PresentationFormat>On-screen Show (4:3)</PresentationFormat>
  <Paragraphs>204</Paragraphs>
  <Slides>25</Slides>
  <Notes>24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25</vt:i4>
      </vt:variant>
    </vt:vector>
  </HeadingPairs>
  <TitlesOfParts>
    <vt:vector size="31" baseType="lpstr">
      <vt:lpstr>Arial</vt:lpstr>
      <vt:lpstr>Calibri</vt:lpstr>
      <vt:lpstr>Courier New</vt:lpstr>
      <vt:lpstr>Times New Roman</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United States Army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Damian.Shepard</dc:creator>
  <cp:lastModifiedBy>EJS</cp:lastModifiedBy>
  <cp:revision>212</cp:revision>
  <dcterms:created xsi:type="dcterms:W3CDTF">2012-06-25T16:22:02Z</dcterms:created>
  <dcterms:modified xsi:type="dcterms:W3CDTF">2015-10-01T19:37:24Z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0x010100EB661DAB78EF62449947A666A6387811</vt:lpwstr>
  </property>
  <property fmtid="{D5CDD505-2E9C-101B-9397-08002B2CF9AE}" pid="3" name="_dlc_DocIdItemGuid">
    <vt:lpwstr>99a6ddc4-1af9-4841-a7fb-a1e56d14c873</vt:lpwstr>
  </property>
</Properties>
</file>