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5"/>
  </p:notesMasterIdLst>
  <p:sldIdLst>
    <p:sldId id="256" r:id="rId2"/>
    <p:sldId id="283" r:id="rId3"/>
    <p:sldId id="259" r:id="rId4"/>
    <p:sldId id="264" r:id="rId5"/>
    <p:sldId id="292" r:id="rId6"/>
    <p:sldId id="265" r:id="rId7"/>
    <p:sldId id="294" r:id="rId8"/>
    <p:sldId id="474" r:id="rId9"/>
    <p:sldId id="476" r:id="rId10"/>
    <p:sldId id="281" r:id="rId11"/>
    <p:sldId id="279" r:id="rId12"/>
    <p:sldId id="425" r:id="rId13"/>
    <p:sldId id="424" r:id="rId14"/>
    <p:sldId id="469" r:id="rId15"/>
    <p:sldId id="477" r:id="rId16"/>
    <p:sldId id="445" r:id="rId17"/>
    <p:sldId id="460" r:id="rId18"/>
    <p:sldId id="473" r:id="rId19"/>
    <p:sldId id="458" r:id="rId20"/>
    <p:sldId id="440" r:id="rId21"/>
    <p:sldId id="277" r:id="rId22"/>
    <p:sldId id="285" r:id="rId23"/>
    <p:sldId id="472" r:id="rId24"/>
    <p:sldId id="426" r:id="rId25"/>
    <p:sldId id="280" r:id="rId26"/>
    <p:sldId id="278" r:id="rId27"/>
    <p:sldId id="328" r:id="rId28"/>
    <p:sldId id="329" r:id="rId29"/>
    <p:sldId id="284" r:id="rId30"/>
    <p:sldId id="487" r:id="rId31"/>
    <p:sldId id="484" r:id="rId32"/>
    <p:sldId id="483" r:id="rId33"/>
    <p:sldId id="475"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892"/>
    <p:restoredTop sz="85290"/>
  </p:normalViewPr>
  <p:slideViewPr>
    <p:cSldViewPr snapToGrid="0" snapToObjects="1">
      <p:cViewPr varScale="1">
        <p:scale>
          <a:sx n="124" d="100"/>
          <a:sy n="124" d="100"/>
        </p:scale>
        <p:origin x="184" y="1312"/>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D25D03-A8B1-8143-9D2B-563632514510}" type="datetimeFigureOut">
              <a:rPr lang="en-US" smtClean="0"/>
              <a:t>11/26/19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791167-0E78-FD43-89CC-4483A2659932}" type="slidenum">
              <a:rPr lang="en-US" smtClean="0"/>
              <a:t>‹#›</a:t>
            </a:fld>
            <a:endParaRPr lang="en-US"/>
          </a:p>
        </p:txBody>
      </p:sp>
    </p:spTree>
    <p:extLst>
      <p:ext uri="{BB962C8B-B14F-4D97-AF65-F5344CB8AC3E}">
        <p14:creationId xmlns:p14="http://schemas.microsoft.com/office/powerpoint/2010/main" val="7196827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03791167-0E78-FD43-89CC-4483A2659932}" type="slidenum">
              <a:rPr lang="en-US" smtClean="0"/>
              <a:t>1</a:t>
            </a:fld>
            <a:endParaRPr lang="en-US"/>
          </a:p>
        </p:txBody>
      </p:sp>
    </p:spTree>
    <p:extLst>
      <p:ext uri="{BB962C8B-B14F-4D97-AF65-F5344CB8AC3E}">
        <p14:creationId xmlns:p14="http://schemas.microsoft.com/office/powerpoint/2010/main" val="2331949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3791167-0E78-FD43-89CC-4483A2659932}" type="slidenum">
              <a:rPr lang="en-US" smtClean="0"/>
              <a:t>2</a:t>
            </a:fld>
            <a:endParaRPr lang="en-US"/>
          </a:p>
        </p:txBody>
      </p:sp>
    </p:spTree>
    <p:extLst>
      <p:ext uri="{BB962C8B-B14F-4D97-AF65-F5344CB8AC3E}">
        <p14:creationId xmlns:p14="http://schemas.microsoft.com/office/powerpoint/2010/main" val="15994988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3791167-0E78-FD43-89CC-4483A2659932}" type="slidenum">
              <a:rPr lang="en-US" smtClean="0"/>
              <a:t>3</a:t>
            </a:fld>
            <a:endParaRPr lang="en-US"/>
          </a:p>
        </p:txBody>
      </p:sp>
    </p:spTree>
    <p:extLst>
      <p:ext uri="{BB962C8B-B14F-4D97-AF65-F5344CB8AC3E}">
        <p14:creationId xmlns:p14="http://schemas.microsoft.com/office/powerpoint/2010/main" val="8189210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03791167-0E78-FD43-89CC-4483A2659932}" type="slidenum">
              <a:rPr lang="en-US" smtClean="0"/>
              <a:t>4</a:t>
            </a:fld>
            <a:endParaRPr lang="en-US"/>
          </a:p>
        </p:txBody>
      </p:sp>
    </p:spTree>
    <p:extLst>
      <p:ext uri="{BB962C8B-B14F-4D97-AF65-F5344CB8AC3E}">
        <p14:creationId xmlns:p14="http://schemas.microsoft.com/office/powerpoint/2010/main" val="30481064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3791167-0E78-FD43-89CC-4483A2659932}" type="slidenum">
              <a:rPr lang="en-US" smtClean="0"/>
              <a:t>5</a:t>
            </a:fld>
            <a:endParaRPr lang="en-US"/>
          </a:p>
        </p:txBody>
      </p:sp>
    </p:spTree>
    <p:extLst>
      <p:ext uri="{BB962C8B-B14F-4D97-AF65-F5344CB8AC3E}">
        <p14:creationId xmlns:p14="http://schemas.microsoft.com/office/powerpoint/2010/main" val="3854587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3791167-0E78-FD43-89CC-4483A2659932}" type="slidenum">
              <a:rPr lang="en-US" smtClean="0"/>
              <a:t>6</a:t>
            </a:fld>
            <a:endParaRPr lang="en-US"/>
          </a:p>
        </p:txBody>
      </p:sp>
    </p:spTree>
    <p:extLst>
      <p:ext uri="{BB962C8B-B14F-4D97-AF65-F5344CB8AC3E}">
        <p14:creationId xmlns:p14="http://schemas.microsoft.com/office/powerpoint/2010/main" val="41160084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3791167-0E78-FD43-89CC-4483A2659932}" type="slidenum">
              <a:rPr lang="en-US" smtClean="0"/>
              <a:t>7</a:t>
            </a:fld>
            <a:endParaRPr lang="en-US"/>
          </a:p>
        </p:txBody>
      </p:sp>
    </p:spTree>
    <p:extLst>
      <p:ext uri="{BB962C8B-B14F-4D97-AF65-F5344CB8AC3E}">
        <p14:creationId xmlns:p14="http://schemas.microsoft.com/office/powerpoint/2010/main" val="25456116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3791167-0E78-FD43-89CC-4483A2659932}" type="slidenum">
              <a:rPr lang="en-US" smtClean="0"/>
              <a:t>8</a:t>
            </a:fld>
            <a:endParaRPr lang="en-US"/>
          </a:p>
        </p:txBody>
      </p:sp>
    </p:spTree>
    <p:extLst>
      <p:ext uri="{BB962C8B-B14F-4D97-AF65-F5344CB8AC3E}">
        <p14:creationId xmlns:p14="http://schemas.microsoft.com/office/powerpoint/2010/main" val="10773341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baseline="0" dirty="0"/>
          </a:p>
          <a:p>
            <a:endParaRPr lang="en-US" dirty="0"/>
          </a:p>
        </p:txBody>
      </p:sp>
      <p:sp>
        <p:nvSpPr>
          <p:cNvPr id="4" name="Slide Number Placeholder 3"/>
          <p:cNvSpPr>
            <a:spLocks noGrp="1"/>
          </p:cNvSpPr>
          <p:nvPr>
            <p:ph type="sldNum" sz="quarter" idx="10"/>
          </p:nvPr>
        </p:nvSpPr>
        <p:spPr>
          <a:xfrm>
            <a:off x="3884613" y="8685213"/>
            <a:ext cx="2971800" cy="458787"/>
          </a:xfrm>
          <a:prstGeom prst="rect">
            <a:avLst/>
          </a:prstGeom>
        </p:spPr>
        <p:txBody>
          <a:bodyPr/>
          <a:lstStyle/>
          <a:p>
            <a:fld id="{7482C3D2-069F-5D43-856D-97BE2F04FDF9}" type="slidenum">
              <a:rPr lang="en-US" smtClean="0"/>
              <a:t>9</a:t>
            </a:fld>
            <a:endParaRPr lang="en-US"/>
          </a:p>
        </p:txBody>
      </p:sp>
    </p:spTree>
    <p:extLst>
      <p:ext uri="{BB962C8B-B14F-4D97-AF65-F5344CB8AC3E}">
        <p14:creationId xmlns:p14="http://schemas.microsoft.com/office/powerpoint/2010/main" val="11624710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3791167-0E78-FD43-89CC-4483A2659932}" type="slidenum">
              <a:rPr lang="en-US" smtClean="0"/>
              <a:t>11</a:t>
            </a:fld>
            <a:endParaRPr lang="en-US"/>
          </a:p>
        </p:txBody>
      </p:sp>
    </p:spTree>
    <p:extLst>
      <p:ext uri="{BB962C8B-B14F-4D97-AF65-F5344CB8AC3E}">
        <p14:creationId xmlns:p14="http://schemas.microsoft.com/office/powerpoint/2010/main" val="26177955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5E4C0C3-37D3-DE46-952F-B48A442BA09D}"/>
              </a:ext>
            </a:extLst>
          </p:cNvPr>
          <p:cNvSpPr>
            <a:spLocks noGrp="1" noChangeArrowheads="1"/>
          </p:cNvSpPr>
          <p:nvPr>
            <p:ph type="sldNum" sz="quarter" idx="5"/>
          </p:nvPr>
        </p:nvSpPr>
        <p:spPr>
          <a:ln/>
        </p:spPr>
        <p:txBody>
          <a:bodyPr/>
          <a:lstStyle/>
          <a:p>
            <a:fld id="{C3462164-1543-4A41-8D33-6F08BD310E06}" type="slidenum">
              <a:rPr lang="en-US" altLang="en-US"/>
              <a:pPr/>
              <a:t>12</a:t>
            </a:fld>
            <a:endParaRPr lang="en-US" altLang="en-US"/>
          </a:p>
        </p:txBody>
      </p:sp>
      <p:sp>
        <p:nvSpPr>
          <p:cNvPr id="295938" name="Rectangle 2">
            <a:extLst>
              <a:ext uri="{FF2B5EF4-FFF2-40B4-BE49-F238E27FC236}">
                <a16:creationId xmlns:a16="http://schemas.microsoft.com/office/drawing/2014/main" id="{8165C140-A0AB-1745-A94D-4D461F1E49E0}"/>
              </a:ext>
            </a:extLst>
          </p:cNvPr>
          <p:cNvSpPr>
            <a:spLocks noGrp="1" noRot="1" noChangeAspect="1" noChangeArrowheads="1" noTextEdit="1"/>
          </p:cNvSpPr>
          <p:nvPr>
            <p:ph type="sldImg"/>
          </p:nvPr>
        </p:nvSpPr>
        <p:spPr>
          <a:ln/>
        </p:spPr>
      </p:sp>
      <p:sp>
        <p:nvSpPr>
          <p:cNvPr id="295939" name="Rectangle 3">
            <a:extLst>
              <a:ext uri="{FF2B5EF4-FFF2-40B4-BE49-F238E27FC236}">
                <a16:creationId xmlns:a16="http://schemas.microsoft.com/office/drawing/2014/main" id="{20F25F86-CB2D-4E40-ACAA-5669C0267D2A}"/>
              </a:ext>
            </a:extLst>
          </p:cNvPr>
          <p:cNvSpPr>
            <a:spLocks noGrp="1" noChangeArrowheads="1"/>
          </p:cNvSpPr>
          <p:nvPr>
            <p:ph type="body" idx="1"/>
          </p:nvPr>
        </p:nvSpPr>
        <p:spPr/>
        <p:txBody>
          <a:bodyPr/>
          <a:lstStyle/>
          <a:p>
            <a:endParaRPr lang="en-US" altLang="en-US" dirty="0"/>
          </a:p>
        </p:txBody>
      </p:sp>
    </p:spTree>
    <p:extLst>
      <p:ext uri="{BB962C8B-B14F-4D97-AF65-F5344CB8AC3E}">
        <p14:creationId xmlns:p14="http://schemas.microsoft.com/office/powerpoint/2010/main" val="25172889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3791167-0E78-FD43-89CC-4483A2659932}" type="slidenum">
              <a:rPr lang="en-US" smtClean="0"/>
              <a:t>13</a:t>
            </a:fld>
            <a:endParaRPr lang="en-US"/>
          </a:p>
        </p:txBody>
      </p:sp>
    </p:spTree>
    <p:extLst>
      <p:ext uri="{BB962C8B-B14F-4D97-AF65-F5344CB8AC3E}">
        <p14:creationId xmlns:p14="http://schemas.microsoft.com/office/powerpoint/2010/main" val="38865900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3791167-0E78-FD43-89CC-4483A2659932}" type="slidenum">
              <a:rPr lang="en-US" smtClean="0"/>
              <a:t>15</a:t>
            </a:fld>
            <a:endParaRPr lang="en-US"/>
          </a:p>
        </p:txBody>
      </p:sp>
    </p:spTree>
    <p:extLst>
      <p:ext uri="{BB962C8B-B14F-4D97-AF65-F5344CB8AC3E}">
        <p14:creationId xmlns:p14="http://schemas.microsoft.com/office/powerpoint/2010/main" val="9033461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3791167-0E78-FD43-89CC-4483A2659932}" type="slidenum">
              <a:rPr lang="en-US" smtClean="0"/>
              <a:t>17</a:t>
            </a:fld>
            <a:endParaRPr lang="en-US"/>
          </a:p>
        </p:txBody>
      </p:sp>
    </p:spTree>
    <p:extLst>
      <p:ext uri="{BB962C8B-B14F-4D97-AF65-F5344CB8AC3E}">
        <p14:creationId xmlns:p14="http://schemas.microsoft.com/office/powerpoint/2010/main" val="25924158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3791167-0E78-FD43-89CC-4483A2659932}" type="slidenum">
              <a:rPr lang="en-US" smtClean="0"/>
              <a:t>19</a:t>
            </a:fld>
            <a:endParaRPr lang="en-US"/>
          </a:p>
        </p:txBody>
      </p:sp>
    </p:spTree>
    <p:extLst>
      <p:ext uri="{BB962C8B-B14F-4D97-AF65-F5344CB8AC3E}">
        <p14:creationId xmlns:p14="http://schemas.microsoft.com/office/powerpoint/2010/main" val="42156337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3791167-0E78-FD43-89CC-4483A2659932}" type="slidenum">
              <a:rPr lang="en-US" smtClean="0"/>
              <a:t>20</a:t>
            </a:fld>
            <a:endParaRPr lang="en-US"/>
          </a:p>
        </p:txBody>
      </p:sp>
    </p:spTree>
    <p:extLst>
      <p:ext uri="{BB962C8B-B14F-4D97-AF65-F5344CB8AC3E}">
        <p14:creationId xmlns:p14="http://schemas.microsoft.com/office/powerpoint/2010/main" val="26294424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3791167-0E78-FD43-89CC-4483A2659932}" type="slidenum">
              <a:rPr lang="en-US" smtClean="0"/>
              <a:t>22</a:t>
            </a:fld>
            <a:endParaRPr lang="en-US"/>
          </a:p>
        </p:txBody>
      </p:sp>
    </p:spTree>
    <p:extLst>
      <p:ext uri="{BB962C8B-B14F-4D97-AF65-F5344CB8AC3E}">
        <p14:creationId xmlns:p14="http://schemas.microsoft.com/office/powerpoint/2010/main" val="42174744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3791167-0E78-FD43-89CC-4483A2659932}" type="slidenum">
              <a:rPr lang="en-US" smtClean="0"/>
              <a:t>23</a:t>
            </a:fld>
            <a:endParaRPr lang="en-US"/>
          </a:p>
        </p:txBody>
      </p:sp>
    </p:spTree>
    <p:extLst>
      <p:ext uri="{BB962C8B-B14F-4D97-AF65-F5344CB8AC3E}">
        <p14:creationId xmlns:p14="http://schemas.microsoft.com/office/powerpoint/2010/main" val="28368286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3791167-0E78-FD43-89CC-4483A2659932}" type="slidenum">
              <a:rPr lang="en-US" smtClean="0"/>
              <a:t>24</a:t>
            </a:fld>
            <a:endParaRPr lang="en-US"/>
          </a:p>
        </p:txBody>
      </p:sp>
    </p:spTree>
    <p:extLst>
      <p:ext uri="{BB962C8B-B14F-4D97-AF65-F5344CB8AC3E}">
        <p14:creationId xmlns:p14="http://schemas.microsoft.com/office/powerpoint/2010/main" val="7215177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03791167-0E78-FD43-89CC-4483A2659932}" type="slidenum">
              <a:rPr lang="en-US" smtClean="0"/>
              <a:t>25</a:t>
            </a:fld>
            <a:endParaRPr lang="en-US"/>
          </a:p>
        </p:txBody>
      </p:sp>
    </p:spTree>
    <p:extLst>
      <p:ext uri="{BB962C8B-B14F-4D97-AF65-F5344CB8AC3E}">
        <p14:creationId xmlns:p14="http://schemas.microsoft.com/office/powerpoint/2010/main" val="2775770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03791167-0E78-FD43-89CC-4483A2659932}" type="slidenum">
              <a:rPr lang="en-US" smtClean="0"/>
              <a:t>26</a:t>
            </a:fld>
            <a:endParaRPr lang="en-US"/>
          </a:p>
        </p:txBody>
      </p:sp>
    </p:spTree>
    <p:extLst>
      <p:ext uri="{BB962C8B-B14F-4D97-AF65-F5344CB8AC3E}">
        <p14:creationId xmlns:p14="http://schemas.microsoft.com/office/powerpoint/2010/main" val="17721463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br>
              <a:rPr lang="en-US" dirty="0"/>
            </a:br>
            <a:endParaRPr lang="en-US" dirty="0"/>
          </a:p>
        </p:txBody>
      </p:sp>
    </p:spTree>
    <p:extLst>
      <p:ext uri="{BB962C8B-B14F-4D97-AF65-F5344CB8AC3E}">
        <p14:creationId xmlns:p14="http://schemas.microsoft.com/office/powerpoint/2010/main" val="42674032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3791167-0E78-FD43-89CC-4483A2659932}" type="slidenum">
              <a:rPr lang="en-US" smtClean="0"/>
              <a:t>29</a:t>
            </a:fld>
            <a:endParaRPr lang="en-US"/>
          </a:p>
        </p:txBody>
      </p:sp>
    </p:spTree>
    <p:extLst>
      <p:ext uri="{BB962C8B-B14F-4D97-AF65-F5344CB8AC3E}">
        <p14:creationId xmlns:p14="http://schemas.microsoft.com/office/powerpoint/2010/main" val="18849826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3791167-0E78-FD43-89CC-4483A2659932}" type="slidenum">
              <a:rPr lang="en-US" smtClean="0"/>
              <a:t>31</a:t>
            </a:fld>
            <a:endParaRPr lang="en-US"/>
          </a:p>
        </p:txBody>
      </p:sp>
    </p:spTree>
    <p:extLst>
      <p:ext uri="{BB962C8B-B14F-4D97-AF65-F5344CB8AC3E}">
        <p14:creationId xmlns:p14="http://schemas.microsoft.com/office/powerpoint/2010/main" val="37428208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3791167-0E78-FD43-89CC-4483A2659932}" type="slidenum">
              <a:rPr lang="en-US" smtClean="0"/>
              <a:t>33</a:t>
            </a:fld>
            <a:endParaRPr lang="en-US"/>
          </a:p>
        </p:txBody>
      </p:sp>
    </p:spTree>
    <p:extLst>
      <p:ext uri="{BB962C8B-B14F-4D97-AF65-F5344CB8AC3E}">
        <p14:creationId xmlns:p14="http://schemas.microsoft.com/office/powerpoint/2010/main" val="34464136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914FF-7F8C-9441-947F-6345B9EAC61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7A3D1BE-4FC3-6A4D-9980-486086A14D4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0BFDAA6-BE2C-1A4E-AEEF-E88FBBCD1CE7}"/>
              </a:ext>
            </a:extLst>
          </p:cNvPr>
          <p:cNvSpPr>
            <a:spLocks noGrp="1"/>
          </p:cNvSpPr>
          <p:nvPr>
            <p:ph type="dt" sz="half" idx="10"/>
          </p:nvPr>
        </p:nvSpPr>
        <p:spPr/>
        <p:txBody>
          <a:bodyPr/>
          <a:lstStyle/>
          <a:p>
            <a:fld id="{94F59714-12A6-B34B-927F-15C033605168}" type="datetimeFigureOut">
              <a:rPr lang="en-US" smtClean="0"/>
              <a:t>11/26/19</a:t>
            </a:fld>
            <a:endParaRPr lang="en-US"/>
          </a:p>
        </p:txBody>
      </p:sp>
      <p:sp>
        <p:nvSpPr>
          <p:cNvPr id="5" name="Footer Placeholder 4">
            <a:extLst>
              <a:ext uri="{FF2B5EF4-FFF2-40B4-BE49-F238E27FC236}">
                <a16:creationId xmlns:a16="http://schemas.microsoft.com/office/drawing/2014/main" id="{7D7E9161-424E-BD46-9609-5181864084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346D7E-431C-1240-ACC1-A4B548E9BC3D}"/>
              </a:ext>
            </a:extLst>
          </p:cNvPr>
          <p:cNvSpPr>
            <a:spLocks noGrp="1"/>
          </p:cNvSpPr>
          <p:nvPr>
            <p:ph type="sldNum" sz="quarter" idx="12"/>
          </p:nvPr>
        </p:nvSpPr>
        <p:spPr/>
        <p:txBody>
          <a:bodyPr/>
          <a:lstStyle/>
          <a:p>
            <a:fld id="{E8222E0B-F446-3248-A707-5A98367FBFC8}" type="slidenum">
              <a:rPr lang="en-US" smtClean="0"/>
              <a:t>‹#›</a:t>
            </a:fld>
            <a:endParaRPr lang="en-US"/>
          </a:p>
        </p:txBody>
      </p:sp>
    </p:spTree>
    <p:extLst>
      <p:ext uri="{BB962C8B-B14F-4D97-AF65-F5344CB8AC3E}">
        <p14:creationId xmlns:p14="http://schemas.microsoft.com/office/powerpoint/2010/main" val="856856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A817E-EC2A-6946-8E67-C3353D9A52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A4480A-BCFA-EB40-A011-7B99DC7B40B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53584E-8D33-2946-9AEA-254692AACF54}"/>
              </a:ext>
            </a:extLst>
          </p:cNvPr>
          <p:cNvSpPr>
            <a:spLocks noGrp="1"/>
          </p:cNvSpPr>
          <p:nvPr>
            <p:ph type="dt" sz="half" idx="10"/>
          </p:nvPr>
        </p:nvSpPr>
        <p:spPr/>
        <p:txBody>
          <a:bodyPr/>
          <a:lstStyle/>
          <a:p>
            <a:fld id="{94F59714-12A6-B34B-927F-15C033605168}" type="datetimeFigureOut">
              <a:rPr lang="en-US" smtClean="0"/>
              <a:t>11/26/19</a:t>
            </a:fld>
            <a:endParaRPr lang="en-US"/>
          </a:p>
        </p:txBody>
      </p:sp>
      <p:sp>
        <p:nvSpPr>
          <p:cNvPr id="5" name="Footer Placeholder 4">
            <a:extLst>
              <a:ext uri="{FF2B5EF4-FFF2-40B4-BE49-F238E27FC236}">
                <a16:creationId xmlns:a16="http://schemas.microsoft.com/office/drawing/2014/main" id="{FFCC1EDE-6E57-BC48-9050-F99D2C1131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D30280-F6FC-B641-8D73-177A22380275}"/>
              </a:ext>
            </a:extLst>
          </p:cNvPr>
          <p:cNvSpPr>
            <a:spLocks noGrp="1"/>
          </p:cNvSpPr>
          <p:nvPr>
            <p:ph type="sldNum" sz="quarter" idx="12"/>
          </p:nvPr>
        </p:nvSpPr>
        <p:spPr/>
        <p:txBody>
          <a:bodyPr/>
          <a:lstStyle/>
          <a:p>
            <a:fld id="{E8222E0B-F446-3248-A707-5A98367FBFC8}" type="slidenum">
              <a:rPr lang="en-US" smtClean="0"/>
              <a:t>‹#›</a:t>
            </a:fld>
            <a:endParaRPr lang="en-US"/>
          </a:p>
        </p:txBody>
      </p:sp>
    </p:spTree>
    <p:extLst>
      <p:ext uri="{BB962C8B-B14F-4D97-AF65-F5344CB8AC3E}">
        <p14:creationId xmlns:p14="http://schemas.microsoft.com/office/powerpoint/2010/main" val="33058678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34663-7566-5545-A3FE-2230641AFFA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CF34AB3-C3D0-9A48-9E37-90455327F8F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9490677-65DE-3B46-AB91-1983404057C5}"/>
              </a:ext>
            </a:extLst>
          </p:cNvPr>
          <p:cNvSpPr>
            <a:spLocks noGrp="1"/>
          </p:cNvSpPr>
          <p:nvPr>
            <p:ph type="dt" sz="half" idx="10"/>
          </p:nvPr>
        </p:nvSpPr>
        <p:spPr/>
        <p:txBody>
          <a:bodyPr/>
          <a:lstStyle/>
          <a:p>
            <a:fld id="{94F59714-12A6-B34B-927F-15C033605168}" type="datetimeFigureOut">
              <a:rPr lang="en-US" smtClean="0"/>
              <a:t>11/26/19</a:t>
            </a:fld>
            <a:endParaRPr lang="en-US"/>
          </a:p>
        </p:txBody>
      </p:sp>
      <p:sp>
        <p:nvSpPr>
          <p:cNvPr id="5" name="Footer Placeholder 4">
            <a:extLst>
              <a:ext uri="{FF2B5EF4-FFF2-40B4-BE49-F238E27FC236}">
                <a16:creationId xmlns:a16="http://schemas.microsoft.com/office/drawing/2014/main" id="{1220E249-DBD6-514F-807F-F50269206A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56EE68-5461-A043-A4A0-15870BD7E8A2}"/>
              </a:ext>
            </a:extLst>
          </p:cNvPr>
          <p:cNvSpPr>
            <a:spLocks noGrp="1"/>
          </p:cNvSpPr>
          <p:nvPr>
            <p:ph type="sldNum" sz="quarter" idx="12"/>
          </p:nvPr>
        </p:nvSpPr>
        <p:spPr/>
        <p:txBody>
          <a:bodyPr/>
          <a:lstStyle/>
          <a:p>
            <a:fld id="{E8222E0B-F446-3248-A707-5A98367FBFC8}" type="slidenum">
              <a:rPr lang="en-US" smtClean="0"/>
              <a:t>‹#›</a:t>
            </a:fld>
            <a:endParaRPr lang="en-US"/>
          </a:p>
        </p:txBody>
      </p:sp>
    </p:spTree>
    <p:extLst>
      <p:ext uri="{BB962C8B-B14F-4D97-AF65-F5344CB8AC3E}">
        <p14:creationId xmlns:p14="http://schemas.microsoft.com/office/powerpoint/2010/main" val="17631836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17144-9757-4B4A-BD66-4BC857C587A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3934E9A-B264-994B-9FB7-5496411049C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1C174B2-50A0-A040-BEB6-18F5F8F2C0D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863E6B8-A8BC-EB4E-86FF-C7B8684BA2A8}"/>
              </a:ext>
            </a:extLst>
          </p:cNvPr>
          <p:cNvSpPr>
            <a:spLocks noGrp="1"/>
          </p:cNvSpPr>
          <p:nvPr>
            <p:ph type="dt" sz="half" idx="10"/>
          </p:nvPr>
        </p:nvSpPr>
        <p:spPr/>
        <p:txBody>
          <a:bodyPr/>
          <a:lstStyle/>
          <a:p>
            <a:fld id="{94F59714-12A6-B34B-927F-15C033605168}" type="datetimeFigureOut">
              <a:rPr lang="en-US" smtClean="0"/>
              <a:t>11/26/19</a:t>
            </a:fld>
            <a:endParaRPr lang="en-US"/>
          </a:p>
        </p:txBody>
      </p:sp>
      <p:sp>
        <p:nvSpPr>
          <p:cNvPr id="6" name="Footer Placeholder 5">
            <a:extLst>
              <a:ext uri="{FF2B5EF4-FFF2-40B4-BE49-F238E27FC236}">
                <a16:creationId xmlns:a16="http://schemas.microsoft.com/office/drawing/2014/main" id="{46F2814F-CF65-9A4D-950C-8A8525B811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744B22-E9F9-7244-B9C4-904FF171E881}"/>
              </a:ext>
            </a:extLst>
          </p:cNvPr>
          <p:cNvSpPr>
            <a:spLocks noGrp="1"/>
          </p:cNvSpPr>
          <p:nvPr>
            <p:ph type="sldNum" sz="quarter" idx="12"/>
          </p:nvPr>
        </p:nvSpPr>
        <p:spPr/>
        <p:txBody>
          <a:bodyPr/>
          <a:lstStyle/>
          <a:p>
            <a:fld id="{E8222E0B-F446-3248-A707-5A98367FBFC8}" type="slidenum">
              <a:rPr lang="en-US" smtClean="0"/>
              <a:t>‹#›</a:t>
            </a:fld>
            <a:endParaRPr lang="en-US"/>
          </a:p>
        </p:txBody>
      </p:sp>
    </p:spTree>
    <p:extLst>
      <p:ext uri="{BB962C8B-B14F-4D97-AF65-F5344CB8AC3E}">
        <p14:creationId xmlns:p14="http://schemas.microsoft.com/office/powerpoint/2010/main" val="23164452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000BA-B0CE-5E41-B2D6-BEA84E6EA8B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6035E28-4013-224B-8092-71582EB4DC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8FADFC7-966F-C644-954F-A8DD52AA4EA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248E97D-C5E6-2C46-A3C1-359514CC416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F50A3E9-19EC-124B-B859-480AEFB36CD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386FB62-45B2-D84B-A348-9E6FD47E2AE2}"/>
              </a:ext>
            </a:extLst>
          </p:cNvPr>
          <p:cNvSpPr>
            <a:spLocks noGrp="1"/>
          </p:cNvSpPr>
          <p:nvPr>
            <p:ph type="dt" sz="half" idx="10"/>
          </p:nvPr>
        </p:nvSpPr>
        <p:spPr/>
        <p:txBody>
          <a:bodyPr/>
          <a:lstStyle/>
          <a:p>
            <a:fld id="{94F59714-12A6-B34B-927F-15C033605168}" type="datetimeFigureOut">
              <a:rPr lang="en-US" smtClean="0"/>
              <a:t>11/26/19</a:t>
            </a:fld>
            <a:endParaRPr lang="en-US"/>
          </a:p>
        </p:txBody>
      </p:sp>
      <p:sp>
        <p:nvSpPr>
          <p:cNvPr id="8" name="Footer Placeholder 7">
            <a:extLst>
              <a:ext uri="{FF2B5EF4-FFF2-40B4-BE49-F238E27FC236}">
                <a16:creationId xmlns:a16="http://schemas.microsoft.com/office/drawing/2014/main" id="{09CB56C9-C564-E34C-A1CF-D7CB67665A2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16CC6-5C50-7C42-B718-F80A37D80BD0}"/>
              </a:ext>
            </a:extLst>
          </p:cNvPr>
          <p:cNvSpPr>
            <a:spLocks noGrp="1"/>
          </p:cNvSpPr>
          <p:nvPr>
            <p:ph type="sldNum" sz="quarter" idx="12"/>
          </p:nvPr>
        </p:nvSpPr>
        <p:spPr/>
        <p:txBody>
          <a:bodyPr/>
          <a:lstStyle/>
          <a:p>
            <a:fld id="{E8222E0B-F446-3248-A707-5A98367FBFC8}" type="slidenum">
              <a:rPr lang="en-US" smtClean="0"/>
              <a:t>‹#›</a:t>
            </a:fld>
            <a:endParaRPr lang="en-US"/>
          </a:p>
        </p:txBody>
      </p:sp>
    </p:spTree>
    <p:extLst>
      <p:ext uri="{BB962C8B-B14F-4D97-AF65-F5344CB8AC3E}">
        <p14:creationId xmlns:p14="http://schemas.microsoft.com/office/powerpoint/2010/main" val="18688211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4E590-E707-7949-97FA-CB42653BB73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CD60E41-5CA2-E445-AA0D-9A37E5B09BA7}"/>
              </a:ext>
            </a:extLst>
          </p:cNvPr>
          <p:cNvSpPr>
            <a:spLocks noGrp="1"/>
          </p:cNvSpPr>
          <p:nvPr>
            <p:ph type="dt" sz="half" idx="10"/>
          </p:nvPr>
        </p:nvSpPr>
        <p:spPr/>
        <p:txBody>
          <a:bodyPr/>
          <a:lstStyle/>
          <a:p>
            <a:fld id="{94F59714-12A6-B34B-927F-15C033605168}" type="datetimeFigureOut">
              <a:rPr lang="en-US" smtClean="0"/>
              <a:t>11/26/19</a:t>
            </a:fld>
            <a:endParaRPr lang="en-US"/>
          </a:p>
        </p:txBody>
      </p:sp>
      <p:sp>
        <p:nvSpPr>
          <p:cNvPr id="4" name="Footer Placeholder 3">
            <a:extLst>
              <a:ext uri="{FF2B5EF4-FFF2-40B4-BE49-F238E27FC236}">
                <a16:creationId xmlns:a16="http://schemas.microsoft.com/office/drawing/2014/main" id="{F12C7E30-E5B7-8E4A-AB84-AB0148874F0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A273352-6C87-D84E-BE88-34314BD8C6DC}"/>
              </a:ext>
            </a:extLst>
          </p:cNvPr>
          <p:cNvSpPr>
            <a:spLocks noGrp="1"/>
          </p:cNvSpPr>
          <p:nvPr>
            <p:ph type="sldNum" sz="quarter" idx="12"/>
          </p:nvPr>
        </p:nvSpPr>
        <p:spPr/>
        <p:txBody>
          <a:bodyPr/>
          <a:lstStyle/>
          <a:p>
            <a:fld id="{E8222E0B-F446-3248-A707-5A98367FBFC8}" type="slidenum">
              <a:rPr lang="en-US" smtClean="0"/>
              <a:t>‹#›</a:t>
            </a:fld>
            <a:endParaRPr lang="en-US"/>
          </a:p>
        </p:txBody>
      </p:sp>
    </p:spTree>
    <p:extLst>
      <p:ext uri="{BB962C8B-B14F-4D97-AF65-F5344CB8AC3E}">
        <p14:creationId xmlns:p14="http://schemas.microsoft.com/office/powerpoint/2010/main" val="42774354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5F1F48C-7EEC-134B-B9DB-37FCEF154757}"/>
              </a:ext>
            </a:extLst>
          </p:cNvPr>
          <p:cNvSpPr>
            <a:spLocks noGrp="1"/>
          </p:cNvSpPr>
          <p:nvPr>
            <p:ph type="dt" sz="half" idx="10"/>
          </p:nvPr>
        </p:nvSpPr>
        <p:spPr/>
        <p:txBody>
          <a:bodyPr/>
          <a:lstStyle/>
          <a:p>
            <a:fld id="{94F59714-12A6-B34B-927F-15C033605168}" type="datetimeFigureOut">
              <a:rPr lang="en-US" smtClean="0"/>
              <a:t>11/26/19</a:t>
            </a:fld>
            <a:endParaRPr lang="en-US"/>
          </a:p>
        </p:txBody>
      </p:sp>
      <p:sp>
        <p:nvSpPr>
          <p:cNvPr id="3" name="Footer Placeholder 2">
            <a:extLst>
              <a:ext uri="{FF2B5EF4-FFF2-40B4-BE49-F238E27FC236}">
                <a16:creationId xmlns:a16="http://schemas.microsoft.com/office/drawing/2014/main" id="{4DCDB855-5470-6445-A371-ABDC4CDBADA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C66A681-43A5-7240-941A-1E3E80FE2A06}"/>
              </a:ext>
            </a:extLst>
          </p:cNvPr>
          <p:cNvSpPr>
            <a:spLocks noGrp="1"/>
          </p:cNvSpPr>
          <p:nvPr>
            <p:ph type="sldNum" sz="quarter" idx="12"/>
          </p:nvPr>
        </p:nvSpPr>
        <p:spPr/>
        <p:txBody>
          <a:bodyPr/>
          <a:lstStyle/>
          <a:p>
            <a:fld id="{E8222E0B-F446-3248-A707-5A98367FBFC8}" type="slidenum">
              <a:rPr lang="en-US" smtClean="0"/>
              <a:t>‹#›</a:t>
            </a:fld>
            <a:endParaRPr lang="en-US"/>
          </a:p>
        </p:txBody>
      </p:sp>
    </p:spTree>
    <p:extLst>
      <p:ext uri="{BB962C8B-B14F-4D97-AF65-F5344CB8AC3E}">
        <p14:creationId xmlns:p14="http://schemas.microsoft.com/office/powerpoint/2010/main" val="38061335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6DB71-C4BC-CF4B-8839-5CC9EBC6EF5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EB06B3C-5933-B048-BD1D-F211F824040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3715185-09B1-594A-8C40-0ECDE5AB86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CA0B99E-0342-474D-B3C0-73C6009BCEB4}"/>
              </a:ext>
            </a:extLst>
          </p:cNvPr>
          <p:cNvSpPr>
            <a:spLocks noGrp="1"/>
          </p:cNvSpPr>
          <p:nvPr>
            <p:ph type="dt" sz="half" idx="10"/>
          </p:nvPr>
        </p:nvSpPr>
        <p:spPr/>
        <p:txBody>
          <a:bodyPr/>
          <a:lstStyle/>
          <a:p>
            <a:fld id="{94F59714-12A6-B34B-927F-15C033605168}" type="datetimeFigureOut">
              <a:rPr lang="en-US" smtClean="0"/>
              <a:t>11/26/19</a:t>
            </a:fld>
            <a:endParaRPr lang="en-US"/>
          </a:p>
        </p:txBody>
      </p:sp>
      <p:sp>
        <p:nvSpPr>
          <p:cNvPr id="6" name="Footer Placeholder 5">
            <a:extLst>
              <a:ext uri="{FF2B5EF4-FFF2-40B4-BE49-F238E27FC236}">
                <a16:creationId xmlns:a16="http://schemas.microsoft.com/office/drawing/2014/main" id="{E49A85AF-0EE9-9648-AA77-036DED12A48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ADD2BD-BA71-0C41-A3CA-FE1D0222A69E}"/>
              </a:ext>
            </a:extLst>
          </p:cNvPr>
          <p:cNvSpPr>
            <a:spLocks noGrp="1"/>
          </p:cNvSpPr>
          <p:nvPr>
            <p:ph type="sldNum" sz="quarter" idx="12"/>
          </p:nvPr>
        </p:nvSpPr>
        <p:spPr/>
        <p:txBody>
          <a:bodyPr/>
          <a:lstStyle/>
          <a:p>
            <a:fld id="{E8222E0B-F446-3248-A707-5A98367FBFC8}" type="slidenum">
              <a:rPr lang="en-US" smtClean="0"/>
              <a:t>‹#›</a:t>
            </a:fld>
            <a:endParaRPr lang="en-US"/>
          </a:p>
        </p:txBody>
      </p:sp>
    </p:spTree>
    <p:extLst>
      <p:ext uri="{BB962C8B-B14F-4D97-AF65-F5344CB8AC3E}">
        <p14:creationId xmlns:p14="http://schemas.microsoft.com/office/powerpoint/2010/main" val="1555329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83FB8-7725-434B-9FAC-E8D3FFD2153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893BE68-BD4D-AB42-9002-F8284C6248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F800250-9841-B24E-B60C-A7552F3281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E3D21D1-D0B5-8447-95CF-82F1B55DE701}"/>
              </a:ext>
            </a:extLst>
          </p:cNvPr>
          <p:cNvSpPr>
            <a:spLocks noGrp="1"/>
          </p:cNvSpPr>
          <p:nvPr>
            <p:ph type="dt" sz="half" idx="10"/>
          </p:nvPr>
        </p:nvSpPr>
        <p:spPr/>
        <p:txBody>
          <a:bodyPr/>
          <a:lstStyle/>
          <a:p>
            <a:fld id="{94F59714-12A6-B34B-927F-15C033605168}" type="datetimeFigureOut">
              <a:rPr lang="en-US" smtClean="0"/>
              <a:t>11/26/19</a:t>
            </a:fld>
            <a:endParaRPr lang="en-US"/>
          </a:p>
        </p:txBody>
      </p:sp>
      <p:sp>
        <p:nvSpPr>
          <p:cNvPr id="6" name="Footer Placeholder 5">
            <a:extLst>
              <a:ext uri="{FF2B5EF4-FFF2-40B4-BE49-F238E27FC236}">
                <a16:creationId xmlns:a16="http://schemas.microsoft.com/office/drawing/2014/main" id="{231129CF-B5B6-7D40-AF68-553F92F9648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13F0156-D20A-214F-AFCC-782DF2E8F5D8}"/>
              </a:ext>
            </a:extLst>
          </p:cNvPr>
          <p:cNvSpPr>
            <a:spLocks noGrp="1"/>
          </p:cNvSpPr>
          <p:nvPr>
            <p:ph type="sldNum" sz="quarter" idx="12"/>
          </p:nvPr>
        </p:nvSpPr>
        <p:spPr/>
        <p:txBody>
          <a:bodyPr/>
          <a:lstStyle/>
          <a:p>
            <a:fld id="{E8222E0B-F446-3248-A707-5A98367FBFC8}" type="slidenum">
              <a:rPr lang="en-US" smtClean="0"/>
              <a:t>‹#›</a:t>
            </a:fld>
            <a:endParaRPr lang="en-US"/>
          </a:p>
        </p:txBody>
      </p:sp>
    </p:spTree>
    <p:extLst>
      <p:ext uri="{BB962C8B-B14F-4D97-AF65-F5344CB8AC3E}">
        <p14:creationId xmlns:p14="http://schemas.microsoft.com/office/powerpoint/2010/main" val="33498970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99B70-F29D-1B40-A061-92CAEFCC750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3897038-1288-4447-92CD-D47C75B70F3E}"/>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8B6740-EB72-C949-8152-6F78DBF09283}"/>
              </a:ext>
            </a:extLst>
          </p:cNvPr>
          <p:cNvSpPr>
            <a:spLocks noGrp="1"/>
          </p:cNvSpPr>
          <p:nvPr>
            <p:ph type="dt" sz="half" idx="10"/>
          </p:nvPr>
        </p:nvSpPr>
        <p:spPr/>
        <p:txBody>
          <a:bodyPr/>
          <a:lstStyle/>
          <a:p>
            <a:fld id="{94F59714-12A6-B34B-927F-15C033605168}" type="datetimeFigureOut">
              <a:rPr lang="en-US" smtClean="0"/>
              <a:t>11/26/19</a:t>
            </a:fld>
            <a:endParaRPr lang="en-US"/>
          </a:p>
        </p:txBody>
      </p:sp>
      <p:sp>
        <p:nvSpPr>
          <p:cNvPr id="5" name="Footer Placeholder 4">
            <a:extLst>
              <a:ext uri="{FF2B5EF4-FFF2-40B4-BE49-F238E27FC236}">
                <a16:creationId xmlns:a16="http://schemas.microsoft.com/office/drawing/2014/main" id="{5708BFA5-93C6-BA4E-BA56-943565BA1B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4D2DA1-5D45-BF41-BC94-B3B11B25F59E}"/>
              </a:ext>
            </a:extLst>
          </p:cNvPr>
          <p:cNvSpPr>
            <a:spLocks noGrp="1"/>
          </p:cNvSpPr>
          <p:nvPr>
            <p:ph type="sldNum" sz="quarter" idx="12"/>
          </p:nvPr>
        </p:nvSpPr>
        <p:spPr/>
        <p:txBody>
          <a:bodyPr/>
          <a:lstStyle/>
          <a:p>
            <a:fld id="{E8222E0B-F446-3248-A707-5A98367FBFC8}" type="slidenum">
              <a:rPr lang="en-US" smtClean="0"/>
              <a:t>‹#›</a:t>
            </a:fld>
            <a:endParaRPr lang="en-US"/>
          </a:p>
        </p:txBody>
      </p:sp>
    </p:spTree>
    <p:extLst>
      <p:ext uri="{BB962C8B-B14F-4D97-AF65-F5344CB8AC3E}">
        <p14:creationId xmlns:p14="http://schemas.microsoft.com/office/powerpoint/2010/main" val="3511068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40A8481-BA4D-C647-9A0A-2EA4131CF3F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F374A8F-D58F-6143-9A34-1ECA53DDA61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831325-0DC2-6542-BC1D-B695830EDCF2}"/>
              </a:ext>
            </a:extLst>
          </p:cNvPr>
          <p:cNvSpPr>
            <a:spLocks noGrp="1"/>
          </p:cNvSpPr>
          <p:nvPr>
            <p:ph type="dt" sz="half" idx="10"/>
          </p:nvPr>
        </p:nvSpPr>
        <p:spPr/>
        <p:txBody>
          <a:bodyPr/>
          <a:lstStyle/>
          <a:p>
            <a:fld id="{94F59714-12A6-B34B-927F-15C033605168}" type="datetimeFigureOut">
              <a:rPr lang="en-US" smtClean="0"/>
              <a:t>11/26/19</a:t>
            </a:fld>
            <a:endParaRPr lang="en-US"/>
          </a:p>
        </p:txBody>
      </p:sp>
      <p:sp>
        <p:nvSpPr>
          <p:cNvPr id="5" name="Footer Placeholder 4">
            <a:extLst>
              <a:ext uri="{FF2B5EF4-FFF2-40B4-BE49-F238E27FC236}">
                <a16:creationId xmlns:a16="http://schemas.microsoft.com/office/drawing/2014/main" id="{EE92DE4D-7826-6C48-926C-CC34BA1D4C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FB909B-2CB8-2445-9541-A3C77DA6E1CE}"/>
              </a:ext>
            </a:extLst>
          </p:cNvPr>
          <p:cNvSpPr>
            <a:spLocks noGrp="1"/>
          </p:cNvSpPr>
          <p:nvPr>
            <p:ph type="sldNum" sz="quarter" idx="12"/>
          </p:nvPr>
        </p:nvSpPr>
        <p:spPr/>
        <p:txBody>
          <a:bodyPr/>
          <a:lstStyle/>
          <a:p>
            <a:fld id="{E8222E0B-F446-3248-A707-5A98367FBFC8}" type="slidenum">
              <a:rPr lang="en-US" smtClean="0"/>
              <a:t>‹#›</a:t>
            </a:fld>
            <a:endParaRPr lang="en-US"/>
          </a:p>
        </p:txBody>
      </p:sp>
    </p:spTree>
    <p:extLst>
      <p:ext uri="{BB962C8B-B14F-4D97-AF65-F5344CB8AC3E}">
        <p14:creationId xmlns:p14="http://schemas.microsoft.com/office/powerpoint/2010/main" val="15383149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0"/>
        <p:cNvGrpSpPr/>
        <p:nvPr/>
      </p:nvGrpSpPr>
      <p:grpSpPr>
        <a:xfrm>
          <a:off x="0" y="0"/>
          <a:ext cx="0" cy="0"/>
          <a:chOff x="0" y="0"/>
          <a:chExt cx="0" cy="0"/>
        </a:xfrm>
      </p:grpSpPr>
      <p:sp>
        <p:nvSpPr>
          <p:cNvPr id="11" name="Shape 11"/>
          <p:cNvSpPr txBox="1">
            <a:spLocks noGrp="1"/>
          </p:cNvSpPr>
          <p:nvPr>
            <p:ph type="title"/>
          </p:nvPr>
        </p:nvSpPr>
        <p:spPr>
          <a:xfrm>
            <a:off x="609600" y="274637"/>
            <a:ext cx="10972800" cy="11430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2" name="Shape 12"/>
          <p:cNvSpPr txBox="1">
            <a:spLocks noGrp="1"/>
          </p:cNvSpPr>
          <p:nvPr>
            <p:ph type="body" idx="1"/>
          </p:nvPr>
        </p:nvSpPr>
        <p:spPr>
          <a:xfrm>
            <a:off x="609600" y="1600200"/>
            <a:ext cx="10972800" cy="4967700"/>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Tree>
    <p:extLst>
      <p:ext uri="{BB962C8B-B14F-4D97-AF65-F5344CB8AC3E}">
        <p14:creationId xmlns:p14="http://schemas.microsoft.com/office/powerpoint/2010/main" val="19505556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703F65B-BCA2-A04B-BE23-2D84A794DBE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E956DE1-9833-4F42-AFF7-034D75F8EBD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79660B-C074-594D-8511-D81C841E8CC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F59714-12A6-B34B-927F-15C033605168}" type="datetimeFigureOut">
              <a:rPr lang="en-US" smtClean="0"/>
              <a:t>11/26/19</a:t>
            </a:fld>
            <a:endParaRPr lang="en-US"/>
          </a:p>
        </p:txBody>
      </p:sp>
      <p:sp>
        <p:nvSpPr>
          <p:cNvPr id="5" name="Footer Placeholder 4">
            <a:extLst>
              <a:ext uri="{FF2B5EF4-FFF2-40B4-BE49-F238E27FC236}">
                <a16:creationId xmlns:a16="http://schemas.microsoft.com/office/drawing/2014/main" id="{B9B3DD12-F302-CF4D-9086-561973D48F6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F9CBDA8-9B46-1447-94A9-88233179B9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222E0B-F446-3248-A707-5A98367FBFC8}" type="slidenum">
              <a:rPr lang="en-US" smtClean="0"/>
              <a:t>‹#›</a:t>
            </a:fld>
            <a:endParaRPr lang="en-US"/>
          </a:p>
        </p:txBody>
      </p:sp>
    </p:spTree>
    <p:extLst>
      <p:ext uri="{BB962C8B-B14F-4D97-AF65-F5344CB8AC3E}">
        <p14:creationId xmlns:p14="http://schemas.microsoft.com/office/powerpoint/2010/main" val="36726833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tiff"/><Relationship Id="rId7"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tiff"/><Relationship Id="rId4" Type="http://schemas.openxmlformats.org/officeDocument/2006/relationships/image" Target="../media/image3.tiff"/></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tiff"/><Relationship Id="rId5" Type="http://schemas.openxmlformats.org/officeDocument/2006/relationships/image" Target="../media/image10.pn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3.tiff"/></Relationships>
</file>

<file path=ppt/slides/_rels/slide6.xml.rels><?xml version="1.0" encoding="UTF-8" standalone="yes"?>
<Relationships xmlns="http://schemas.openxmlformats.org/package/2006/relationships"><Relationship Id="rId3" Type="http://schemas.openxmlformats.org/officeDocument/2006/relationships/image" Target="../media/image14.tiff"/><Relationship Id="rId7" Type="http://schemas.openxmlformats.org/officeDocument/2006/relationships/image" Target="../media/image18.tiff"/><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7.tiff"/><Relationship Id="rId5" Type="http://schemas.openxmlformats.org/officeDocument/2006/relationships/image" Target="../media/image16.jpeg"/><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8" Type="http://schemas.openxmlformats.org/officeDocument/2006/relationships/image" Target="../media/image4.tiff"/><Relationship Id="rId3" Type="http://schemas.openxmlformats.org/officeDocument/2006/relationships/image" Target="../media/image19.tiff"/><Relationship Id="rId7" Type="http://schemas.openxmlformats.org/officeDocument/2006/relationships/image" Target="../media/image23.tiff"/><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2.tiff"/><Relationship Id="rId11" Type="http://schemas.openxmlformats.org/officeDocument/2006/relationships/image" Target="../media/image25.tiff"/><Relationship Id="rId5" Type="http://schemas.openxmlformats.org/officeDocument/2006/relationships/image" Target="../media/image21.tiff"/><Relationship Id="rId10" Type="http://schemas.openxmlformats.org/officeDocument/2006/relationships/image" Target="../media/image24.tiff"/><Relationship Id="rId4" Type="http://schemas.openxmlformats.org/officeDocument/2006/relationships/image" Target="../media/image20.tiff"/><Relationship Id="rId9" Type="http://schemas.openxmlformats.org/officeDocument/2006/relationships/image" Target="../media/image3.tiff"/></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7.tif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1.tiff"/><Relationship Id="rId5" Type="http://schemas.openxmlformats.org/officeDocument/2006/relationships/image" Target="../media/image30.tiff"/><Relationship Id="rId4" Type="http://schemas.openxmlformats.org/officeDocument/2006/relationships/image" Target="../media/image29.jpeg"/></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34.tiff"/><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2" Type="http://schemas.openxmlformats.org/officeDocument/2006/relationships/image" Target="../media/image37.tif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8.tiff"/><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18.xml.rels><?xml version="1.0" encoding="UTF-8" standalone="yes"?>
<Relationships xmlns="http://schemas.openxmlformats.org/package/2006/relationships"><Relationship Id="rId2" Type="http://schemas.openxmlformats.org/officeDocument/2006/relationships/image" Target="../media/image40.tif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1.tif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2.tiff"/><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3.tiff"/></Relationships>
</file>

<file path=ppt/slides/_rels/slide2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6.jpeg"/><Relationship Id="rId7" Type="http://schemas.openxmlformats.org/officeDocument/2006/relationships/image" Target="../media/image50.tiff"/><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49.tiff"/><Relationship Id="rId5" Type="http://schemas.openxmlformats.org/officeDocument/2006/relationships/image" Target="../media/image48.tiff"/><Relationship Id="rId4" Type="http://schemas.openxmlformats.org/officeDocument/2006/relationships/image" Target="../media/image47.tiff"/></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53.tiff"/><Relationship Id="rId4" Type="http://schemas.openxmlformats.org/officeDocument/2006/relationships/image" Target="../media/image52.tiff"/></Relationships>
</file>

<file path=ppt/slides/_rels/slide25.xml.rels><?xml version="1.0" encoding="UTF-8" standalone="yes"?>
<Relationships xmlns="http://schemas.openxmlformats.org/package/2006/relationships"><Relationship Id="rId3" Type="http://schemas.openxmlformats.org/officeDocument/2006/relationships/hyperlink" Target="https://www.businessinsider.com/google-20-percent-time-policy-2015-4"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4.tiff"/><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2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12.xml"/><Relationship Id="rId6" Type="http://schemas.openxmlformats.org/officeDocument/2006/relationships/image" Target="../media/image61.tiff"/><Relationship Id="rId5" Type="http://schemas.openxmlformats.org/officeDocument/2006/relationships/image" Target="../media/image60.png"/><Relationship Id="rId4" Type="http://schemas.openxmlformats.org/officeDocument/2006/relationships/image" Target="../media/image59.png"/></Relationships>
</file>

<file path=ppt/slides/_rels/slide29.xml.rels><?xml version="1.0" encoding="UTF-8" standalone="yes"?>
<Relationships xmlns="http://schemas.openxmlformats.org/package/2006/relationships"><Relationship Id="rId3" Type="http://schemas.openxmlformats.org/officeDocument/2006/relationships/image" Target="../media/image62.tif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4.tiff"/><Relationship Id="rId7" Type="http://schemas.openxmlformats.org/officeDocument/2006/relationships/image" Target="../media/image68.jpeg"/><Relationship Id="rId2" Type="http://schemas.openxmlformats.org/officeDocument/2006/relationships/image" Target="../media/image63.tiff"/><Relationship Id="rId1" Type="http://schemas.openxmlformats.org/officeDocument/2006/relationships/slideLayout" Target="../slideLayouts/slideLayout2.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65.jpeg"/></Relationships>
</file>

<file path=ppt/slides/_rels/slide3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72.tiff"/><Relationship Id="rId5" Type="http://schemas.openxmlformats.org/officeDocument/2006/relationships/image" Target="../media/image71.jpeg"/><Relationship Id="rId4" Type="http://schemas.openxmlformats.org/officeDocument/2006/relationships/image" Target="../media/image70.jpeg"/></Relationships>
</file>

<file path=ppt/slides/_rels/slide32.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74.jpg"/><Relationship Id="rId4"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7D9AB-353F-8944-A330-CB860DBE67EF}"/>
              </a:ext>
            </a:extLst>
          </p:cNvPr>
          <p:cNvSpPr>
            <a:spLocks noGrp="1"/>
          </p:cNvSpPr>
          <p:nvPr>
            <p:ph type="ctrTitle"/>
          </p:nvPr>
        </p:nvSpPr>
        <p:spPr>
          <a:xfrm>
            <a:off x="-322729" y="5007772"/>
            <a:ext cx="13350240" cy="1188720"/>
          </a:xfrm>
        </p:spPr>
        <p:txBody>
          <a:bodyPr>
            <a:normAutofit/>
          </a:bodyPr>
          <a:lstStyle/>
          <a:p>
            <a:r>
              <a:rPr lang="en-US" sz="3600" dirty="0">
                <a:latin typeface="+mn-lt"/>
                <a:ea typeface="+mn-ea"/>
                <a:cs typeface="+mn-cs"/>
              </a:rPr>
              <a:t>Leading Cybersecurity Innovation: </a:t>
            </a:r>
            <a:br>
              <a:rPr lang="en-US" sz="3600" dirty="0">
                <a:latin typeface="+mn-lt"/>
                <a:ea typeface="+mn-ea"/>
                <a:cs typeface="+mn-cs"/>
              </a:rPr>
            </a:br>
            <a:r>
              <a:rPr lang="en-US" sz="3600" dirty="0">
                <a:latin typeface="+mn-lt"/>
                <a:ea typeface="+mn-ea"/>
                <a:cs typeface="+mn-cs"/>
              </a:rPr>
              <a:t>Lessons Learned from Government, Academia, and Industry</a:t>
            </a:r>
          </a:p>
        </p:txBody>
      </p:sp>
      <p:sp>
        <p:nvSpPr>
          <p:cNvPr id="3" name="Subtitle 2">
            <a:extLst>
              <a:ext uri="{FF2B5EF4-FFF2-40B4-BE49-F238E27FC236}">
                <a16:creationId xmlns:a16="http://schemas.microsoft.com/office/drawing/2014/main" id="{863F1224-42A2-CB4F-88F3-FAA8111F3647}"/>
              </a:ext>
            </a:extLst>
          </p:cNvPr>
          <p:cNvSpPr>
            <a:spLocks noGrp="1"/>
          </p:cNvSpPr>
          <p:nvPr>
            <p:ph type="subTitle" idx="1"/>
          </p:nvPr>
        </p:nvSpPr>
        <p:spPr>
          <a:xfrm>
            <a:off x="0" y="6218008"/>
            <a:ext cx="12192000" cy="661849"/>
          </a:xfrm>
        </p:spPr>
        <p:txBody>
          <a:bodyPr>
            <a:normAutofit/>
          </a:bodyPr>
          <a:lstStyle/>
          <a:p>
            <a:r>
              <a:rPr lang="en-US" dirty="0"/>
              <a:t>Gregory Conti // </a:t>
            </a:r>
            <a:r>
              <a:rPr lang="en-US" dirty="0" err="1"/>
              <a:t>greg.conti@ironnet.com</a:t>
            </a:r>
            <a:r>
              <a:rPr lang="en-US" dirty="0"/>
              <a:t> // @</a:t>
            </a:r>
            <a:r>
              <a:rPr lang="en-US" dirty="0" err="1"/>
              <a:t>cyberbgone</a:t>
            </a:r>
            <a:endParaRPr lang="en-US" dirty="0"/>
          </a:p>
        </p:txBody>
      </p:sp>
      <p:sp>
        <p:nvSpPr>
          <p:cNvPr id="5" name="Rectangle 4">
            <a:extLst>
              <a:ext uri="{FF2B5EF4-FFF2-40B4-BE49-F238E27FC236}">
                <a16:creationId xmlns:a16="http://schemas.microsoft.com/office/drawing/2014/main" id="{EE38A9B9-221E-6D4C-8EFC-904A14D22F76}"/>
              </a:ext>
            </a:extLst>
          </p:cNvPr>
          <p:cNvSpPr/>
          <p:nvPr/>
        </p:nvSpPr>
        <p:spPr>
          <a:xfrm>
            <a:off x="8745223" y="6611779"/>
            <a:ext cx="3446777" cy="246221"/>
          </a:xfrm>
          <a:prstGeom prst="rect">
            <a:avLst/>
          </a:prstGeom>
        </p:spPr>
        <p:txBody>
          <a:bodyPr wrap="none">
            <a:spAutoFit/>
          </a:bodyPr>
          <a:lstStyle/>
          <a:p>
            <a:r>
              <a:rPr lang="en-US" sz="1000" dirty="0"/>
              <a:t>https://</a:t>
            </a:r>
            <a:r>
              <a:rPr lang="en-US" sz="1000" dirty="0" err="1"/>
              <a:t>blog.xkcd.com</a:t>
            </a:r>
            <a:r>
              <a:rPr lang="en-US" sz="1000" dirty="0"/>
              <a:t>/2019/08/16/</a:t>
            </a:r>
            <a:r>
              <a:rPr lang="en-US" sz="1000" dirty="0" err="1"/>
              <a:t>serena</a:t>
            </a:r>
            <a:r>
              <a:rPr lang="en-US" sz="1000" dirty="0"/>
              <a:t>-versus-the-drones/</a:t>
            </a:r>
          </a:p>
        </p:txBody>
      </p:sp>
      <p:pic>
        <p:nvPicPr>
          <p:cNvPr id="6" name="Picture 5">
            <a:extLst>
              <a:ext uri="{FF2B5EF4-FFF2-40B4-BE49-F238E27FC236}">
                <a16:creationId xmlns:a16="http://schemas.microsoft.com/office/drawing/2014/main" id="{EF10E81F-5ECD-6D43-ACFB-2B4F9D694BF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418090" y="0"/>
            <a:ext cx="9355820" cy="5148789"/>
          </a:xfrm>
          <a:prstGeom prst="rect">
            <a:avLst/>
          </a:prstGeom>
        </p:spPr>
      </p:pic>
    </p:spTree>
    <p:extLst>
      <p:ext uri="{BB962C8B-B14F-4D97-AF65-F5344CB8AC3E}">
        <p14:creationId xmlns:p14="http://schemas.microsoft.com/office/powerpoint/2010/main" val="17475662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40590A5-4DEB-B84A-85FB-B9C2A809B03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233818" y="58227"/>
            <a:ext cx="2252433" cy="2252433"/>
          </a:xfrm>
          <a:prstGeom prst="rect">
            <a:avLst/>
          </a:prstGeom>
        </p:spPr>
      </p:pic>
      <p:pic>
        <p:nvPicPr>
          <p:cNvPr id="5" name="Picture 4">
            <a:extLst>
              <a:ext uri="{FF2B5EF4-FFF2-40B4-BE49-F238E27FC236}">
                <a16:creationId xmlns:a16="http://schemas.microsoft.com/office/drawing/2014/main" id="{3363C1A4-DEB4-1E4C-BA96-D488E602A802}"/>
              </a:ext>
            </a:extLst>
          </p:cNvPr>
          <p:cNvPicPr>
            <a:picLocks noChangeAspect="1"/>
          </p:cNvPicPr>
          <p:nvPr/>
        </p:nvPicPr>
        <p:blipFill>
          <a:blip r:embed="rId4"/>
          <a:stretch>
            <a:fillRect/>
          </a:stretch>
        </p:blipFill>
        <p:spPr>
          <a:xfrm>
            <a:off x="8234330" y="728054"/>
            <a:ext cx="3632077" cy="1194762"/>
          </a:xfrm>
          <a:prstGeom prst="rect">
            <a:avLst/>
          </a:prstGeom>
        </p:spPr>
      </p:pic>
      <p:pic>
        <p:nvPicPr>
          <p:cNvPr id="6" name="Picture 5">
            <a:extLst>
              <a:ext uri="{FF2B5EF4-FFF2-40B4-BE49-F238E27FC236}">
                <a16:creationId xmlns:a16="http://schemas.microsoft.com/office/drawing/2014/main" id="{71EA6BD7-4FFC-D046-B347-855C9D643879}"/>
              </a:ext>
            </a:extLst>
          </p:cNvPr>
          <p:cNvPicPr>
            <a:picLocks noChangeAspect="1"/>
          </p:cNvPicPr>
          <p:nvPr/>
        </p:nvPicPr>
        <p:blipFill>
          <a:blip r:embed="rId5"/>
          <a:stretch>
            <a:fillRect/>
          </a:stretch>
        </p:blipFill>
        <p:spPr>
          <a:xfrm>
            <a:off x="5182764" y="3618185"/>
            <a:ext cx="2184518" cy="2070543"/>
          </a:xfrm>
          <a:prstGeom prst="rect">
            <a:avLst/>
          </a:prstGeom>
        </p:spPr>
      </p:pic>
      <p:pic>
        <p:nvPicPr>
          <p:cNvPr id="8" name="Picture 7">
            <a:extLst>
              <a:ext uri="{FF2B5EF4-FFF2-40B4-BE49-F238E27FC236}">
                <a16:creationId xmlns:a16="http://schemas.microsoft.com/office/drawing/2014/main" id="{CADFCC0E-4DF7-B145-B595-BD3E3B52832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005129" y="3618185"/>
            <a:ext cx="2313946" cy="2187312"/>
          </a:xfrm>
          <a:prstGeom prst="rect">
            <a:avLst/>
          </a:prstGeom>
        </p:spPr>
      </p:pic>
      <p:pic>
        <p:nvPicPr>
          <p:cNvPr id="9" name="Google Shape;76;p16">
            <a:extLst>
              <a:ext uri="{FF2B5EF4-FFF2-40B4-BE49-F238E27FC236}">
                <a16:creationId xmlns:a16="http://schemas.microsoft.com/office/drawing/2014/main" id="{26B9D74E-5C31-A144-93F5-77EAB0ED1451}"/>
              </a:ext>
            </a:extLst>
          </p:cNvPr>
          <p:cNvPicPr preferRelativeResize="0"/>
          <p:nvPr/>
        </p:nvPicPr>
        <p:blipFill>
          <a:blip r:embed="rId7">
            <a:alphaModFix/>
          </a:blip>
          <a:stretch>
            <a:fillRect/>
          </a:stretch>
        </p:blipFill>
        <p:spPr>
          <a:xfrm>
            <a:off x="917762" y="1902613"/>
            <a:ext cx="2847100" cy="2847100"/>
          </a:xfrm>
          <a:prstGeom prst="rect">
            <a:avLst/>
          </a:prstGeom>
          <a:noFill/>
          <a:ln>
            <a:noFill/>
          </a:ln>
        </p:spPr>
      </p:pic>
      <p:sp>
        <p:nvSpPr>
          <p:cNvPr id="10" name="TextBox 9">
            <a:extLst>
              <a:ext uri="{FF2B5EF4-FFF2-40B4-BE49-F238E27FC236}">
                <a16:creationId xmlns:a16="http://schemas.microsoft.com/office/drawing/2014/main" id="{CAA49A7D-9A36-D845-973E-B045BBFB3F34}"/>
              </a:ext>
            </a:extLst>
          </p:cNvPr>
          <p:cNvSpPr txBox="1"/>
          <p:nvPr/>
        </p:nvSpPr>
        <p:spPr>
          <a:xfrm>
            <a:off x="1051888" y="4807712"/>
            <a:ext cx="2578847" cy="923330"/>
          </a:xfrm>
          <a:prstGeom prst="rect">
            <a:avLst/>
          </a:prstGeom>
          <a:noFill/>
        </p:spPr>
        <p:txBody>
          <a:bodyPr wrap="none" rtlCol="0">
            <a:spAutoFit/>
          </a:bodyPr>
          <a:lstStyle/>
          <a:p>
            <a:pPr algn="ctr"/>
            <a:r>
              <a:rPr lang="en-US" dirty="0"/>
              <a:t>Greg Conti</a:t>
            </a:r>
          </a:p>
          <a:p>
            <a:pPr algn="ctr"/>
            <a:r>
              <a:rPr lang="en-US" dirty="0"/>
              <a:t>Senior Security Strategist </a:t>
            </a:r>
          </a:p>
          <a:p>
            <a:pPr algn="ctr"/>
            <a:r>
              <a:rPr lang="en-US" dirty="0"/>
              <a:t>IronNet</a:t>
            </a:r>
          </a:p>
        </p:txBody>
      </p:sp>
      <p:sp>
        <p:nvSpPr>
          <p:cNvPr id="15" name="TextBox 14">
            <a:extLst>
              <a:ext uri="{FF2B5EF4-FFF2-40B4-BE49-F238E27FC236}">
                <a16:creationId xmlns:a16="http://schemas.microsoft.com/office/drawing/2014/main" id="{D170707B-85CC-5148-947F-7F9E283D22EF}"/>
              </a:ext>
            </a:extLst>
          </p:cNvPr>
          <p:cNvSpPr txBox="1"/>
          <p:nvPr/>
        </p:nvSpPr>
        <p:spPr>
          <a:xfrm>
            <a:off x="4863526" y="2332238"/>
            <a:ext cx="2993019" cy="923330"/>
          </a:xfrm>
          <a:prstGeom prst="rect">
            <a:avLst/>
          </a:prstGeom>
          <a:noFill/>
        </p:spPr>
        <p:txBody>
          <a:bodyPr wrap="square" rtlCol="0">
            <a:spAutoFit/>
          </a:bodyPr>
          <a:lstStyle/>
          <a:p>
            <a:pPr algn="ctr"/>
            <a:r>
              <a:rPr lang="en-US" dirty="0"/>
              <a:t>Director (4 Years)</a:t>
            </a:r>
          </a:p>
          <a:p>
            <a:pPr algn="ctr"/>
            <a:r>
              <a:rPr lang="en-US" dirty="0"/>
              <a:t>Army-level Initiative</a:t>
            </a:r>
          </a:p>
          <a:p>
            <a:pPr algn="ctr"/>
            <a:r>
              <a:rPr lang="en-US" dirty="0"/>
              <a:t>Created from Scratch</a:t>
            </a:r>
          </a:p>
        </p:txBody>
      </p:sp>
      <p:sp>
        <p:nvSpPr>
          <p:cNvPr id="16" name="TextBox 15">
            <a:extLst>
              <a:ext uri="{FF2B5EF4-FFF2-40B4-BE49-F238E27FC236}">
                <a16:creationId xmlns:a16="http://schemas.microsoft.com/office/drawing/2014/main" id="{CA17C5A1-E4C7-AE42-8CF6-03118673A479}"/>
              </a:ext>
            </a:extLst>
          </p:cNvPr>
          <p:cNvSpPr txBox="1"/>
          <p:nvPr/>
        </p:nvSpPr>
        <p:spPr>
          <a:xfrm>
            <a:off x="5460655" y="5702534"/>
            <a:ext cx="1798762" cy="923330"/>
          </a:xfrm>
          <a:prstGeom prst="rect">
            <a:avLst/>
          </a:prstGeom>
          <a:noFill/>
        </p:spPr>
        <p:txBody>
          <a:bodyPr wrap="none" rtlCol="0">
            <a:spAutoFit/>
          </a:bodyPr>
          <a:lstStyle/>
          <a:p>
            <a:pPr algn="ctr"/>
            <a:r>
              <a:rPr lang="en-US" dirty="0"/>
              <a:t>Director (7 Years)</a:t>
            </a:r>
          </a:p>
          <a:p>
            <a:pPr algn="ctr"/>
            <a:r>
              <a:rPr lang="en-US" dirty="0"/>
              <a:t>EECS, West Point</a:t>
            </a:r>
          </a:p>
          <a:p>
            <a:pPr algn="ctr"/>
            <a:r>
              <a:rPr lang="en-US" dirty="0"/>
              <a:t>Inherited</a:t>
            </a:r>
          </a:p>
        </p:txBody>
      </p:sp>
      <p:sp>
        <p:nvSpPr>
          <p:cNvPr id="17" name="TextBox 16">
            <a:extLst>
              <a:ext uri="{FF2B5EF4-FFF2-40B4-BE49-F238E27FC236}">
                <a16:creationId xmlns:a16="http://schemas.microsoft.com/office/drawing/2014/main" id="{66344975-88B4-4245-A757-BC8534D9CD1E}"/>
              </a:ext>
            </a:extLst>
          </p:cNvPr>
          <p:cNvSpPr txBox="1"/>
          <p:nvPr/>
        </p:nvSpPr>
        <p:spPr>
          <a:xfrm>
            <a:off x="8234330" y="2332238"/>
            <a:ext cx="3939252" cy="923330"/>
          </a:xfrm>
          <a:prstGeom prst="rect">
            <a:avLst/>
          </a:prstGeom>
          <a:noFill/>
        </p:spPr>
        <p:txBody>
          <a:bodyPr wrap="square" rtlCol="0">
            <a:spAutoFit/>
          </a:bodyPr>
          <a:lstStyle/>
          <a:p>
            <a:pPr algn="ctr"/>
            <a:r>
              <a:rPr lang="en-US" dirty="0"/>
              <a:t>Senior Security Strategist &amp; Director of Security Research (3.5 years+)</a:t>
            </a:r>
          </a:p>
          <a:p>
            <a:pPr algn="ctr"/>
            <a:r>
              <a:rPr lang="en-US" dirty="0"/>
              <a:t>Overlay within a Start-up</a:t>
            </a:r>
          </a:p>
        </p:txBody>
      </p:sp>
      <p:sp>
        <p:nvSpPr>
          <p:cNvPr id="18" name="TextBox 17">
            <a:extLst>
              <a:ext uri="{FF2B5EF4-FFF2-40B4-BE49-F238E27FC236}">
                <a16:creationId xmlns:a16="http://schemas.microsoft.com/office/drawing/2014/main" id="{1C74FD34-ECB7-6E4C-8FBF-CA4694C14878}"/>
              </a:ext>
            </a:extLst>
          </p:cNvPr>
          <p:cNvSpPr txBox="1"/>
          <p:nvPr/>
        </p:nvSpPr>
        <p:spPr>
          <a:xfrm>
            <a:off x="7948702" y="5704108"/>
            <a:ext cx="4243298" cy="1200329"/>
          </a:xfrm>
          <a:prstGeom prst="rect">
            <a:avLst/>
          </a:prstGeom>
          <a:noFill/>
        </p:spPr>
        <p:txBody>
          <a:bodyPr wrap="square" rtlCol="0">
            <a:spAutoFit/>
          </a:bodyPr>
          <a:lstStyle/>
          <a:p>
            <a:pPr algn="ctr"/>
            <a:r>
              <a:rPr lang="en-US" dirty="0"/>
              <a:t>Course Developer &amp; Instructor (6 months)</a:t>
            </a:r>
          </a:p>
          <a:p>
            <a:pPr algn="ctr"/>
            <a:r>
              <a:rPr lang="en-US" dirty="0"/>
              <a:t>US Cyber Command</a:t>
            </a:r>
          </a:p>
          <a:p>
            <a:pPr algn="ctr"/>
            <a:r>
              <a:rPr lang="en-US" dirty="0"/>
              <a:t>Created Course and Train the Trainer</a:t>
            </a:r>
          </a:p>
          <a:p>
            <a:pPr algn="ctr"/>
            <a:endParaRPr lang="en-US" dirty="0"/>
          </a:p>
        </p:txBody>
      </p:sp>
      <p:sp>
        <p:nvSpPr>
          <p:cNvPr id="12" name="Rectangle 11">
            <a:extLst>
              <a:ext uri="{FF2B5EF4-FFF2-40B4-BE49-F238E27FC236}">
                <a16:creationId xmlns:a16="http://schemas.microsoft.com/office/drawing/2014/main" id="{A4A9F60A-4CA3-7A45-88E9-DF4AEFDEFC11}"/>
              </a:ext>
            </a:extLst>
          </p:cNvPr>
          <p:cNvSpPr/>
          <p:nvPr/>
        </p:nvSpPr>
        <p:spPr>
          <a:xfrm>
            <a:off x="79838" y="6629129"/>
            <a:ext cx="12017829" cy="276999"/>
          </a:xfrm>
          <a:prstGeom prst="rect">
            <a:avLst/>
          </a:prstGeom>
        </p:spPr>
        <p:txBody>
          <a:bodyPr wrap="square">
            <a:spAutoFit/>
          </a:bodyPr>
          <a:lstStyle/>
          <a:p>
            <a:pPr algn="ctr">
              <a:spcAft>
                <a:spcPts val="2133"/>
              </a:spcAft>
            </a:pPr>
            <a:r>
              <a:rPr lang="en-US" sz="1200" dirty="0"/>
              <a:t>The views expressed in this talk are those of the author and do not reflect the official policy or position of IronNet, the US Government, or any other current or past employers.</a:t>
            </a:r>
          </a:p>
        </p:txBody>
      </p:sp>
    </p:spTree>
    <p:extLst>
      <p:ext uri="{BB962C8B-B14F-4D97-AF65-F5344CB8AC3E}">
        <p14:creationId xmlns:p14="http://schemas.microsoft.com/office/powerpoint/2010/main" val="16498345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B27CB6B1-E0DE-B541-9E2C-6C18D5C69634}"/>
              </a:ext>
            </a:extLst>
          </p:cNvPr>
          <p:cNvSpPr/>
          <p:nvPr/>
        </p:nvSpPr>
        <p:spPr>
          <a:xfrm>
            <a:off x="-11139" y="0"/>
            <a:ext cx="2669268" cy="260416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Change</a:t>
            </a:r>
          </a:p>
        </p:txBody>
      </p:sp>
      <p:sp>
        <p:nvSpPr>
          <p:cNvPr id="7" name="Oval 6">
            <a:extLst>
              <a:ext uri="{FF2B5EF4-FFF2-40B4-BE49-F238E27FC236}">
                <a16:creationId xmlns:a16="http://schemas.microsoft.com/office/drawing/2014/main" id="{78962B79-349D-D042-BAFC-59B4EC4B6DE4}"/>
              </a:ext>
            </a:extLst>
          </p:cNvPr>
          <p:cNvSpPr/>
          <p:nvPr/>
        </p:nvSpPr>
        <p:spPr>
          <a:xfrm>
            <a:off x="239278" y="3988982"/>
            <a:ext cx="2669268" cy="260416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Alteration</a:t>
            </a:r>
          </a:p>
        </p:txBody>
      </p:sp>
      <p:sp>
        <p:nvSpPr>
          <p:cNvPr id="8" name="Oval 7">
            <a:extLst>
              <a:ext uri="{FF2B5EF4-FFF2-40B4-BE49-F238E27FC236}">
                <a16:creationId xmlns:a16="http://schemas.microsoft.com/office/drawing/2014/main" id="{60CDF68B-7BED-3E47-9B13-8C49445988A3}"/>
              </a:ext>
            </a:extLst>
          </p:cNvPr>
          <p:cNvSpPr/>
          <p:nvPr/>
        </p:nvSpPr>
        <p:spPr>
          <a:xfrm>
            <a:off x="4808726" y="174686"/>
            <a:ext cx="2669268" cy="260416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Revolution</a:t>
            </a:r>
          </a:p>
        </p:txBody>
      </p:sp>
      <p:sp>
        <p:nvSpPr>
          <p:cNvPr id="9" name="Oval 8">
            <a:extLst>
              <a:ext uri="{FF2B5EF4-FFF2-40B4-BE49-F238E27FC236}">
                <a16:creationId xmlns:a16="http://schemas.microsoft.com/office/drawing/2014/main" id="{4B4F8C8D-0136-5D48-906C-6F53DBA82B41}"/>
              </a:ext>
            </a:extLst>
          </p:cNvPr>
          <p:cNvSpPr/>
          <p:nvPr/>
        </p:nvSpPr>
        <p:spPr>
          <a:xfrm>
            <a:off x="2714323" y="2266112"/>
            <a:ext cx="2669268" cy="260416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Upheaval</a:t>
            </a:r>
          </a:p>
        </p:txBody>
      </p:sp>
      <p:sp>
        <p:nvSpPr>
          <p:cNvPr id="10" name="Oval 9">
            <a:extLst>
              <a:ext uri="{FF2B5EF4-FFF2-40B4-BE49-F238E27FC236}">
                <a16:creationId xmlns:a16="http://schemas.microsoft.com/office/drawing/2014/main" id="{D92DBB02-2725-FF42-90B4-20CCCE7B0CEE}"/>
              </a:ext>
            </a:extLst>
          </p:cNvPr>
          <p:cNvSpPr/>
          <p:nvPr/>
        </p:nvSpPr>
        <p:spPr>
          <a:xfrm>
            <a:off x="9522732" y="1573906"/>
            <a:ext cx="2669268" cy="260416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Transformation</a:t>
            </a:r>
          </a:p>
        </p:txBody>
      </p:sp>
      <p:sp>
        <p:nvSpPr>
          <p:cNvPr id="11" name="Oval 10">
            <a:extLst>
              <a:ext uri="{FF2B5EF4-FFF2-40B4-BE49-F238E27FC236}">
                <a16:creationId xmlns:a16="http://schemas.microsoft.com/office/drawing/2014/main" id="{D406F545-FF1C-AA4A-97F9-DF6BCAAC3B16}"/>
              </a:ext>
            </a:extLst>
          </p:cNvPr>
          <p:cNvSpPr/>
          <p:nvPr/>
        </p:nvSpPr>
        <p:spPr>
          <a:xfrm>
            <a:off x="9581686" y="3873698"/>
            <a:ext cx="2669268" cy="2604163"/>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Metamorphosis</a:t>
            </a:r>
          </a:p>
        </p:txBody>
      </p:sp>
      <p:sp>
        <p:nvSpPr>
          <p:cNvPr id="12" name="Oval 11">
            <a:extLst>
              <a:ext uri="{FF2B5EF4-FFF2-40B4-BE49-F238E27FC236}">
                <a16:creationId xmlns:a16="http://schemas.microsoft.com/office/drawing/2014/main" id="{3D701817-6B66-FD42-8BDE-81BE7C367A8E}"/>
              </a:ext>
            </a:extLst>
          </p:cNvPr>
          <p:cNvSpPr/>
          <p:nvPr/>
        </p:nvSpPr>
        <p:spPr>
          <a:xfrm>
            <a:off x="6979215" y="78596"/>
            <a:ext cx="2669268" cy="260416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Reorganization</a:t>
            </a:r>
          </a:p>
        </p:txBody>
      </p:sp>
      <p:sp>
        <p:nvSpPr>
          <p:cNvPr id="13" name="Oval 12">
            <a:extLst>
              <a:ext uri="{FF2B5EF4-FFF2-40B4-BE49-F238E27FC236}">
                <a16:creationId xmlns:a16="http://schemas.microsoft.com/office/drawing/2014/main" id="{20E82A2C-B5AD-A24E-B149-AC4688506898}"/>
              </a:ext>
            </a:extLst>
          </p:cNvPr>
          <p:cNvSpPr/>
          <p:nvPr/>
        </p:nvSpPr>
        <p:spPr>
          <a:xfrm>
            <a:off x="7493696" y="2154969"/>
            <a:ext cx="2669268" cy="2604163"/>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Restructuring</a:t>
            </a:r>
          </a:p>
        </p:txBody>
      </p:sp>
      <p:sp>
        <p:nvSpPr>
          <p:cNvPr id="14" name="Oval 13">
            <a:extLst>
              <a:ext uri="{FF2B5EF4-FFF2-40B4-BE49-F238E27FC236}">
                <a16:creationId xmlns:a16="http://schemas.microsoft.com/office/drawing/2014/main" id="{7DEF0CCB-A83C-0D46-9ACE-39B2AF911BDC}"/>
              </a:ext>
            </a:extLst>
          </p:cNvPr>
          <p:cNvSpPr/>
          <p:nvPr/>
        </p:nvSpPr>
        <p:spPr>
          <a:xfrm>
            <a:off x="9279736" y="-184732"/>
            <a:ext cx="2669268" cy="2604163"/>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Rearrangement</a:t>
            </a:r>
          </a:p>
        </p:txBody>
      </p:sp>
      <p:sp>
        <p:nvSpPr>
          <p:cNvPr id="15" name="Oval 14">
            <a:extLst>
              <a:ext uri="{FF2B5EF4-FFF2-40B4-BE49-F238E27FC236}">
                <a16:creationId xmlns:a16="http://schemas.microsoft.com/office/drawing/2014/main" id="{95EE65BB-67BA-F140-831E-58D8F6AFA5DF}"/>
              </a:ext>
            </a:extLst>
          </p:cNvPr>
          <p:cNvSpPr/>
          <p:nvPr/>
        </p:nvSpPr>
        <p:spPr>
          <a:xfrm>
            <a:off x="2495073" y="4128437"/>
            <a:ext cx="2669268" cy="2604163"/>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Recasting</a:t>
            </a:r>
          </a:p>
        </p:txBody>
      </p:sp>
      <p:sp>
        <p:nvSpPr>
          <p:cNvPr id="16" name="Oval 15">
            <a:extLst>
              <a:ext uri="{FF2B5EF4-FFF2-40B4-BE49-F238E27FC236}">
                <a16:creationId xmlns:a16="http://schemas.microsoft.com/office/drawing/2014/main" id="{D8A529EC-A0CC-F649-9799-4AF233D3E1BB}"/>
              </a:ext>
            </a:extLst>
          </p:cNvPr>
          <p:cNvSpPr/>
          <p:nvPr/>
        </p:nvSpPr>
        <p:spPr>
          <a:xfrm>
            <a:off x="7305593" y="4178069"/>
            <a:ext cx="2669268" cy="260416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Remodeling</a:t>
            </a:r>
          </a:p>
        </p:txBody>
      </p:sp>
      <p:sp>
        <p:nvSpPr>
          <p:cNvPr id="18" name="Oval 17">
            <a:extLst>
              <a:ext uri="{FF2B5EF4-FFF2-40B4-BE49-F238E27FC236}">
                <a16:creationId xmlns:a16="http://schemas.microsoft.com/office/drawing/2014/main" id="{EAA24027-00C7-3046-8E1D-8BF037F717FD}"/>
              </a:ext>
            </a:extLst>
          </p:cNvPr>
          <p:cNvSpPr/>
          <p:nvPr/>
        </p:nvSpPr>
        <p:spPr>
          <a:xfrm>
            <a:off x="4872925" y="4260154"/>
            <a:ext cx="2669268" cy="2604163"/>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Renovation</a:t>
            </a:r>
          </a:p>
        </p:txBody>
      </p:sp>
      <p:sp>
        <p:nvSpPr>
          <p:cNvPr id="19" name="Oval 18">
            <a:extLst>
              <a:ext uri="{FF2B5EF4-FFF2-40B4-BE49-F238E27FC236}">
                <a16:creationId xmlns:a16="http://schemas.microsoft.com/office/drawing/2014/main" id="{D6C24376-FE56-A649-8D83-DCD26B26642A}"/>
              </a:ext>
            </a:extLst>
          </p:cNvPr>
          <p:cNvSpPr/>
          <p:nvPr/>
        </p:nvSpPr>
        <p:spPr>
          <a:xfrm>
            <a:off x="2636125" y="35231"/>
            <a:ext cx="2669268" cy="2604163"/>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Restyling</a:t>
            </a:r>
          </a:p>
        </p:txBody>
      </p:sp>
      <p:sp>
        <p:nvSpPr>
          <p:cNvPr id="20" name="Oval 19">
            <a:extLst>
              <a:ext uri="{FF2B5EF4-FFF2-40B4-BE49-F238E27FC236}">
                <a16:creationId xmlns:a16="http://schemas.microsoft.com/office/drawing/2014/main" id="{71EB46F8-27AB-984D-AA1E-901C8EAD0AF0}"/>
              </a:ext>
            </a:extLst>
          </p:cNvPr>
          <p:cNvSpPr/>
          <p:nvPr/>
        </p:nvSpPr>
        <p:spPr>
          <a:xfrm>
            <a:off x="306093" y="1895193"/>
            <a:ext cx="2669268" cy="2604163"/>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Variation</a:t>
            </a:r>
          </a:p>
        </p:txBody>
      </p:sp>
      <p:sp>
        <p:nvSpPr>
          <p:cNvPr id="21" name="Oval 20">
            <a:extLst>
              <a:ext uri="{FF2B5EF4-FFF2-40B4-BE49-F238E27FC236}">
                <a16:creationId xmlns:a16="http://schemas.microsoft.com/office/drawing/2014/main" id="{E3782C39-91C7-AA47-9BDA-A89F53561363}"/>
              </a:ext>
            </a:extLst>
          </p:cNvPr>
          <p:cNvSpPr/>
          <p:nvPr/>
        </p:nvSpPr>
        <p:spPr>
          <a:xfrm>
            <a:off x="4962532" y="2302040"/>
            <a:ext cx="2669268" cy="260416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Innovation</a:t>
            </a:r>
          </a:p>
        </p:txBody>
      </p:sp>
      <p:pic>
        <p:nvPicPr>
          <p:cNvPr id="17" name="Content Placeholder 4">
            <a:extLst>
              <a:ext uri="{FF2B5EF4-FFF2-40B4-BE49-F238E27FC236}">
                <a16:creationId xmlns:a16="http://schemas.microsoft.com/office/drawing/2014/main" id="{E8F7934C-CAF1-9F47-A7E7-6E653ACFC92F}"/>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239278" y="1068695"/>
            <a:ext cx="11649840" cy="4393095"/>
          </a:xfrm>
        </p:spPr>
      </p:pic>
    </p:spTree>
    <p:extLst>
      <p:ext uri="{BB962C8B-B14F-4D97-AF65-F5344CB8AC3E}">
        <p14:creationId xmlns:p14="http://schemas.microsoft.com/office/powerpoint/2010/main" val="283042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childTnLst>
                                  <p:subTnLst>
                                    <p:set>
                                      <p:cBhvr override="childStyle">
                                        <p:cTn dur="1" fill="hold" display="0" masterRel="nextClick" afterEffect="1"/>
                                        <p:tgtEl>
                                          <p:spTgt spid="17"/>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childTnLst>
                                </p:cTn>
                              </p:par>
                              <p:par>
                                <p:cTn id="41" presetID="1" presetClass="entr" presetSubtype="0" fill="hold" grpId="1" nodeType="with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8" grpId="0" animBg="1"/>
      <p:bldP spid="19" grpId="0" animBg="1"/>
      <p:bldP spid="20" grpId="0" animBg="1"/>
      <p:bldP spid="21" grpId="0" animBg="1"/>
      <p:bldP spid="21"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D0D34-5281-7A42-86C9-4392244B963D}"/>
              </a:ext>
            </a:extLst>
          </p:cNvPr>
          <p:cNvSpPr>
            <a:spLocks noGrp="1"/>
          </p:cNvSpPr>
          <p:nvPr>
            <p:ph type="title"/>
          </p:nvPr>
        </p:nvSpPr>
        <p:spPr>
          <a:xfrm>
            <a:off x="838200" y="365125"/>
            <a:ext cx="10515600" cy="1325563"/>
          </a:xfrm>
        </p:spPr>
        <p:txBody>
          <a:bodyPr/>
          <a:lstStyle/>
          <a:p>
            <a:r>
              <a:rPr lang="en-US" dirty="0"/>
              <a:t>Why, So What, Who Cares…</a:t>
            </a:r>
          </a:p>
        </p:txBody>
      </p:sp>
      <p:pic>
        <p:nvPicPr>
          <p:cNvPr id="5" name="Picture 4">
            <a:extLst>
              <a:ext uri="{FF2B5EF4-FFF2-40B4-BE49-F238E27FC236}">
                <a16:creationId xmlns:a16="http://schemas.microsoft.com/office/drawing/2014/main" id="{0AF18F55-6381-7945-B3E1-77C2C0E3F7A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097953" y="1986403"/>
            <a:ext cx="3938718" cy="2852606"/>
          </a:xfrm>
          <a:prstGeom prst="rect">
            <a:avLst/>
          </a:prstGeom>
          <a:ln>
            <a:solidFill>
              <a:schemeClr val="accent3"/>
            </a:solidFill>
          </a:ln>
        </p:spPr>
      </p:pic>
      <p:grpSp>
        <p:nvGrpSpPr>
          <p:cNvPr id="9" name="Group 8">
            <a:extLst>
              <a:ext uri="{FF2B5EF4-FFF2-40B4-BE49-F238E27FC236}">
                <a16:creationId xmlns:a16="http://schemas.microsoft.com/office/drawing/2014/main" id="{E751FDBD-649A-504E-B295-0BCD63DF98D9}"/>
              </a:ext>
            </a:extLst>
          </p:cNvPr>
          <p:cNvGrpSpPr/>
          <p:nvPr/>
        </p:nvGrpSpPr>
        <p:grpSpPr>
          <a:xfrm>
            <a:off x="255790" y="1957892"/>
            <a:ext cx="3604794" cy="2872292"/>
            <a:chOff x="492461" y="1247753"/>
            <a:chExt cx="4064000" cy="3238186"/>
          </a:xfrm>
        </p:grpSpPr>
        <p:pic>
          <p:nvPicPr>
            <p:cNvPr id="6" name="Picture 5">
              <a:extLst>
                <a:ext uri="{FF2B5EF4-FFF2-40B4-BE49-F238E27FC236}">
                  <a16:creationId xmlns:a16="http://schemas.microsoft.com/office/drawing/2014/main" id="{F2C734B9-A427-F64B-9997-5F2DFD2FFA4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92461" y="2199939"/>
              <a:ext cx="4064000" cy="2286000"/>
            </a:xfrm>
            <a:prstGeom prst="rect">
              <a:avLst/>
            </a:prstGeom>
          </p:spPr>
        </p:pic>
        <p:pic>
          <p:nvPicPr>
            <p:cNvPr id="8" name="Picture 7">
              <a:extLst>
                <a:ext uri="{FF2B5EF4-FFF2-40B4-BE49-F238E27FC236}">
                  <a16:creationId xmlns:a16="http://schemas.microsoft.com/office/drawing/2014/main" id="{19392AF7-41DC-7D4A-8EBA-B16ED97750E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98438" y="1247753"/>
              <a:ext cx="4058023" cy="952185"/>
            </a:xfrm>
            <a:prstGeom prst="rect">
              <a:avLst/>
            </a:prstGeom>
          </p:spPr>
        </p:pic>
      </p:grpSp>
      <p:sp>
        <p:nvSpPr>
          <p:cNvPr id="10" name="TextBox 9">
            <a:extLst>
              <a:ext uri="{FF2B5EF4-FFF2-40B4-BE49-F238E27FC236}">
                <a16:creationId xmlns:a16="http://schemas.microsoft.com/office/drawing/2014/main" id="{CD6E8773-5432-C74D-AE47-152E35885FD4}"/>
              </a:ext>
            </a:extLst>
          </p:cNvPr>
          <p:cNvSpPr txBox="1"/>
          <p:nvPr/>
        </p:nvSpPr>
        <p:spPr>
          <a:xfrm>
            <a:off x="583478" y="5045336"/>
            <a:ext cx="3444276" cy="1200329"/>
          </a:xfrm>
          <a:prstGeom prst="rect">
            <a:avLst/>
          </a:prstGeom>
          <a:noFill/>
        </p:spPr>
        <p:txBody>
          <a:bodyPr wrap="none" rtlCol="0">
            <a:spAutoFit/>
          </a:bodyPr>
          <a:lstStyle/>
          <a:p>
            <a:pPr marL="285750" indent="-285750">
              <a:buFont typeface="Arial" panose="020B0604020202020204" pitchFamily="34" charset="0"/>
              <a:buChar char="•"/>
            </a:pPr>
            <a:r>
              <a:rPr lang="en-US" dirty="0"/>
              <a:t>Improve morale</a:t>
            </a:r>
          </a:p>
          <a:p>
            <a:pPr marL="285750" indent="-285750">
              <a:buFont typeface="Arial" panose="020B0604020202020204" pitchFamily="34" charset="0"/>
              <a:buChar char="•"/>
            </a:pPr>
            <a:r>
              <a:rPr lang="en-US" dirty="0"/>
              <a:t>Increase retention</a:t>
            </a:r>
          </a:p>
          <a:p>
            <a:pPr marL="285750" indent="-285750">
              <a:buFont typeface="Arial" panose="020B0604020202020204" pitchFamily="34" charset="0"/>
              <a:buChar char="•"/>
            </a:pPr>
            <a:r>
              <a:rPr lang="en-US" dirty="0"/>
              <a:t>Aid recruiting</a:t>
            </a:r>
          </a:p>
          <a:p>
            <a:pPr marL="285750" indent="-285750">
              <a:buFont typeface="Arial" panose="020B0604020202020204" pitchFamily="34" charset="0"/>
              <a:buChar char="•"/>
            </a:pPr>
            <a:r>
              <a:rPr lang="en-US" dirty="0"/>
              <a:t>Unlock potential of your people</a:t>
            </a:r>
          </a:p>
        </p:txBody>
      </p:sp>
      <p:pic>
        <p:nvPicPr>
          <p:cNvPr id="11" name="Picture 10">
            <a:extLst>
              <a:ext uri="{FF2B5EF4-FFF2-40B4-BE49-F238E27FC236}">
                <a16:creationId xmlns:a16="http://schemas.microsoft.com/office/drawing/2014/main" id="{5C6D466B-E5EC-A548-A0B5-EB8E5AE5860F}"/>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8263288" y="2012627"/>
            <a:ext cx="3719447" cy="2817557"/>
          </a:xfrm>
          <a:prstGeom prst="rect">
            <a:avLst/>
          </a:prstGeom>
        </p:spPr>
      </p:pic>
      <p:sp>
        <p:nvSpPr>
          <p:cNvPr id="12" name="Rectangle 11">
            <a:extLst>
              <a:ext uri="{FF2B5EF4-FFF2-40B4-BE49-F238E27FC236}">
                <a16:creationId xmlns:a16="http://schemas.microsoft.com/office/drawing/2014/main" id="{717EC07C-CC94-D54C-90FA-29EF0E21E640}"/>
              </a:ext>
            </a:extLst>
          </p:cNvPr>
          <p:cNvSpPr/>
          <p:nvPr/>
        </p:nvSpPr>
        <p:spPr>
          <a:xfrm>
            <a:off x="8222428" y="6627168"/>
            <a:ext cx="6096000" cy="230832"/>
          </a:xfrm>
          <a:prstGeom prst="rect">
            <a:avLst/>
          </a:prstGeom>
        </p:spPr>
        <p:txBody>
          <a:bodyPr>
            <a:spAutoFit/>
          </a:bodyPr>
          <a:lstStyle/>
          <a:p>
            <a:r>
              <a:rPr lang="en-US" sz="900" dirty="0"/>
              <a:t>https://</a:t>
            </a:r>
            <a:r>
              <a:rPr lang="en-US" sz="900" dirty="0" err="1"/>
              <a:t>medium.com</a:t>
            </a:r>
            <a:r>
              <a:rPr lang="en-US" sz="900" dirty="0"/>
              <a:t>/@</a:t>
            </a:r>
            <a:r>
              <a:rPr lang="en-US" sz="900" dirty="0" err="1"/>
              <a:t>HockeyInJune</a:t>
            </a:r>
            <a:r>
              <a:rPr lang="en-US" sz="900" dirty="0"/>
              <a:t>/rsa-conference-2019-recap-cf612101ad96</a:t>
            </a:r>
          </a:p>
        </p:txBody>
      </p:sp>
      <p:sp>
        <p:nvSpPr>
          <p:cNvPr id="13" name="TextBox 12">
            <a:extLst>
              <a:ext uri="{FF2B5EF4-FFF2-40B4-BE49-F238E27FC236}">
                <a16:creationId xmlns:a16="http://schemas.microsoft.com/office/drawing/2014/main" id="{3F1900FA-D02E-D649-8CB5-754EC959A092}"/>
              </a:ext>
            </a:extLst>
          </p:cNvPr>
          <p:cNvSpPr txBox="1"/>
          <p:nvPr/>
        </p:nvSpPr>
        <p:spPr>
          <a:xfrm>
            <a:off x="4436509" y="5045336"/>
            <a:ext cx="3502635" cy="2308324"/>
          </a:xfrm>
          <a:prstGeom prst="rect">
            <a:avLst/>
          </a:prstGeom>
          <a:noFill/>
        </p:spPr>
        <p:txBody>
          <a:bodyPr wrap="square" rtlCol="0">
            <a:spAutoFit/>
          </a:bodyPr>
          <a:lstStyle/>
          <a:p>
            <a:pPr marL="285750" indent="-285750">
              <a:buFont typeface="Arial" panose="020B0604020202020204" pitchFamily="34" charset="0"/>
              <a:buChar char="•"/>
            </a:pPr>
            <a:r>
              <a:rPr lang="en-US" dirty="0"/>
              <a:t>Solve problems that matter, </a:t>
            </a:r>
          </a:p>
          <a:p>
            <a:pPr marL="285750" indent="-285750">
              <a:buFont typeface="Arial" panose="020B0604020202020204" pitchFamily="34" charset="0"/>
              <a:buChar char="•"/>
            </a:pPr>
            <a:r>
              <a:rPr lang="en-US" dirty="0"/>
              <a:t>Contribute to your organization, and your customers</a:t>
            </a:r>
          </a:p>
          <a:p>
            <a:pPr marL="285750" indent="-285750">
              <a:buFont typeface="Arial" panose="020B0604020202020204" pitchFamily="34" charset="0"/>
              <a:buChar char="•"/>
            </a:pPr>
            <a:r>
              <a:rPr lang="en-US" dirty="0"/>
              <a:t>Contribute to your community, no matter how you define it</a:t>
            </a:r>
          </a:p>
          <a:p>
            <a:pPr marL="285750" indent="-285750">
              <a:buFont typeface="Arial" panose="020B0604020202020204" pitchFamily="34" charset="0"/>
              <a:buChar char="•"/>
            </a:pPr>
            <a:r>
              <a:rPr lang="en-US" dirty="0"/>
              <a:t>Lead</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
        <p:nvSpPr>
          <p:cNvPr id="14" name="TextBox 13">
            <a:extLst>
              <a:ext uri="{FF2B5EF4-FFF2-40B4-BE49-F238E27FC236}">
                <a16:creationId xmlns:a16="http://schemas.microsoft.com/office/drawing/2014/main" id="{AAE7F790-D1FC-4641-A28F-EF0F19B9EF2A}"/>
              </a:ext>
            </a:extLst>
          </p:cNvPr>
          <p:cNvSpPr txBox="1"/>
          <p:nvPr/>
        </p:nvSpPr>
        <p:spPr>
          <a:xfrm>
            <a:off x="8480100" y="4973359"/>
            <a:ext cx="3502635" cy="2031325"/>
          </a:xfrm>
          <a:prstGeom prst="rect">
            <a:avLst/>
          </a:prstGeom>
          <a:noFill/>
        </p:spPr>
        <p:txBody>
          <a:bodyPr wrap="square" rtlCol="0">
            <a:spAutoFit/>
          </a:bodyPr>
          <a:lstStyle/>
          <a:p>
            <a:pPr marL="285750" indent="-285750">
              <a:buFont typeface="Arial" panose="020B0604020202020204" pitchFamily="34" charset="0"/>
              <a:buChar char="•"/>
            </a:pPr>
            <a:r>
              <a:rPr lang="en-US" dirty="0"/>
              <a:t>Content-based Marketing</a:t>
            </a:r>
          </a:p>
          <a:p>
            <a:pPr marL="285750" indent="-285750">
              <a:buFont typeface="Arial" panose="020B0604020202020204" pitchFamily="34" charset="0"/>
              <a:buChar char="•"/>
            </a:pPr>
            <a:r>
              <a:rPr lang="en-US" dirty="0"/>
              <a:t>Be recognized as a leader</a:t>
            </a:r>
          </a:p>
          <a:p>
            <a:pPr marL="285750" indent="-285750">
              <a:buFont typeface="Arial" panose="020B0604020202020204" pitchFamily="34" charset="0"/>
              <a:buChar char="•"/>
            </a:pPr>
            <a:r>
              <a:rPr lang="en-US" dirty="0"/>
              <a:t>Create new products and services</a:t>
            </a:r>
          </a:p>
          <a:p>
            <a:pPr marL="285750" indent="-285750">
              <a:buFont typeface="Arial" panose="020B0604020202020204" pitchFamily="34" charset="0"/>
              <a:buChar char="•"/>
            </a:pPr>
            <a:r>
              <a:rPr lang="en-US" dirty="0"/>
              <a:t>Compete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2878350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33E99-4B73-8343-B40D-28F81D26F0AE}"/>
              </a:ext>
            </a:extLst>
          </p:cNvPr>
          <p:cNvSpPr>
            <a:spLocks noGrp="1"/>
          </p:cNvSpPr>
          <p:nvPr>
            <p:ph type="title"/>
          </p:nvPr>
        </p:nvSpPr>
        <p:spPr>
          <a:xfrm>
            <a:off x="540026" y="92745"/>
            <a:ext cx="10515600" cy="1325563"/>
          </a:xfrm>
        </p:spPr>
        <p:txBody>
          <a:bodyPr/>
          <a:lstStyle/>
          <a:p>
            <a:r>
              <a:rPr lang="en-US" dirty="0"/>
              <a:t>Institutional Agility </a:t>
            </a:r>
          </a:p>
        </p:txBody>
      </p:sp>
      <p:pic>
        <p:nvPicPr>
          <p:cNvPr id="4" name="Picture 3">
            <a:extLst>
              <a:ext uri="{FF2B5EF4-FFF2-40B4-BE49-F238E27FC236}">
                <a16:creationId xmlns:a16="http://schemas.microsoft.com/office/drawing/2014/main" id="{A50E13D6-B919-AA45-8049-718F24122DC3}"/>
              </a:ext>
            </a:extLst>
          </p:cNvPr>
          <p:cNvPicPr>
            <a:picLocks noChangeAspect="1"/>
          </p:cNvPicPr>
          <p:nvPr/>
        </p:nvPicPr>
        <p:blipFill>
          <a:blip r:embed="rId3"/>
          <a:stretch>
            <a:fillRect/>
          </a:stretch>
        </p:blipFill>
        <p:spPr>
          <a:xfrm>
            <a:off x="1694069" y="1553980"/>
            <a:ext cx="3613426" cy="4835614"/>
          </a:xfrm>
          <a:prstGeom prst="rect">
            <a:avLst/>
          </a:prstGeom>
        </p:spPr>
      </p:pic>
      <p:pic>
        <p:nvPicPr>
          <p:cNvPr id="5" name="Picture 4">
            <a:extLst>
              <a:ext uri="{FF2B5EF4-FFF2-40B4-BE49-F238E27FC236}">
                <a16:creationId xmlns:a16="http://schemas.microsoft.com/office/drawing/2014/main" id="{693C5225-A459-3E40-8E93-23E34906F320}"/>
              </a:ext>
            </a:extLst>
          </p:cNvPr>
          <p:cNvPicPr>
            <a:picLocks noChangeAspect="1"/>
          </p:cNvPicPr>
          <p:nvPr/>
        </p:nvPicPr>
        <p:blipFill>
          <a:blip r:embed="rId4"/>
          <a:stretch>
            <a:fillRect/>
          </a:stretch>
        </p:blipFill>
        <p:spPr>
          <a:xfrm>
            <a:off x="7010952" y="2059609"/>
            <a:ext cx="3824356" cy="3824356"/>
          </a:xfrm>
          <a:prstGeom prst="rect">
            <a:avLst/>
          </a:prstGeom>
        </p:spPr>
      </p:pic>
    </p:spTree>
    <p:extLst>
      <p:ext uri="{BB962C8B-B14F-4D97-AF65-F5344CB8AC3E}">
        <p14:creationId xmlns:p14="http://schemas.microsoft.com/office/powerpoint/2010/main" val="8110143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66979-623A-824E-8B19-6776CEAE0ABE}"/>
              </a:ext>
            </a:extLst>
          </p:cNvPr>
          <p:cNvSpPr>
            <a:spLocks noGrp="1"/>
          </p:cNvSpPr>
          <p:nvPr>
            <p:ph type="title"/>
          </p:nvPr>
        </p:nvSpPr>
        <p:spPr/>
        <p:txBody>
          <a:bodyPr/>
          <a:lstStyle/>
          <a:p>
            <a:r>
              <a:rPr lang="en-US" dirty="0"/>
              <a:t>What is Your Culture?</a:t>
            </a:r>
          </a:p>
        </p:txBody>
      </p:sp>
      <p:sp>
        <p:nvSpPr>
          <p:cNvPr id="7" name="Rectangle 6">
            <a:extLst>
              <a:ext uri="{FF2B5EF4-FFF2-40B4-BE49-F238E27FC236}">
                <a16:creationId xmlns:a16="http://schemas.microsoft.com/office/drawing/2014/main" id="{04D854D5-8E80-FE40-8CBD-C9794C8436E6}"/>
              </a:ext>
            </a:extLst>
          </p:cNvPr>
          <p:cNvSpPr/>
          <p:nvPr/>
        </p:nvSpPr>
        <p:spPr>
          <a:xfrm>
            <a:off x="6096000" y="6394876"/>
            <a:ext cx="6096000" cy="461665"/>
          </a:xfrm>
          <a:prstGeom prst="rect">
            <a:avLst/>
          </a:prstGeom>
        </p:spPr>
        <p:txBody>
          <a:bodyPr>
            <a:spAutoFit/>
          </a:bodyPr>
          <a:lstStyle/>
          <a:p>
            <a:pPr algn="r"/>
            <a:r>
              <a:rPr lang="en-US" sz="800" dirty="0"/>
              <a:t>http://operational-</a:t>
            </a:r>
            <a:r>
              <a:rPr lang="en-US" sz="800" dirty="0" err="1"/>
              <a:t>strategies.com</a:t>
            </a:r>
            <a:r>
              <a:rPr lang="en-US" sz="800" dirty="0"/>
              <a:t>/color-outside-lines/</a:t>
            </a:r>
            <a:br>
              <a:rPr lang="en-US" sz="800" dirty="0"/>
            </a:br>
            <a:r>
              <a:rPr lang="en-US" sz="800" dirty="0"/>
              <a:t>https://</a:t>
            </a:r>
            <a:r>
              <a:rPr lang="en-US" sz="800" dirty="0" err="1"/>
              <a:t>www.cshub.com</a:t>
            </a:r>
            <a:r>
              <a:rPr lang="en-US" sz="800" dirty="0"/>
              <a:t>/security-strategy/news/</a:t>
            </a:r>
            <a:r>
              <a:rPr lang="en-US" sz="800" dirty="0" err="1"/>
              <a:t>rsa</a:t>
            </a:r>
            <a:r>
              <a:rPr lang="en-US" sz="800" dirty="0"/>
              <a:t>-coverage-includes-automation-threat-landscape  </a:t>
            </a:r>
            <a:br>
              <a:rPr lang="en-US" sz="800" dirty="0"/>
            </a:br>
            <a:r>
              <a:rPr lang="en-US" sz="800" dirty="0"/>
              <a:t>https://</a:t>
            </a:r>
            <a:r>
              <a:rPr lang="en-US" sz="800" dirty="0" err="1"/>
              <a:t>www.armytimes.com</a:t>
            </a:r>
            <a:r>
              <a:rPr lang="en-US" sz="800" dirty="0"/>
              <a:t>/news/your-army/2018/11/09/excited-about-the-armys-new-pinks-and-greens-uniform-stand-by-to-stand-by/</a:t>
            </a:r>
          </a:p>
        </p:txBody>
      </p:sp>
      <p:pic>
        <p:nvPicPr>
          <p:cNvPr id="9" name="Picture 8">
            <a:extLst>
              <a:ext uri="{FF2B5EF4-FFF2-40B4-BE49-F238E27FC236}">
                <a16:creationId xmlns:a16="http://schemas.microsoft.com/office/drawing/2014/main" id="{5D1307C3-00B8-3C48-8615-F351E6BF6139}"/>
              </a:ext>
            </a:extLst>
          </p:cNvPr>
          <p:cNvPicPr>
            <a:picLocks noChangeAspect="1"/>
          </p:cNvPicPr>
          <p:nvPr/>
        </p:nvPicPr>
        <p:blipFill>
          <a:blip r:embed="rId3"/>
          <a:stretch>
            <a:fillRect/>
          </a:stretch>
        </p:blipFill>
        <p:spPr>
          <a:xfrm>
            <a:off x="1351803" y="1268891"/>
            <a:ext cx="4026580" cy="2952825"/>
          </a:xfrm>
          <a:prstGeom prst="rect">
            <a:avLst/>
          </a:prstGeom>
        </p:spPr>
      </p:pic>
      <p:pic>
        <p:nvPicPr>
          <p:cNvPr id="12" name="Picture 11">
            <a:extLst>
              <a:ext uri="{FF2B5EF4-FFF2-40B4-BE49-F238E27FC236}">
                <a16:creationId xmlns:a16="http://schemas.microsoft.com/office/drawing/2014/main" id="{BF15CDD8-CD3F-8549-9CF2-CC61B32CABB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033163" y="4575141"/>
            <a:ext cx="2586624" cy="1733038"/>
          </a:xfrm>
          <a:prstGeom prst="rect">
            <a:avLst/>
          </a:prstGeom>
        </p:spPr>
      </p:pic>
      <p:pic>
        <p:nvPicPr>
          <p:cNvPr id="5" name="Picture 4">
            <a:extLst>
              <a:ext uri="{FF2B5EF4-FFF2-40B4-BE49-F238E27FC236}">
                <a16:creationId xmlns:a16="http://schemas.microsoft.com/office/drawing/2014/main" id="{E1CD16F5-4458-834E-B91B-3D6150DDE82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5400000">
            <a:off x="6928862" y="4755983"/>
            <a:ext cx="1723966" cy="1292974"/>
          </a:xfrm>
          <a:prstGeom prst="rect">
            <a:avLst/>
          </a:prstGeom>
        </p:spPr>
      </p:pic>
      <p:pic>
        <p:nvPicPr>
          <p:cNvPr id="6" name="Picture 5">
            <a:extLst>
              <a:ext uri="{FF2B5EF4-FFF2-40B4-BE49-F238E27FC236}">
                <a16:creationId xmlns:a16="http://schemas.microsoft.com/office/drawing/2014/main" id="{F4E86D17-5EA3-804B-9538-C6B7B1AE4922}"/>
              </a:ext>
            </a:extLst>
          </p:cNvPr>
          <p:cNvPicPr>
            <a:picLocks noChangeAspect="1"/>
          </p:cNvPicPr>
          <p:nvPr/>
        </p:nvPicPr>
        <p:blipFill>
          <a:blip r:embed="rId6"/>
          <a:stretch>
            <a:fillRect/>
          </a:stretch>
        </p:blipFill>
        <p:spPr>
          <a:xfrm>
            <a:off x="7485929" y="1761385"/>
            <a:ext cx="3429430" cy="1920481"/>
          </a:xfrm>
          <a:prstGeom prst="rect">
            <a:avLst/>
          </a:prstGeom>
        </p:spPr>
      </p:pic>
      <p:pic>
        <p:nvPicPr>
          <p:cNvPr id="11" name="Picture 10">
            <a:extLst>
              <a:ext uri="{FF2B5EF4-FFF2-40B4-BE49-F238E27FC236}">
                <a16:creationId xmlns:a16="http://schemas.microsoft.com/office/drawing/2014/main" id="{955FF51A-C03A-0844-8721-9007754A44E1}"/>
              </a:ext>
            </a:extLst>
          </p:cNvPr>
          <p:cNvPicPr>
            <a:picLocks noChangeAspect="1"/>
          </p:cNvPicPr>
          <p:nvPr/>
        </p:nvPicPr>
        <p:blipFill>
          <a:blip r:embed="rId7"/>
          <a:stretch>
            <a:fillRect/>
          </a:stretch>
        </p:blipFill>
        <p:spPr>
          <a:xfrm>
            <a:off x="1445170" y="4575141"/>
            <a:ext cx="3265838" cy="2177225"/>
          </a:xfrm>
          <a:prstGeom prst="rect">
            <a:avLst/>
          </a:prstGeom>
        </p:spPr>
      </p:pic>
      <p:sp>
        <p:nvSpPr>
          <p:cNvPr id="14" name="TextBox 13">
            <a:extLst>
              <a:ext uri="{FF2B5EF4-FFF2-40B4-BE49-F238E27FC236}">
                <a16:creationId xmlns:a16="http://schemas.microsoft.com/office/drawing/2014/main" id="{74C630B3-C768-8A42-824D-B132C48B2E66}"/>
              </a:ext>
            </a:extLst>
          </p:cNvPr>
          <p:cNvSpPr txBox="1"/>
          <p:nvPr/>
        </p:nvSpPr>
        <p:spPr>
          <a:xfrm>
            <a:off x="8883089" y="3716513"/>
            <a:ext cx="635110" cy="707886"/>
          </a:xfrm>
          <a:prstGeom prst="rect">
            <a:avLst/>
          </a:prstGeom>
          <a:noFill/>
        </p:spPr>
        <p:txBody>
          <a:bodyPr wrap="none" rtlCol="0">
            <a:spAutoFit/>
          </a:bodyPr>
          <a:lstStyle/>
          <a:p>
            <a:r>
              <a:rPr lang="en-US" sz="4000" dirty="0"/>
              <a:t>or</a:t>
            </a:r>
          </a:p>
        </p:txBody>
      </p:sp>
      <p:sp>
        <p:nvSpPr>
          <p:cNvPr id="10" name="TextBox 9">
            <a:extLst>
              <a:ext uri="{FF2B5EF4-FFF2-40B4-BE49-F238E27FC236}">
                <a16:creationId xmlns:a16="http://schemas.microsoft.com/office/drawing/2014/main" id="{A38BD87C-F7F0-6A42-AE33-06935342DD0F}"/>
              </a:ext>
            </a:extLst>
          </p:cNvPr>
          <p:cNvSpPr txBox="1"/>
          <p:nvPr/>
        </p:nvSpPr>
        <p:spPr>
          <a:xfrm>
            <a:off x="5635642" y="2322287"/>
            <a:ext cx="635110" cy="707886"/>
          </a:xfrm>
          <a:prstGeom prst="rect">
            <a:avLst/>
          </a:prstGeom>
          <a:noFill/>
        </p:spPr>
        <p:txBody>
          <a:bodyPr wrap="none" rtlCol="0">
            <a:spAutoFit/>
          </a:bodyPr>
          <a:lstStyle/>
          <a:p>
            <a:r>
              <a:rPr lang="en-US" sz="4000" dirty="0"/>
              <a:t>or</a:t>
            </a:r>
          </a:p>
        </p:txBody>
      </p:sp>
      <p:sp>
        <p:nvSpPr>
          <p:cNvPr id="13" name="TextBox 12">
            <a:extLst>
              <a:ext uri="{FF2B5EF4-FFF2-40B4-BE49-F238E27FC236}">
                <a16:creationId xmlns:a16="http://schemas.microsoft.com/office/drawing/2014/main" id="{BA00AF40-A003-904C-892C-6EE853498858}"/>
              </a:ext>
            </a:extLst>
          </p:cNvPr>
          <p:cNvSpPr txBox="1"/>
          <p:nvPr/>
        </p:nvSpPr>
        <p:spPr>
          <a:xfrm>
            <a:off x="5635642" y="5087717"/>
            <a:ext cx="635110" cy="707886"/>
          </a:xfrm>
          <a:prstGeom prst="rect">
            <a:avLst/>
          </a:prstGeom>
          <a:noFill/>
        </p:spPr>
        <p:txBody>
          <a:bodyPr wrap="none" rtlCol="0">
            <a:spAutoFit/>
          </a:bodyPr>
          <a:lstStyle/>
          <a:p>
            <a:r>
              <a:rPr lang="en-US" sz="4000" dirty="0"/>
              <a:t>or</a:t>
            </a:r>
          </a:p>
        </p:txBody>
      </p:sp>
      <p:sp>
        <p:nvSpPr>
          <p:cNvPr id="15" name="TextBox 14">
            <a:extLst>
              <a:ext uri="{FF2B5EF4-FFF2-40B4-BE49-F238E27FC236}">
                <a16:creationId xmlns:a16="http://schemas.microsoft.com/office/drawing/2014/main" id="{0E16A0CD-DD37-3340-AF23-A2E1C054B25F}"/>
              </a:ext>
            </a:extLst>
          </p:cNvPr>
          <p:cNvSpPr txBox="1"/>
          <p:nvPr/>
        </p:nvSpPr>
        <p:spPr>
          <a:xfrm>
            <a:off x="2684728" y="3832601"/>
            <a:ext cx="635110" cy="707886"/>
          </a:xfrm>
          <a:prstGeom prst="rect">
            <a:avLst/>
          </a:prstGeom>
          <a:noFill/>
        </p:spPr>
        <p:txBody>
          <a:bodyPr wrap="none" rtlCol="0">
            <a:spAutoFit/>
          </a:bodyPr>
          <a:lstStyle/>
          <a:p>
            <a:r>
              <a:rPr lang="en-US" sz="4000" dirty="0"/>
              <a:t>or</a:t>
            </a:r>
          </a:p>
        </p:txBody>
      </p:sp>
    </p:spTree>
    <p:extLst>
      <p:ext uri="{BB962C8B-B14F-4D97-AF65-F5344CB8AC3E}">
        <p14:creationId xmlns:p14="http://schemas.microsoft.com/office/powerpoint/2010/main" val="1405083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B21FF-4D0B-9644-A41B-2350BB9AF11D}"/>
              </a:ext>
            </a:extLst>
          </p:cNvPr>
          <p:cNvSpPr>
            <a:spLocks noGrp="1"/>
          </p:cNvSpPr>
          <p:nvPr>
            <p:ph type="title"/>
          </p:nvPr>
        </p:nvSpPr>
        <p:spPr/>
        <p:txBody>
          <a:bodyPr/>
          <a:lstStyle/>
          <a:p>
            <a:r>
              <a:rPr lang="en-US" dirty="0"/>
              <a:t>But it Can Be Done…</a:t>
            </a:r>
          </a:p>
        </p:txBody>
      </p:sp>
      <p:pic>
        <p:nvPicPr>
          <p:cNvPr id="4" name="Picture 3">
            <a:extLst>
              <a:ext uri="{FF2B5EF4-FFF2-40B4-BE49-F238E27FC236}">
                <a16:creationId xmlns:a16="http://schemas.microsoft.com/office/drawing/2014/main" id="{6751E64C-47C9-BC4C-97BD-033E2346BD5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9779" y="2868658"/>
            <a:ext cx="2131649" cy="2131649"/>
          </a:xfrm>
          <a:prstGeom prst="rect">
            <a:avLst/>
          </a:prstGeom>
        </p:spPr>
      </p:pic>
      <p:pic>
        <p:nvPicPr>
          <p:cNvPr id="5" name="Picture 4">
            <a:extLst>
              <a:ext uri="{FF2B5EF4-FFF2-40B4-BE49-F238E27FC236}">
                <a16:creationId xmlns:a16="http://schemas.microsoft.com/office/drawing/2014/main" id="{EBC26A07-5BA3-1540-A641-86FB4CEE12BF}"/>
              </a:ext>
            </a:extLst>
          </p:cNvPr>
          <p:cNvPicPr>
            <a:picLocks noChangeAspect="1"/>
          </p:cNvPicPr>
          <p:nvPr/>
        </p:nvPicPr>
        <p:blipFill>
          <a:blip r:embed="rId4"/>
          <a:stretch>
            <a:fillRect/>
          </a:stretch>
        </p:blipFill>
        <p:spPr>
          <a:xfrm>
            <a:off x="2155286" y="1711732"/>
            <a:ext cx="4675811" cy="863227"/>
          </a:xfrm>
          <a:prstGeom prst="rect">
            <a:avLst/>
          </a:prstGeom>
        </p:spPr>
      </p:pic>
      <p:pic>
        <p:nvPicPr>
          <p:cNvPr id="6" name="Picture 5">
            <a:extLst>
              <a:ext uri="{FF2B5EF4-FFF2-40B4-BE49-F238E27FC236}">
                <a16:creationId xmlns:a16="http://schemas.microsoft.com/office/drawing/2014/main" id="{6D519277-093A-224F-877A-68E5F6786C4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024391" y="4034740"/>
            <a:ext cx="2168244" cy="2682046"/>
          </a:xfrm>
          <a:prstGeom prst="rect">
            <a:avLst/>
          </a:prstGeom>
        </p:spPr>
      </p:pic>
      <p:pic>
        <p:nvPicPr>
          <p:cNvPr id="7" name="Picture 6">
            <a:extLst>
              <a:ext uri="{FF2B5EF4-FFF2-40B4-BE49-F238E27FC236}">
                <a16:creationId xmlns:a16="http://schemas.microsoft.com/office/drawing/2014/main" id="{DFDA01ED-A646-FC4E-8EA8-EDFB779295F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568078" y="4104902"/>
            <a:ext cx="2541721" cy="2541721"/>
          </a:xfrm>
          <a:prstGeom prst="rect">
            <a:avLst/>
          </a:prstGeom>
        </p:spPr>
      </p:pic>
      <p:pic>
        <p:nvPicPr>
          <p:cNvPr id="8" name="Picture 7">
            <a:extLst>
              <a:ext uri="{FF2B5EF4-FFF2-40B4-BE49-F238E27FC236}">
                <a16:creationId xmlns:a16="http://schemas.microsoft.com/office/drawing/2014/main" id="{CA7789A8-7911-DD49-9E38-7FC849864836}"/>
              </a:ext>
            </a:extLst>
          </p:cNvPr>
          <p:cNvPicPr>
            <a:picLocks noChangeAspect="1"/>
          </p:cNvPicPr>
          <p:nvPr/>
        </p:nvPicPr>
        <p:blipFill>
          <a:blip r:embed="rId7"/>
          <a:stretch>
            <a:fillRect/>
          </a:stretch>
        </p:blipFill>
        <p:spPr>
          <a:xfrm>
            <a:off x="226183" y="5281903"/>
            <a:ext cx="3427688" cy="1269514"/>
          </a:xfrm>
          <a:prstGeom prst="rect">
            <a:avLst/>
          </a:prstGeom>
        </p:spPr>
      </p:pic>
      <p:pic>
        <p:nvPicPr>
          <p:cNvPr id="9" name="Picture 8">
            <a:extLst>
              <a:ext uri="{FF2B5EF4-FFF2-40B4-BE49-F238E27FC236}">
                <a16:creationId xmlns:a16="http://schemas.microsoft.com/office/drawing/2014/main" id="{6D8E293A-22D8-0347-9E55-2CB99EF86C95}"/>
              </a:ext>
            </a:extLst>
          </p:cNvPr>
          <p:cNvPicPr>
            <a:picLocks noChangeAspect="1"/>
          </p:cNvPicPr>
          <p:nvPr/>
        </p:nvPicPr>
        <p:blipFill>
          <a:blip r:embed="rId8"/>
          <a:stretch>
            <a:fillRect/>
          </a:stretch>
        </p:blipFill>
        <p:spPr>
          <a:xfrm>
            <a:off x="6933675" y="4491175"/>
            <a:ext cx="2346436" cy="2224013"/>
          </a:xfrm>
          <a:prstGeom prst="rect">
            <a:avLst/>
          </a:prstGeom>
        </p:spPr>
      </p:pic>
      <p:pic>
        <p:nvPicPr>
          <p:cNvPr id="10" name="Picture 9">
            <a:extLst>
              <a:ext uri="{FF2B5EF4-FFF2-40B4-BE49-F238E27FC236}">
                <a16:creationId xmlns:a16="http://schemas.microsoft.com/office/drawing/2014/main" id="{F08FEB4A-5315-AB40-9D33-1B80A6D6D914}"/>
              </a:ext>
            </a:extLst>
          </p:cNvPr>
          <p:cNvPicPr>
            <a:picLocks noChangeAspect="1"/>
          </p:cNvPicPr>
          <p:nvPr/>
        </p:nvPicPr>
        <p:blipFill>
          <a:blip r:embed="rId9"/>
          <a:stretch>
            <a:fillRect/>
          </a:stretch>
        </p:blipFill>
        <p:spPr>
          <a:xfrm>
            <a:off x="6005430" y="2649598"/>
            <a:ext cx="3080253" cy="1013241"/>
          </a:xfrm>
          <a:prstGeom prst="rect">
            <a:avLst/>
          </a:prstGeom>
        </p:spPr>
      </p:pic>
      <p:pic>
        <p:nvPicPr>
          <p:cNvPr id="3" name="Picture 2">
            <a:extLst>
              <a:ext uri="{FF2B5EF4-FFF2-40B4-BE49-F238E27FC236}">
                <a16:creationId xmlns:a16="http://schemas.microsoft.com/office/drawing/2014/main" id="{EB55886C-A05A-2344-B3C9-6AC84D80FFE8}"/>
              </a:ext>
            </a:extLst>
          </p:cNvPr>
          <p:cNvPicPr>
            <a:picLocks noChangeAspect="1"/>
          </p:cNvPicPr>
          <p:nvPr/>
        </p:nvPicPr>
        <p:blipFill>
          <a:blip r:embed="rId10"/>
          <a:stretch>
            <a:fillRect/>
          </a:stretch>
        </p:blipFill>
        <p:spPr>
          <a:xfrm>
            <a:off x="9568078" y="1304959"/>
            <a:ext cx="2540000" cy="2540000"/>
          </a:xfrm>
          <a:prstGeom prst="rect">
            <a:avLst/>
          </a:prstGeom>
        </p:spPr>
      </p:pic>
      <p:pic>
        <p:nvPicPr>
          <p:cNvPr id="11" name="Picture 10">
            <a:extLst>
              <a:ext uri="{FF2B5EF4-FFF2-40B4-BE49-F238E27FC236}">
                <a16:creationId xmlns:a16="http://schemas.microsoft.com/office/drawing/2014/main" id="{06D606C5-F886-2B41-9FCD-4EF49F3D2754}"/>
              </a:ext>
            </a:extLst>
          </p:cNvPr>
          <p:cNvPicPr>
            <a:picLocks noChangeAspect="1"/>
          </p:cNvPicPr>
          <p:nvPr/>
        </p:nvPicPr>
        <p:blipFill>
          <a:blip r:embed="rId11"/>
          <a:stretch>
            <a:fillRect/>
          </a:stretch>
        </p:blipFill>
        <p:spPr>
          <a:xfrm>
            <a:off x="2436891" y="2759855"/>
            <a:ext cx="1587500" cy="1587500"/>
          </a:xfrm>
          <a:prstGeom prst="rect">
            <a:avLst/>
          </a:prstGeom>
        </p:spPr>
      </p:pic>
    </p:spTree>
    <p:extLst>
      <p:ext uri="{BB962C8B-B14F-4D97-AF65-F5344CB8AC3E}">
        <p14:creationId xmlns:p14="http://schemas.microsoft.com/office/powerpoint/2010/main" val="22686175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475EE975-4CB5-4741-B6E6-39803674163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91142" y="0"/>
            <a:ext cx="9809716" cy="6858000"/>
          </a:xfrm>
          <a:prstGeom prst="rect">
            <a:avLst/>
          </a:prstGeom>
        </p:spPr>
      </p:pic>
      <p:sp>
        <p:nvSpPr>
          <p:cNvPr id="17" name="Rectangle 16">
            <a:extLst>
              <a:ext uri="{FF2B5EF4-FFF2-40B4-BE49-F238E27FC236}">
                <a16:creationId xmlns:a16="http://schemas.microsoft.com/office/drawing/2014/main" id="{7041A637-93CA-994F-8BDE-5D78D2864896}"/>
              </a:ext>
            </a:extLst>
          </p:cNvPr>
          <p:cNvSpPr/>
          <p:nvPr/>
        </p:nvSpPr>
        <p:spPr>
          <a:xfrm>
            <a:off x="4855027" y="0"/>
            <a:ext cx="2569030" cy="2242457"/>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F87B8445-D762-BD41-9B31-CB24537A12A6}"/>
              </a:ext>
            </a:extLst>
          </p:cNvPr>
          <p:cNvSpPr/>
          <p:nvPr/>
        </p:nvSpPr>
        <p:spPr>
          <a:xfrm>
            <a:off x="1480456" y="2242457"/>
            <a:ext cx="1567543" cy="4615543"/>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7A319CB3-E285-7249-8051-1EA821C1A333}"/>
              </a:ext>
            </a:extLst>
          </p:cNvPr>
          <p:cNvSpPr/>
          <p:nvPr/>
        </p:nvSpPr>
        <p:spPr>
          <a:xfrm>
            <a:off x="2884714" y="2242457"/>
            <a:ext cx="5170715" cy="794658"/>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D48561DE-F4A1-6640-BB6F-11E087D50BCE}"/>
              </a:ext>
            </a:extLst>
          </p:cNvPr>
          <p:cNvSpPr/>
          <p:nvPr/>
        </p:nvSpPr>
        <p:spPr>
          <a:xfrm>
            <a:off x="8055429" y="2242457"/>
            <a:ext cx="3032513" cy="2373086"/>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AE852C66-040B-6149-A36E-4009C5D5E848}"/>
              </a:ext>
            </a:extLst>
          </p:cNvPr>
          <p:cNvSpPr txBox="1"/>
          <p:nvPr/>
        </p:nvSpPr>
        <p:spPr>
          <a:xfrm>
            <a:off x="8178807" y="4746661"/>
            <a:ext cx="2865593" cy="830997"/>
          </a:xfrm>
          <a:prstGeom prst="rect">
            <a:avLst/>
          </a:prstGeom>
          <a:noFill/>
        </p:spPr>
        <p:txBody>
          <a:bodyPr wrap="none" rtlCol="0">
            <a:spAutoFit/>
          </a:bodyPr>
          <a:lstStyle/>
          <a:p>
            <a:pPr marL="342900" indent="-342900">
              <a:buFont typeface="Arial" panose="020B0604020202020204" pitchFamily="34" charset="0"/>
              <a:buChar char="•"/>
            </a:pPr>
            <a:r>
              <a:rPr lang="en-US" sz="2400" dirty="0"/>
              <a:t>Secret sauce</a:t>
            </a:r>
          </a:p>
          <a:p>
            <a:pPr marL="342900" indent="-342900">
              <a:buFont typeface="Arial" panose="020B0604020202020204" pitchFamily="34" charset="0"/>
              <a:buChar char="•"/>
            </a:pPr>
            <a:r>
              <a:rPr lang="en-US" sz="2400" dirty="0"/>
              <a:t>Organize for agility</a:t>
            </a:r>
          </a:p>
        </p:txBody>
      </p:sp>
    </p:spTree>
    <p:extLst>
      <p:ext uri="{BB962C8B-B14F-4D97-AF65-F5344CB8AC3E}">
        <p14:creationId xmlns:p14="http://schemas.microsoft.com/office/powerpoint/2010/main" val="2767753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subTnLst>
                                    <p:set>
                                      <p:cBhvr override="childStyle">
                                        <p:cTn dur="1" fill="hold" display="0" masterRel="nextClick" afterEffect="1"/>
                                        <p:tgtEl>
                                          <p:spTgt spid="17"/>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subTnLst>
                                    <p:set>
                                      <p:cBhvr override="childStyle">
                                        <p:cTn dur="1" fill="hold" display="0" masterRel="nextClick" afterEffect="1"/>
                                        <p:tgtEl>
                                          <p:spTgt spid="19"/>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5426166" y="3068157"/>
            <a:ext cx="1287280" cy="12872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t>InfoSec</a:t>
            </a:r>
            <a:endParaRPr lang="en-US" sz="1600" dirty="0"/>
          </a:p>
        </p:txBody>
      </p:sp>
      <p:sp>
        <p:nvSpPr>
          <p:cNvPr id="5" name="Oval 4"/>
          <p:cNvSpPr/>
          <p:nvPr/>
        </p:nvSpPr>
        <p:spPr>
          <a:xfrm>
            <a:off x="6917822" y="5402785"/>
            <a:ext cx="1287280" cy="128728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t>History</a:t>
            </a:r>
            <a:endParaRPr lang="en-US" sz="1600" dirty="0"/>
          </a:p>
        </p:txBody>
      </p:sp>
      <p:sp>
        <p:nvSpPr>
          <p:cNvPr id="6" name="Oval 5"/>
          <p:cNvSpPr/>
          <p:nvPr/>
        </p:nvSpPr>
        <p:spPr>
          <a:xfrm>
            <a:off x="9359926" y="5517890"/>
            <a:ext cx="1287280" cy="128728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Business</a:t>
            </a:r>
          </a:p>
        </p:txBody>
      </p:sp>
      <p:sp>
        <p:nvSpPr>
          <p:cNvPr id="7" name="Oval 6"/>
          <p:cNvSpPr/>
          <p:nvPr/>
        </p:nvSpPr>
        <p:spPr>
          <a:xfrm>
            <a:off x="9409763" y="1681131"/>
            <a:ext cx="1287280" cy="128728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t>Systems Engineering</a:t>
            </a:r>
          </a:p>
        </p:txBody>
      </p:sp>
      <p:sp>
        <p:nvSpPr>
          <p:cNvPr id="8" name="Oval 7"/>
          <p:cNvSpPr/>
          <p:nvPr/>
        </p:nvSpPr>
        <p:spPr>
          <a:xfrm>
            <a:off x="5592036" y="5162853"/>
            <a:ext cx="1287280" cy="1287280"/>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t>Military Planning</a:t>
            </a:r>
            <a:endParaRPr lang="en-US" sz="1400" dirty="0"/>
          </a:p>
        </p:txBody>
      </p:sp>
      <p:sp>
        <p:nvSpPr>
          <p:cNvPr id="9" name="Oval 8"/>
          <p:cNvSpPr/>
          <p:nvPr/>
        </p:nvSpPr>
        <p:spPr>
          <a:xfrm>
            <a:off x="4138886" y="5495773"/>
            <a:ext cx="1287280" cy="128728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Math</a:t>
            </a:r>
          </a:p>
        </p:txBody>
      </p:sp>
      <p:sp>
        <p:nvSpPr>
          <p:cNvPr id="10" name="Oval 9"/>
          <p:cNvSpPr/>
          <p:nvPr/>
        </p:nvSpPr>
        <p:spPr>
          <a:xfrm>
            <a:off x="2256476" y="5284545"/>
            <a:ext cx="1287280" cy="128728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t>Ethics</a:t>
            </a:r>
            <a:endParaRPr lang="en-US" sz="1600" dirty="0"/>
          </a:p>
        </p:txBody>
      </p:sp>
      <p:sp>
        <p:nvSpPr>
          <p:cNvPr id="11" name="Oval 10"/>
          <p:cNvSpPr/>
          <p:nvPr/>
        </p:nvSpPr>
        <p:spPr>
          <a:xfrm>
            <a:off x="2733105" y="2821276"/>
            <a:ext cx="1287280" cy="128728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Economics</a:t>
            </a:r>
          </a:p>
        </p:txBody>
      </p:sp>
      <p:sp>
        <p:nvSpPr>
          <p:cNvPr id="12" name="Oval 11"/>
          <p:cNvSpPr/>
          <p:nvPr/>
        </p:nvSpPr>
        <p:spPr>
          <a:xfrm>
            <a:off x="8072646" y="3564853"/>
            <a:ext cx="1287280" cy="128728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Psychology</a:t>
            </a:r>
          </a:p>
        </p:txBody>
      </p:sp>
      <p:sp>
        <p:nvSpPr>
          <p:cNvPr id="13" name="Oval 12"/>
          <p:cNvSpPr/>
          <p:nvPr/>
        </p:nvSpPr>
        <p:spPr>
          <a:xfrm>
            <a:off x="1575595" y="1699284"/>
            <a:ext cx="1287280" cy="128728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Political Science</a:t>
            </a:r>
          </a:p>
        </p:txBody>
      </p:sp>
      <p:sp>
        <p:nvSpPr>
          <p:cNvPr id="14" name="Oval 13"/>
          <p:cNvSpPr/>
          <p:nvPr/>
        </p:nvSpPr>
        <p:spPr>
          <a:xfrm>
            <a:off x="7140148" y="1270551"/>
            <a:ext cx="1287280" cy="128728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Law</a:t>
            </a:r>
          </a:p>
        </p:txBody>
      </p:sp>
      <p:sp>
        <p:nvSpPr>
          <p:cNvPr id="16" name="Oval 15"/>
          <p:cNvSpPr/>
          <p:nvPr/>
        </p:nvSpPr>
        <p:spPr>
          <a:xfrm>
            <a:off x="1556673" y="3793950"/>
            <a:ext cx="1287280" cy="1287280"/>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t>Terrain Analysis</a:t>
            </a:r>
            <a:endParaRPr lang="en-US" sz="1400" dirty="0"/>
          </a:p>
        </p:txBody>
      </p:sp>
      <p:sp>
        <p:nvSpPr>
          <p:cNvPr id="17" name="Oval 16"/>
          <p:cNvSpPr/>
          <p:nvPr/>
        </p:nvSpPr>
        <p:spPr>
          <a:xfrm>
            <a:off x="9380719" y="3634168"/>
            <a:ext cx="1287280" cy="1287280"/>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Counter Intelligence</a:t>
            </a:r>
          </a:p>
        </p:txBody>
      </p:sp>
      <p:sp>
        <p:nvSpPr>
          <p:cNvPr id="18" name="Oval 17"/>
          <p:cNvSpPr/>
          <p:nvPr/>
        </p:nvSpPr>
        <p:spPr>
          <a:xfrm>
            <a:off x="2953762" y="1418261"/>
            <a:ext cx="1287280" cy="1287280"/>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Effects </a:t>
            </a:r>
            <a:r>
              <a:rPr lang="en-US" sz="1400"/>
              <a:t>Based Ops</a:t>
            </a:r>
            <a:endParaRPr lang="en-US" sz="1400" dirty="0"/>
          </a:p>
        </p:txBody>
      </p:sp>
      <p:sp>
        <p:nvSpPr>
          <p:cNvPr id="19" name="Oval 18"/>
          <p:cNvSpPr/>
          <p:nvPr/>
        </p:nvSpPr>
        <p:spPr>
          <a:xfrm>
            <a:off x="5833362" y="1687889"/>
            <a:ext cx="1287280" cy="1287280"/>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Targeting </a:t>
            </a:r>
          </a:p>
        </p:txBody>
      </p:sp>
      <p:sp>
        <p:nvSpPr>
          <p:cNvPr id="20" name="Oval 19"/>
          <p:cNvSpPr/>
          <p:nvPr/>
        </p:nvSpPr>
        <p:spPr>
          <a:xfrm>
            <a:off x="3090125" y="4208493"/>
            <a:ext cx="1287280" cy="1287280"/>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a:t>Information Assurance</a:t>
            </a:r>
            <a:endParaRPr lang="en-US" sz="1100" dirty="0"/>
          </a:p>
        </p:txBody>
      </p:sp>
      <p:sp>
        <p:nvSpPr>
          <p:cNvPr id="21" name="Oval 20"/>
          <p:cNvSpPr/>
          <p:nvPr/>
        </p:nvSpPr>
        <p:spPr>
          <a:xfrm>
            <a:off x="8281272" y="2182942"/>
            <a:ext cx="1287280" cy="1287280"/>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Command</a:t>
            </a:r>
          </a:p>
          <a:p>
            <a:pPr algn="ctr"/>
            <a:r>
              <a:rPr lang="en-US" sz="1200" dirty="0"/>
              <a:t>and Control</a:t>
            </a:r>
          </a:p>
        </p:txBody>
      </p:sp>
      <p:sp>
        <p:nvSpPr>
          <p:cNvPr id="22" name="Oval 21"/>
          <p:cNvSpPr/>
          <p:nvPr/>
        </p:nvSpPr>
        <p:spPr>
          <a:xfrm>
            <a:off x="8295969" y="4898808"/>
            <a:ext cx="1287280" cy="1287280"/>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Deception</a:t>
            </a:r>
          </a:p>
        </p:txBody>
      </p:sp>
      <p:sp>
        <p:nvSpPr>
          <p:cNvPr id="23" name="Oval 22"/>
          <p:cNvSpPr/>
          <p:nvPr/>
        </p:nvSpPr>
        <p:spPr>
          <a:xfrm>
            <a:off x="4616469" y="4115505"/>
            <a:ext cx="1287280" cy="1287280"/>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Intelligence</a:t>
            </a:r>
          </a:p>
        </p:txBody>
      </p:sp>
      <p:sp>
        <p:nvSpPr>
          <p:cNvPr id="24" name="Oval 23"/>
          <p:cNvSpPr/>
          <p:nvPr/>
        </p:nvSpPr>
        <p:spPr>
          <a:xfrm>
            <a:off x="4659036" y="994920"/>
            <a:ext cx="1287280" cy="1287280"/>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t>OPSEC</a:t>
            </a:r>
            <a:endParaRPr lang="en-US" sz="1400" dirty="0"/>
          </a:p>
        </p:txBody>
      </p:sp>
      <p:sp>
        <p:nvSpPr>
          <p:cNvPr id="25" name="Oval 24"/>
          <p:cNvSpPr/>
          <p:nvPr/>
        </p:nvSpPr>
        <p:spPr>
          <a:xfrm>
            <a:off x="6920851" y="2704348"/>
            <a:ext cx="1287280" cy="1287280"/>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a:t>Information Operations</a:t>
            </a:r>
            <a:endParaRPr lang="en-US" sz="1100" dirty="0"/>
          </a:p>
        </p:txBody>
      </p:sp>
      <p:sp>
        <p:nvSpPr>
          <p:cNvPr id="26" name="Oval 25"/>
          <p:cNvSpPr/>
          <p:nvPr/>
        </p:nvSpPr>
        <p:spPr>
          <a:xfrm>
            <a:off x="9013439" y="331336"/>
            <a:ext cx="1287280" cy="1287280"/>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t>Maneuver</a:t>
            </a:r>
            <a:endParaRPr lang="en-US" sz="1200" dirty="0"/>
          </a:p>
        </p:txBody>
      </p:sp>
      <p:sp>
        <p:nvSpPr>
          <p:cNvPr id="27" name="Oval 26"/>
          <p:cNvSpPr/>
          <p:nvPr/>
        </p:nvSpPr>
        <p:spPr>
          <a:xfrm>
            <a:off x="6474740" y="4138145"/>
            <a:ext cx="1287280" cy="1287280"/>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Electronic Warfare</a:t>
            </a:r>
          </a:p>
        </p:txBody>
      </p:sp>
      <p:sp>
        <p:nvSpPr>
          <p:cNvPr id="28" name="Oval 27"/>
          <p:cNvSpPr/>
          <p:nvPr/>
        </p:nvSpPr>
        <p:spPr>
          <a:xfrm>
            <a:off x="4057617" y="2464873"/>
            <a:ext cx="1287280" cy="128728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t>CS</a:t>
            </a:r>
            <a:endParaRPr lang="en-US" sz="1600" dirty="0"/>
          </a:p>
        </p:txBody>
      </p:sp>
      <p:sp>
        <p:nvSpPr>
          <p:cNvPr id="29" name="Oval 28"/>
          <p:cNvSpPr/>
          <p:nvPr/>
        </p:nvSpPr>
        <p:spPr>
          <a:xfrm>
            <a:off x="7652329" y="32852"/>
            <a:ext cx="1287280" cy="128728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EE</a:t>
            </a:r>
          </a:p>
        </p:txBody>
      </p:sp>
      <p:sp>
        <p:nvSpPr>
          <p:cNvPr id="30" name="Oval 29"/>
          <p:cNvSpPr/>
          <p:nvPr/>
        </p:nvSpPr>
        <p:spPr>
          <a:xfrm>
            <a:off x="5924809" y="121553"/>
            <a:ext cx="1287280" cy="1287280"/>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Leadership</a:t>
            </a:r>
          </a:p>
        </p:txBody>
      </p:sp>
      <p:sp>
        <p:nvSpPr>
          <p:cNvPr id="31" name="Oval 30"/>
          <p:cNvSpPr/>
          <p:nvPr/>
        </p:nvSpPr>
        <p:spPr>
          <a:xfrm>
            <a:off x="1741264" y="318931"/>
            <a:ext cx="1287280" cy="1287280"/>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t>Training</a:t>
            </a:r>
            <a:endParaRPr lang="en-US" sz="1600" dirty="0"/>
          </a:p>
        </p:txBody>
      </p:sp>
      <p:sp>
        <p:nvSpPr>
          <p:cNvPr id="32" name="Oval 31"/>
          <p:cNvSpPr/>
          <p:nvPr/>
        </p:nvSpPr>
        <p:spPr>
          <a:xfrm>
            <a:off x="3301196" y="121553"/>
            <a:ext cx="1287280" cy="1287280"/>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Weapons</a:t>
            </a:r>
          </a:p>
        </p:txBody>
      </p:sp>
    </p:spTree>
    <p:extLst>
      <p:ext uri="{BB962C8B-B14F-4D97-AF65-F5344CB8AC3E}">
        <p14:creationId xmlns:p14="http://schemas.microsoft.com/office/powerpoint/2010/main" val="1667369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8"/>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7"/>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5"/>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1"/>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2"/>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7"/>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C243B-7B62-444B-808F-BFFDF9D0213C}"/>
              </a:ext>
            </a:extLst>
          </p:cNvPr>
          <p:cNvSpPr>
            <a:spLocks noGrp="1"/>
          </p:cNvSpPr>
          <p:nvPr>
            <p:ph type="title"/>
          </p:nvPr>
        </p:nvSpPr>
        <p:spPr>
          <a:xfrm>
            <a:off x="381924" y="314402"/>
            <a:ext cx="10515600" cy="1325563"/>
          </a:xfrm>
        </p:spPr>
        <p:txBody>
          <a:bodyPr/>
          <a:lstStyle/>
          <a:p>
            <a:r>
              <a:rPr lang="en-US" dirty="0"/>
              <a:t>Role of the Leader</a:t>
            </a:r>
          </a:p>
        </p:txBody>
      </p:sp>
      <p:sp>
        <p:nvSpPr>
          <p:cNvPr id="3" name="Content Placeholder 2">
            <a:extLst>
              <a:ext uri="{FF2B5EF4-FFF2-40B4-BE49-F238E27FC236}">
                <a16:creationId xmlns:a16="http://schemas.microsoft.com/office/drawing/2014/main" id="{8C65CA93-D4A8-444A-9C4F-388C6CC30631}"/>
              </a:ext>
            </a:extLst>
          </p:cNvPr>
          <p:cNvSpPr>
            <a:spLocks noGrp="1"/>
          </p:cNvSpPr>
          <p:nvPr>
            <p:ph idx="1"/>
          </p:nvPr>
        </p:nvSpPr>
        <p:spPr>
          <a:xfrm>
            <a:off x="5825447" y="1825625"/>
            <a:ext cx="6154219" cy="4351338"/>
          </a:xfrm>
        </p:spPr>
        <p:txBody>
          <a:bodyPr>
            <a:normAutofit fontScale="85000" lnSpcReduction="10000"/>
          </a:bodyPr>
          <a:lstStyle/>
          <a:p>
            <a:r>
              <a:rPr lang="en-US" dirty="0"/>
              <a:t>Understand what Success Looks Like</a:t>
            </a:r>
          </a:p>
          <a:p>
            <a:r>
              <a:rPr lang="en-US" dirty="0"/>
              <a:t>Evangelize the Mission</a:t>
            </a:r>
          </a:p>
          <a:p>
            <a:r>
              <a:rPr lang="en-US" dirty="0"/>
              <a:t>Acquire and Protect Resources (People, Money, Space) from Poaching and Misuse</a:t>
            </a:r>
          </a:p>
          <a:p>
            <a:r>
              <a:rPr lang="en-US" dirty="0"/>
              <a:t>”Approve,” Prioritize and Track Projects</a:t>
            </a:r>
          </a:p>
          <a:p>
            <a:r>
              <a:rPr lang="en-US" dirty="0"/>
              <a:t>Herd Cats </a:t>
            </a:r>
          </a:p>
          <a:p>
            <a:r>
              <a:rPr lang="en-US" dirty="0"/>
              <a:t>Communicate Upward, Downward, Laterally</a:t>
            </a:r>
          </a:p>
          <a:p>
            <a:r>
              <a:rPr lang="en-US" dirty="0"/>
              <a:t>Create a Culture Where People want to Work</a:t>
            </a:r>
          </a:p>
          <a:p>
            <a:r>
              <a:rPr lang="en-US" dirty="0"/>
              <a:t>Minimize Bureaucracy</a:t>
            </a:r>
          </a:p>
          <a:p>
            <a:r>
              <a:rPr lang="en-US" dirty="0"/>
              <a:t>Incident Response</a:t>
            </a:r>
          </a:p>
        </p:txBody>
      </p:sp>
      <p:pic>
        <p:nvPicPr>
          <p:cNvPr id="4" name="Picture 3">
            <a:extLst>
              <a:ext uri="{FF2B5EF4-FFF2-40B4-BE49-F238E27FC236}">
                <a16:creationId xmlns:a16="http://schemas.microsoft.com/office/drawing/2014/main" id="{B1A486FC-67CA-5141-B7E7-E53D29BE352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50925" y="1825625"/>
            <a:ext cx="5188799" cy="4148250"/>
          </a:xfrm>
          <a:prstGeom prst="rect">
            <a:avLst/>
          </a:prstGeom>
        </p:spPr>
      </p:pic>
      <p:sp>
        <p:nvSpPr>
          <p:cNvPr id="5" name="Rectangle 4">
            <a:extLst>
              <a:ext uri="{FF2B5EF4-FFF2-40B4-BE49-F238E27FC236}">
                <a16:creationId xmlns:a16="http://schemas.microsoft.com/office/drawing/2014/main" id="{61C4A9B2-0971-7649-891F-C14D4D62CE90}"/>
              </a:ext>
            </a:extLst>
          </p:cNvPr>
          <p:cNvSpPr/>
          <p:nvPr/>
        </p:nvSpPr>
        <p:spPr>
          <a:xfrm>
            <a:off x="6096000" y="6548282"/>
            <a:ext cx="6096000" cy="215444"/>
          </a:xfrm>
          <a:prstGeom prst="rect">
            <a:avLst/>
          </a:prstGeom>
        </p:spPr>
        <p:txBody>
          <a:bodyPr>
            <a:spAutoFit/>
          </a:bodyPr>
          <a:lstStyle/>
          <a:p>
            <a:pPr algn="r"/>
            <a:r>
              <a:rPr lang="en-US" sz="800" dirty="0"/>
              <a:t>https://</a:t>
            </a:r>
            <a:r>
              <a:rPr lang="en-US" sz="800" dirty="0" err="1"/>
              <a:t>www.goodfruitandvegetables.com.au</a:t>
            </a:r>
            <a:r>
              <a:rPr lang="en-US" sz="800" dirty="0"/>
              <a:t>/story/6243807/horticulture-</a:t>
            </a:r>
            <a:r>
              <a:rPr lang="en-US" sz="800" dirty="0" err="1"/>
              <a:t>industrys</a:t>
            </a:r>
            <a:r>
              <a:rPr lang="en-US" sz="800" dirty="0"/>
              <a:t>-cat-herding-mentality-not-all-bad/</a:t>
            </a:r>
          </a:p>
        </p:txBody>
      </p:sp>
    </p:spTree>
    <p:extLst>
      <p:ext uri="{BB962C8B-B14F-4D97-AF65-F5344CB8AC3E}">
        <p14:creationId xmlns:p14="http://schemas.microsoft.com/office/powerpoint/2010/main" val="17401110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EC255-590A-784A-95EC-505FD2D94472}"/>
              </a:ext>
            </a:extLst>
          </p:cNvPr>
          <p:cNvSpPr>
            <a:spLocks noGrp="1"/>
          </p:cNvSpPr>
          <p:nvPr>
            <p:ph type="title"/>
          </p:nvPr>
        </p:nvSpPr>
        <p:spPr/>
        <p:txBody>
          <a:bodyPr/>
          <a:lstStyle/>
          <a:p>
            <a:r>
              <a:rPr lang="en-US" dirty="0"/>
              <a:t>Project Selection</a:t>
            </a:r>
          </a:p>
        </p:txBody>
      </p:sp>
      <p:pic>
        <p:nvPicPr>
          <p:cNvPr id="4" name="Picture 3">
            <a:extLst>
              <a:ext uri="{FF2B5EF4-FFF2-40B4-BE49-F238E27FC236}">
                <a16:creationId xmlns:a16="http://schemas.microsoft.com/office/drawing/2014/main" id="{CFD90EAE-87AF-4449-AECC-F376CA15EFF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8670" y="2352408"/>
            <a:ext cx="2686878" cy="2667000"/>
          </a:xfrm>
          <a:prstGeom prst="rect">
            <a:avLst/>
          </a:prstGeom>
        </p:spPr>
      </p:pic>
      <p:sp>
        <p:nvSpPr>
          <p:cNvPr id="6" name="TextBox 5">
            <a:extLst>
              <a:ext uri="{FF2B5EF4-FFF2-40B4-BE49-F238E27FC236}">
                <a16:creationId xmlns:a16="http://schemas.microsoft.com/office/drawing/2014/main" id="{F1093914-A279-544D-960B-4BB80584D8CD}"/>
              </a:ext>
            </a:extLst>
          </p:cNvPr>
          <p:cNvSpPr txBox="1"/>
          <p:nvPr/>
        </p:nvSpPr>
        <p:spPr>
          <a:xfrm>
            <a:off x="333154" y="5067387"/>
            <a:ext cx="2197909" cy="461665"/>
          </a:xfrm>
          <a:prstGeom prst="rect">
            <a:avLst/>
          </a:prstGeom>
          <a:noFill/>
        </p:spPr>
        <p:txBody>
          <a:bodyPr wrap="none" rtlCol="0">
            <a:spAutoFit/>
          </a:bodyPr>
          <a:lstStyle/>
          <a:p>
            <a:r>
              <a:rPr lang="en-US" sz="2400" dirty="0"/>
              <a:t>Science Projects</a:t>
            </a:r>
          </a:p>
        </p:txBody>
      </p:sp>
      <p:sp>
        <p:nvSpPr>
          <p:cNvPr id="7" name="Rectangle 6">
            <a:extLst>
              <a:ext uri="{FF2B5EF4-FFF2-40B4-BE49-F238E27FC236}">
                <a16:creationId xmlns:a16="http://schemas.microsoft.com/office/drawing/2014/main" id="{513DEBAA-136C-3346-9D0E-E8BDDCD15280}"/>
              </a:ext>
            </a:extLst>
          </p:cNvPr>
          <p:cNvSpPr/>
          <p:nvPr/>
        </p:nvSpPr>
        <p:spPr>
          <a:xfrm>
            <a:off x="1689652" y="6464842"/>
            <a:ext cx="10363200" cy="461665"/>
          </a:xfrm>
          <a:prstGeom prst="rect">
            <a:avLst/>
          </a:prstGeom>
        </p:spPr>
        <p:txBody>
          <a:bodyPr wrap="square">
            <a:spAutoFit/>
          </a:bodyPr>
          <a:lstStyle/>
          <a:p>
            <a:pPr algn="r"/>
            <a:r>
              <a:rPr lang="en-US" sz="800" dirty="0"/>
              <a:t>https://en.wikipedia.org/wiki/Science_project#/media/File:Guatemalan_Boy_and_His_Science_Project.jp</a:t>
            </a:r>
            <a:br>
              <a:rPr lang="en-US" sz="800" dirty="0"/>
            </a:br>
            <a:r>
              <a:rPr lang="en-US" sz="800" dirty="0"/>
              <a:t>http://</a:t>
            </a:r>
            <a:r>
              <a:rPr lang="en-US" sz="800" dirty="0" err="1"/>
              <a:t>www.aerotechnews.com</a:t>
            </a:r>
            <a:r>
              <a:rPr lang="en-US" sz="800" dirty="0"/>
              <a:t>/blog/2017/09/29/borderless-threat-army-cyber-command-helping-defend-nations-network/</a:t>
            </a:r>
            <a:br>
              <a:rPr lang="en-US" sz="800" dirty="0"/>
            </a:br>
            <a:r>
              <a:rPr lang="en-US" sz="800" dirty="0"/>
              <a:t>https://</a:t>
            </a:r>
            <a:r>
              <a:rPr lang="en-US" sz="800" dirty="0" err="1"/>
              <a:t>www.discoverzq.com</a:t>
            </a:r>
            <a:r>
              <a:rPr lang="en-US" sz="800" dirty="0"/>
              <a:t>/</a:t>
            </a:r>
            <a:r>
              <a:rPr lang="en-US" sz="800" dirty="0" err="1"/>
              <a:t>fullscreen</a:t>
            </a:r>
            <a:r>
              <a:rPr lang="en-US" sz="800" dirty="0"/>
              <a:t>-page/comp-jpal4yhl/ab306a94-8dde-4503-8355-a9a4a926918f/9/%3Fi%3D9%26p%3Daf14z%26s%3Dstyle-jpal4yj0</a:t>
            </a:r>
          </a:p>
        </p:txBody>
      </p:sp>
      <p:pic>
        <p:nvPicPr>
          <p:cNvPr id="8" name="Picture 7">
            <a:extLst>
              <a:ext uri="{FF2B5EF4-FFF2-40B4-BE49-F238E27FC236}">
                <a16:creationId xmlns:a16="http://schemas.microsoft.com/office/drawing/2014/main" id="{3C9D3B71-75F5-2F41-9D98-757040C7683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08718" y="205289"/>
            <a:ext cx="2906820" cy="2675047"/>
          </a:xfrm>
          <a:prstGeom prst="rect">
            <a:avLst/>
          </a:prstGeom>
        </p:spPr>
      </p:pic>
      <p:sp>
        <p:nvSpPr>
          <p:cNvPr id="9" name="TextBox 8">
            <a:extLst>
              <a:ext uri="{FF2B5EF4-FFF2-40B4-BE49-F238E27FC236}">
                <a16:creationId xmlns:a16="http://schemas.microsoft.com/office/drawing/2014/main" id="{486EC04A-C076-2343-9B92-EFF80CD2D8B6}"/>
              </a:ext>
            </a:extLst>
          </p:cNvPr>
          <p:cNvSpPr txBox="1"/>
          <p:nvPr/>
        </p:nvSpPr>
        <p:spPr>
          <a:xfrm>
            <a:off x="9058868" y="2880336"/>
            <a:ext cx="2730657" cy="830997"/>
          </a:xfrm>
          <a:prstGeom prst="rect">
            <a:avLst/>
          </a:prstGeom>
          <a:noFill/>
        </p:spPr>
        <p:txBody>
          <a:bodyPr wrap="square" rtlCol="0">
            <a:spAutoFit/>
          </a:bodyPr>
          <a:lstStyle/>
          <a:p>
            <a:pPr algn="ctr"/>
            <a:r>
              <a:rPr lang="en-US" sz="2400" dirty="0"/>
              <a:t>Near-term Operational Issues</a:t>
            </a:r>
          </a:p>
        </p:txBody>
      </p:sp>
      <p:sp>
        <p:nvSpPr>
          <p:cNvPr id="10" name="TextBox 9">
            <a:extLst>
              <a:ext uri="{FF2B5EF4-FFF2-40B4-BE49-F238E27FC236}">
                <a16:creationId xmlns:a16="http://schemas.microsoft.com/office/drawing/2014/main" id="{B46415FE-A533-DB48-AA0A-F807490A84B7}"/>
              </a:ext>
            </a:extLst>
          </p:cNvPr>
          <p:cNvSpPr txBox="1"/>
          <p:nvPr/>
        </p:nvSpPr>
        <p:spPr>
          <a:xfrm>
            <a:off x="7959149" y="3092324"/>
            <a:ext cx="855234" cy="830997"/>
          </a:xfrm>
          <a:prstGeom prst="rect">
            <a:avLst/>
          </a:prstGeom>
          <a:noFill/>
        </p:spPr>
        <p:txBody>
          <a:bodyPr wrap="none" rtlCol="0">
            <a:spAutoFit/>
          </a:bodyPr>
          <a:lstStyle/>
          <a:p>
            <a:r>
              <a:rPr lang="en-US" sz="4800" dirty="0"/>
              <a:t>vs.</a:t>
            </a:r>
          </a:p>
        </p:txBody>
      </p:sp>
      <p:pic>
        <p:nvPicPr>
          <p:cNvPr id="3" name="Picture 2">
            <a:extLst>
              <a:ext uri="{FF2B5EF4-FFF2-40B4-BE49-F238E27FC236}">
                <a16:creationId xmlns:a16="http://schemas.microsoft.com/office/drawing/2014/main" id="{FE5E91C2-2FF4-1349-8586-FE278F0ADE88}"/>
              </a:ext>
            </a:extLst>
          </p:cNvPr>
          <p:cNvPicPr>
            <a:picLocks noChangeAspect="1"/>
          </p:cNvPicPr>
          <p:nvPr/>
        </p:nvPicPr>
        <p:blipFill>
          <a:blip r:embed="rId5"/>
          <a:stretch>
            <a:fillRect/>
          </a:stretch>
        </p:blipFill>
        <p:spPr>
          <a:xfrm>
            <a:off x="3725119" y="2378678"/>
            <a:ext cx="4139693" cy="2684528"/>
          </a:xfrm>
          <a:prstGeom prst="rect">
            <a:avLst/>
          </a:prstGeom>
        </p:spPr>
      </p:pic>
      <p:sp>
        <p:nvSpPr>
          <p:cNvPr id="11" name="TextBox 10">
            <a:extLst>
              <a:ext uri="{FF2B5EF4-FFF2-40B4-BE49-F238E27FC236}">
                <a16:creationId xmlns:a16="http://schemas.microsoft.com/office/drawing/2014/main" id="{D9FA003F-0067-8E4B-9EDA-0B4584462FF6}"/>
              </a:ext>
            </a:extLst>
          </p:cNvPr>
          <p:cNvSpPr txBox="1"/>
          <p:nvPr/>
        </p:nvSpPr>
        <p:spPr>
          <a:xfrm>
            <a:off x="2869885" y="3264700"/>
            <a:ext cx="855234" cy="830997"/>
          </a:xfrm>
          <a:prstGeom prst="rect">
            <a:avLst/>
          </a:prstGeom>
          <a:noFill/>
        </p:spPr>
        <p:txBody>
          <a:bodyPr wrap="none" rtlCol="0">
            <a:spAutoFit/>
          </a:bodyPr>
          <a:lstStyle/>
          <a:p>
            <a:r>
              <a:rPr lang="en-US" sz="4800" dirty="0"/>
              <a:t>vs.</a:t>
            </a:r>
          </a:p>
        </p:txBody>
      </p:sp>
      <p:sp>
        <p:nvSpPr>
          <p:cNvPr id="12" name="TextBox 11">
            <a:extLst>
              <a:ext uri="{FF2B5EF4-FFF2-40B4-BE49-F238E27FC236}">
                <a16:creationId xmlns:a16="http://schemas.microsoft.com/office/drawing/2014/main" id="{D71D3239-323E-2B40-9466-8226C467949D}"/>
              </a:ext>
            </a:extLst>
          </p:cNvPr>
          <p:cNvSpPr txBox="1"/>
          <p:nvPr/>
        </p:nvSpPr>
        <p:spPr>
          <a:xfrm>
            <a:off x="5052545" y="5010597"/>
            <a:ext cx="1495218" cy="461665"/>
          </a:xfrm>
          <a:prstGeom prst="rect">
            <a:avLst/>
          </a:prstGeom>
          <a:noFill/>
        </p:spPr>
        <p:txBody>
          <a:bodyPr wrap="none" rtlCol="0">
            <a:spAutoFit/>
          </a:bodyPr>
          <a:lstStyle/>
          <a:p>
            <a:r>
              <a:rPr lang="en-US" sz="2400" dirty="0"/>
              <a:t>Staff Work</a:t>
            </a:r>
          </a:p>
        </p:txBody>
      </p:sp>
      <p:pic>
        <p:nvPicPr>
          <p:cNvPr id="5" name="Picture 4">
            <a:extLst>
              <a:ext uri="{FF2B5EF4-FFF2-40B4-BE49-F238E27FC236}">
                <a16:creationId xmlns:a16="http://schemas.microsoft.com/office/drawing/2014/main" id="{8C68F30C-44A9-8840-B188-9D251971B81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841731" y="3816126"/>
            <a:ext cx="3175856" cy="2115914"/>
          </a:xfrm>
          <a:prstGeom prst="rect">
            <a:avLst/>
          </a:prstGeom>
        </p:spPr>
      </p:pic>
      <p:sp>
        <p:nvSpPr>
          <p:cNvPr id="13" name="TextBox 12">
            <a:extLst>
              <a:ext uri="{FF2B5EF4-FFF2-40B4-BE49-F238E27FC236}">
                <a16:creationId xmlns:a16="http://schemas.microsoft.com/office/drawing/2014/main" id="{F13AFE23-DEEF-C34A-B01E-910B87F584B5}"/>
              </a:ext>
            </a:extLst>
          </p:cNvPr>
          <p:cNvSpPr txBox="1"/>
          <p:nvPr/>
        </p:nvSpPr>
        <p:spPr>
          <a:xfrm>
            <a:off x="9532227" y="5932040"/>
            <a:ext cx="1944058" cy="461665"/>
          </a:xfrm>
          <a:prstGeom prst="rect">
            <a:avLst/>
          </a:prstGeom>
          <a:noFill/>
        </p:spPr>
        <p:txBody>
          <a:bodyPr wrap="none" rtlCol="0">
            <a:spAutoFit/>
          </a:bodyPr>
          <a:lstStyle/>
          <a:p>
            <a:pPr algn="ctr"/>
            <a:r>
              <a:rPr lang="en-US" sz="2400" dirty="0"/>
              <a:t>Hill After Next</a:t>
            </a:r>
          </a:p>
        </p:txBody>
      </p:sp>
    </p:spTree>
    <p:extLst>
      <p:ext uri="{BB962C8B-B14F-4D97-AF65-F5344CB8AC3E}">
        <p14:creationId xmlns:p14="http://schemas.microsoft.com/office/powerpoint/2010/main" val="27171661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6" name="Picture 6">
            <a:extLst>
              <a:ext uri="{FF2B5EF4-FFF2-40B4-BE49-F238E27FC236}">
                <a16:creationId xmlns:a16="http://schemas.microsoft.com/office/drawing/2014/main" id="{771E4213-262D-154C-BB85-540B1F1CA0B2}"/>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49267" y="700088"/>
            <a:ext cx="7038975" cy="6157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5844" name="Rectangle 4">
            <a:extLst>
              <a:ext uri="{FF2B5EF4-FFF2-40B4-BE49-F238E27FC236}">
                <a16:creationId xmlns:a16="http://schemas.microsoft.com/office/drawing/2014/main" id="{38F8F08A-859F-7D4D-B33A-6D92FE2575F7}"/>
              </a:ext>
            </a:extLst>
          </p:cNvPr>
          <p:cNvSpPr>
            <a:spLocks noGrp="1" noChangeArrowheads="1"/>
          </p:cNvSpPr>
          <p:nvPr>
            <p:ph type="title"/>
          </p:nvPr>
        </p:nvSpPr>
        <p:spPr>
          <a:xfrm>
            <a:off x="283395" y="36878"/>
            <a:ext cx="10515600" cy="1325563"/>
          </a:xfrm>
        </p:spPr>
        <p:txBody>
          <a:bodyPr/>
          <a:lstStyle/>
          <a:p>
            <a:r>
              <a:rPr lang="en-US" altLang="en-US" dirty="0"/>
              <a:t>Problem Selection</a:t>
            </a:r>
          </a:p>
        </p:txBody>
      </p:sp>
      <p:sp>
        <p:nvSpPr>
          <p:cNvPr id="35847" name="Text Box 7">
            <a:extLst>
              <a:ext uri="{FF2B5EF4-FFF2-40B4-BE49-F238E27FC236}">
                <a16:creationId xmlns:a16="http://schemas.microsoft.com/office/drawing/2014/main" id="{5EF2F29A-2101-3F47-9659-9AAEF3809D70}"/>
              </a:ext>
            </a:extLst>
          </p:cNvPr>
          <p:cNvSpPr txBox="1">
            <a:spLocks noChangeArrowheads="1"/>
          </p:cNvSpPr>
          <p:nvPr/>
        </p:nvSpPr>
        <p:spPr bwMode="auto">
          <a:xfrm>
            <a:off x="2741523" y="3342439"/>
            <a:ext cx="628697"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dirty="0"/>
              <a:t>Final</a:t>
            </a:r>
          </a:p>
          <a:p>
            <a:pPr algn="ctr"/>
            <a:r>
              <a:rPr lang="en-US" altLang="en-US" dirty="0"/>
              <a:t>Goal</a:t>
            </a:r>
          </a:p>
        </p:txBody>
      </p:sp>
      <p:sp>
        <p:nvSpPr>
          <p:cNvPr id="5" name="Content Placeholder 2">
            <a:extLst>
              <a:ext uri="{FF2B5EF4-FFF2-40B4-BE49-F238E27FC236}">
                <a16:creationId xmlns:a16="http://schemas.microsoft.com/office/drawing/2014/main" id="{EF17DBE2-7C52-F047-A88B-561BC0D85C47}"/>
              </a:ext>
            </a:extLst>
          </p:cNvPr>
          <p:cNvSpPr txBox="1">
            <a:spLocks/>
          </p:cNvSpPr>
          <p:nvPr/>
        </p:nvSpPr>
        <p:spPr>
          <a:xfrm>
            <a:off x="6455706" y="1733158"/>
            <a:ext cx="5736294" cy="4351338"/>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Relevant</a:t>
            </a:r>
          </a:p>
          <a:p>
            <a:r>
              <a:rPr lang="en-US" dirty="0"/>
              <a:t>“Interesting”</a:t>
            </a:r>
          </a:p>
          <a:p>
            <a:r>
              <a:rPr lang="en-US" dirty="0"/>
              <a:t>Tractable w/</a:t>
            </a:r>
            <a:r>
              <a:rPr lang="en-US" dirty="0" err="1"/>
              <a:t>i</a:t>
            </a:r>
            <a:r>
              <a:rPr lang="en-US" dirty="0"/>
              <a:t> the right timeframe</a:t>
            </a:r>
          </a:p>
          <a:p>
            <a:r>
              <a:rPr lang="en-US" dirty="0"/>
              <a:t>Right time horizon (now - 5 years out?)</a:t>
            </a:r>
          </a:p>
          <a:p>
            <a:r>
              <a:rPr lang="en-US" dirty="0"/>
              <a:t>You have the right expertise</a:t>
            </a:r>
          </a:p>
          <a:p>
            <a:r>
              <a:rPr lang="en-US" dirty="0"/>
              <a:t>Do no harm</a:t>
            </a:r>
          </a:p>
          <a:p>
            <a:r>
              <a:rPr lang="en-US" dirty="0"/>
              <a:t>It’s okay to take on senior leader/customer problems</a:t>
            </a:r>
          </a:p>
          <a:p>
            <a:endParaRPr lang="en-US" dirty="0"/>
          </a:p>
          <a:p>
            <a:r>
              <a:rPr lang="en-US" b="1" dirty="0"/>
              <a:t>Keep a running list of problems</a:t>
            </a:r>
          </a:p>
          <a:p>
            <a:endParaRPr lang="en-US" dirty="0"/>
          </a:p>
        </p:txBody>
      </p:sp>
    </p:spTree>
    <p:extLst>
      <p:ext uri="{BB962C8B-B14F-4D97-AF65-F5344CB8AC3E}">
        <p14:creationId xmlns:p14="http://schemas.microsoft.com/office/powerpoint/2010/main" val="26542898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8" name="Rectangle 4">
            <a:extLst>
              <a:ext uri="{FF2B5EF4-FFF2-40B4-BE49-F238E27FC236}">
                <a16:creationId xmlns:a16="http://schemas.microsoft.com/office/drawing/2014/main" id="{EE29A04D-BE04-4940-8F1A-C725424D6532}"/>
              </a:ext>
            </a:extLst>
          </p:cNvPr>
          <p:cNvSpPr>
            <a:spLocks noGrp="1" noChangeArrowheads="1"/>
          </p:cNvSpPr>
          <p:nvPr>
            <p:ph type="title"/>
          </p:nvPr>
        </p:nvSpPr>
        <p:spPr/>
        <p:txBody>
          <a:bodyPr/>
          <a:lstStyle/>
          <a:p>
            <a:r>
              <a:rPr lang="en-US" altLang="en-US"/>
              <a:t>The Target May Move</a:t>
            </a:r>
          </a:p>
        </p:txBody>
      </p:sp>
      <p:pic>
        <p:nvPicPr>
          <p:cNvPr id="205829" name="Picture 5">
            <a:extLst>
              <a:ext uri="{FF2B5EF4-FFF2-40B4-BE49-F238E27FC236}">
                <a16:creationId xmlns:a16="http://schemas.microsoft.com/office/drawing/2014/main" id="{08C7BDCC-BCFF-374A-88AF-0F0CBB5AE3B7}"/>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1283495"/>
            <a:ext cx="8175625" cy="5621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5830" name="Text Box 6">
            <a:extLst>
              <a:ext uri="{FF2B5EF4-FFF2-40B4-BE49-F238E27FC236}">
                <a16:creationId xmlns:a16="http://schemas.microsoft.com/office/drawing/2014/main" id="{CBBBCBAE-F8EE-CA4D-8944-35861367C95A}"/>
              </a:ext>
            </a:extLst>
          </p:cNvPr>
          <p:cNvSpPr txBox="1">
            <a:spLocks noChangeArrowheads="1"/>
          </p:cNvSpPr>
          <p:nvPr/>
        </p:nvSpPr>
        <p:spPr bwMode="auto">
          <a:xfrm>
            <a:off x="5378450" y="3335735"/>
            <a:ext cx="7175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dirty="0"/>
              <a:t>Initial</a:t>
            </a:r>
          </a:p>
          <a:p>
            <a:pPr algn="ctr"/>
            <a:r>
              <a:rPr lang="en-US" altLang="en-US" dirty="0"/>
              <a:t>Goal</a:t>
            </a:r>
          </a:p>
        </p:txBody>
      </p:sp>
      <p:sp>
        <p:nvSpPr>
          <p:cNvPr id="205831" name="Text Box 7">
            <a:extLst>
              <a:ext uri="{FF2B5EF4-FFF2-40B4-BE49-F238E27FC236}">
                <a16:creationId xmlns:a16="http://schemas.microsoft.com/office/drawing/2014/main" id="{72AF9106-AC9B-374F-AA4F-D458EA4C2B7A}"/>
              </a:ext>
            </a:extLst>
          </p:cNvPr>
          <p:cNvSpPr txBox="1">
            <a:spLocks noChangeArrowheads="1"/>
          </p:cNvSpPr>
          <p:nvPr/>
        </p:nvSpPr>
        <p:spPr bwMode="auto">
          <a:xfrm>
            <a:off x="1179835" y="3140008"/>
            <a:ext cx="628697"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dirty="0"/>
              <a:t>Final</a:t>
            </a:r>
          </a:p>
          <a:p>
            <a:pPr algn="ctr"/>
            <a:r>
              <a:rPr lang="en-US" altLang="en-US" dirty="0"/>
              <a:t>Goal</a:t>
            </a:r>
          </a:p>
        </p:txBody>
      </p:sp>
      <p:sp>
        <p:nvSpPr>
          <p:cNvPr id="2" name="Rectangle 1">
            <a:extLst>
              <a:ext uri="{FF2B5EF4-FFF2-40B4-BE49-F238E27FC236}">
                <a16:creationId xmlns:a16="http://schemas.microsoft.com/office/drawing/2014/main" id="{BDF2E7C9-D911-4B48-BF61-0C58B88B0404}"/>
              </a:ext>
            </a:extLst>
          </p:cNvPr>
          <p:cNvSpPr/>
          <p:nvPr/>
        </p:nvSpPr>
        <p:spPr>
          <a:xfrm>
            <a:off x="968582" y="2973233"/>
            <a:ext cx="5864087" cy="2007704"/>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7CA5E811-759B-044F-B8BF-92B03515F59C}"/>
              </a:ext>
            </a:extLst>
          </p:cNvPr>
          <p:cNvSpPr txBox="1"/>
          <p:nvPr/>
        </p:nvSpPr>
        <p:spPr>
          <a:xfrm>
            <a:off x="8215208" y="2748469"/>
            <a:ext cx="3731627" cy="3170099"/>
          </a:xfrm>
          <a:prstGeom prst="rect">
            <a:avLst/>
          </a:prstGeom>
          <a:noFill/>
        </p:spPr>
        <p:txBody>
          <a:bodyPr wrap="square" rtlCol="0">
            <a:spAutoFit/>
          </a:bodyPr>
          <a:lstStyle/>
          <a:p>
            <a:r>
              <a:rPr lang="en-US" sz="4000" dirty="0">
                <a:solidFill>
                  <a:srgbClr val="FF0000"/>
                </a:solidFill>
              </a:rPr>
              <a:t>But you have to connect to the organization’s</a:t>
            </a:r>
            <a:br>
              <a:rPr lang="en-US" sz="4000" dirty="0">
                <a:solidFill>
                  <a:srgbClr val="FF0000"/>
                </a:solidFill>
              </a:rPr>
            </a:br>
            <a:r>
              <a:rPr lang="en-US" sz="4000" dirty="0">
                <a:solidFill>
                  <a:srgbClr val="FF0000"/>
                </a:solidFill>
              </a:rPr>
              <a:t>(sponsor’s) mission</a:t>
            </a:r>
          </a:p>
        </p:txBody>
      </p:sp>
      <p:cxnSp>
        <p:nvCxnSpPr>
          <p:cNvPr id="5" name="Straight Connector 4">
            <a:extLst>
              <a:ext uri="{FF2B5EF4-FFF2-40B4-BE49-F238E27FC236}">
                <a16:creationId xmlns:a16="http://schemas.microsoft.com/office/drawing/2014/main" id="{8601F054-B22C-D447-9EE2-5B01CBAD9E08}"/>
              </a:ext>
            </a:extLst>
          </p:cNvPr>
          <p:cNvCxnSpPr>
            <a:stCxn id="2" idx="3"/>
            <a:endCxn id="3" idx="1"/>
          </p:cNvCxnSpPr>
          <p:nvPr/>
        </p:nvCxnSpPr>
        <p:spPr>
          <a:xfrm>
            <a:off x="6832669" y="3977085"/>
            <a:ext cx="1382539" cy="356434"/>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3154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96977-8104-4E4D-8981-BCC562E6BA98}"/>
              </a:ext>
            </a:extLst>
          </p:cNvPr>
          <p:cNvSpPr>
            <a:spLocks noGrp="1"/>
          </p:cNvSpPr>
          <p:nvPr>
            <p:ph type="title"/>
          </p:nvPr>
        </p:nvSpPr>
        <p:spPr/>
        <p:txBody>
          <a:bodyPr>
            <a:normAutofit/>
          </a:bodyPr>
          <a:lstStyle/>
          <a:p>
            <a:r>
              <a:rPr lang="en-US" sz="4000" dirty="0"/>
              <a:t>Open the aperture pretty wide, but not to infinity</a:t>
            </a:r>
          </a:p>
        </p:txBody>
      </p:sp>
      <p:pic>
        <p:nvPicPr>
          <p:cNvPr id="3" name="Picture 2">
            <a:extLst>
              <a:ext uri="{FF2B5EF4-FFF2-40B4-BE49-F238E27FC236}">
                <a16:creationId xmlns:a16="http://schemas.microsoft.com/office/drawing/2014/main" id="{824E5839-D154-6342-BF46-F06F4A6B582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362200" y="1488688"/>
            <a:ext cx="7793924" cy="4970038"/>
          </a:xfrm>
          <a:prstGeom prst="rect">
            <a:avLst/>
          </a:prstGeom>
        </p:spPr>
      </p:pic>
      <p:sp>
        <p:nvSpPr>
          <p:cNvPr id="4" name="Rectangle 3">
            <a:extLst>
              <a:ext uri="{FF2B5EF4-FFF2-40B4-BE49-F238E27FC236}">
                <a16:creationId xmlns:a16="http://schemas.microsoft.com/office/drawing/2014/main" id="{C5D62CD1-D672-1344-B8C9-830ECAF59DBE}"/>
              </a:ext>
            </a:extLst>
          </p:cNvPr>
          <p:cNvSpPr/>
          <p:nvPr/>
        </p:nvSpPr>
        <p:spPr>
          <a:xfrm>
            <a:off x="2362200" y="6627168"/>
            <a:ext cx="9786257" cy="230832"/>
          </a:xfrm>
          <a:prstGeom prst="rect">
            <a:avLst/>
          </a:prstGeom>
        </p:spPr>
        <p:txBody>
          <a:bodyPr wrap="square">
            <a:spAutoFit/>
          </a:bodyPr>
          <a:lstStyle/>
          <a:p>
            <a:pPr algn="r"/>
            <a:r>
              <a:rPr lang="en-US" sz="900" dirty="0"/>
              <a:t>https://</a:t>
            </a:r>
            <a:r>
              <a:rPr lang="en-US" sz="900" dirty="0" err="1"/>
              <a:t>en.wikipedia.org</a:t>
            </a:r>
            <a:r>
              <a:rPr lang="en-US" sz="900" dirty="0"/>
              <a:t>/wiki/Aperture#/media/</a:t>
            </a:r>
            <a:r>
              <a:rPr lang="en-US" sz="900" dirty="0" err="1"/>
              <a:t>File:Lenses_with_different_apertures.jpg</a:t>
            </a:r>
            <a:endParaRPr lang="en-US" sz="900" dirty="0"/>
          </a:p>
        </p:txBody>
      </p:sp>
    </p:spTree>
    <p:extLst>
      <p:ext uri="{BB962C8B-B14F-4D97-AF65-F5344CB8AC3E}">
        <p14:creationId xmlns:p14="http://schemas.microsoft.com/office/powerpoint/2010/main" val="19119734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06717-2C65-AB4C-918C-DFB7FA1561B7}"/>
              </a:ext>
            </a:extLst>
          </p:cNvPr>
          <p:cNvSpPr>
            <a:spLocks noGrp="1"/>
          </p:cNvSpPr>
          <p:nvPr>
            <p:ph type="title"/>
          </p:nvPr>
        </p:nvSpPr>
        <p:spPr/>
        <p:txBody>
          <a:bodyPr/>
          <a:lstStyle/>
          <a:p>
            <a:r>
              <a:rPr lang="en-US" dirty="0"/>
              <a:t>Example: </a:t>
            </a:r>
            <a:r>
              <a:rPr lang="en-US" dirty="0" err="1"/>
              <a:t>Threatcasting</a:t>
            </a:r>
            <a:endParaRPr lang="en-US" dirty="0"/>
          </a:p>
        </p:txBody>
      </p:sp>
      <p:pic>
        <p:nvPicPr>
          <p:cNvPr id="4" name="Picture 3">
            <a:extLst>
              <a:ext uri="{FF2B5EF4-FFF2-40B4-BE49-F238E27FC236}">
                <a16:creationId xmlns:a16="http://schemas.microsoft.com/office/drawing/2014/main" id="{28580CEB-D65C-0140-B222-F3BFCD27E38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57171" y="1988053"/>
            <a:ext cx="3318577" cy="4021971"/>
          </a:xfrm>
          <a:prstGeom prst="rect">
            <a:avLst/>
          </a:prstGeom>
        </p:spPr>
      </p:pic>
      <p:pic>
        <p:nvPicPr>
          <p:cNvPr id="6" name="Picture 5">
            <a:extLst>
              <a:ext uri="{FF2B5EF4-FFF2-40B4-BE49-F238E27FC236}">
                <a16:creationId xmlns:a16="http://schemas.microsoft.com/office/drawing/2014/main" id="{310AEA3B-1E94-0D4D-860A-28E20E6052A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160113" y="1988053"/>
            <a:ext cx="6843717" cy="3899878"/>
          </a:xfrm>
          <a:prstGeom prst="rect">
            <a:avLst/>
          </a:prstGeom>
        </p:spPr>
      </p:pic>
      <p:sp>
        <p:nvSpPr>
          <p:cNvPr id="7" name="TextBox 6">
            <a:extLst>
              <a:ext uri="{FF2B5EF4-FFF2-40B4-BE49-F238E27FC236}">
                <a16:creationId xmlns:a16="http://schemas.microsoft.com/office/drawing/2014/main" id="{339383FD-021A-D64A-80E8-1A64DCC8A7A0}"/>
              </a:ext>
            </a:extLst>
          </p:cNvPr>
          <p:cNvSpPr txBox="1"/>
          <p:nvPr/>
        </p:nvSpPr>
        <p:spPr>
          <a:xfrm>
            <a:off x="2028262" y="6010024"/>
            <a:ext cx="1576394" cy="461665"/>
          </a:xfrm>
          <a:prstGeom prst="rect">
            <a:avLst/>
          </a:prstGeom>
          <a:noFill/>
        </p:spPr>
        <p:txBody>
          <a:bodyPr wrap="none" rtlCol="0">
            <a:spAutoFit/>
          </a:bodyPr>
          <a:lstStyle/>
          <a:p>
            <a:r>
              <a:rPr lang="en-US" sz="2400" dirty="0"/>
              <a:t>Workshops</a:t>
            </a:r>
          </a:p>
        </p:txBody>
      </p:sp>
      <p:sp>
        <p:nvSpPr>
          <p:cNvPr id="8" name="TextBox 7">
            <a:extLst>
              <a:ext uri="{FF2B5EF4-FFF2-40B4-BE49-F238E27FC236}">
                <a16:creationId xmlns:a16="http://schemas.microsoft.com/office/drawing/2014/main" id="{4CD80472-AAE1-A84C-A869-6ABC6D57F2F6}"/>
              </a:ext>
            </a:extLst>
          </p:cNvPr>
          <p:cNvSpPr txBox="1"/>
          <p:nvPr/>
        </p:nvSpPr>
        <p:spPr>
          <a:xfrm>
            <a:off x="7652770" y="6010024"/>
            <a:ext cx="2060757" cy="461665"/>
          </a:xfrm>
          <a:prstGeom prst="rect">
            <a:avLst/>
          </a:prstGeom>
          <a:noFill/>
        </p:spPr>
        <p:txBody>
          <a:bodyPr wrap="none" rtlCol="0">
            <a:spAutoFit/>
          </a:bodyPr>
          <a:lstStyle/>
          <a:p>
            <a:r>
              <a:rPr lang="en-US" sz="2400" dirty="0"/>
              <a:t>Graphic Novels</a:t>
            </a:r>
          </a:p>
        </p:txBody>
      </p:sp>
      <p:sp>
        <p:nvSpPr>
          <p:cNvPr id="9" name="Rectangle 8">
            <a:extLst>
              <a:ext uri="{FF2B5EF4-FFF2-40B4-BE49-F238E27FC236}">
                <a16:creationId xmlns:a16="http://schemas.microsoft.com/office/drawing/2014/main" id="{5DF6E5BB-6F8F-C348-B959-0ED447137F73}"/>
              </a:ext>
            </a:extLst>
          </p:cNvPr>
          <p:cNvSpPr/>
          <p:nvPr/>
        </p:nvSpPr>
        <p:spPr>
          <a:xfrm>
            <a:off x="3880198" y="6471689"/>
            <a:ext cx="4936929" cy="369332"/>
          </a:xfrm>
          <a:prstGeom prst="rect">
            <a:avLst/>
          </a:prstGeom>
        </p:spPr>
        <p:txBody>
          <a:bodyPr wrap="none">
            <a:spAutoFit/>
          </a:bodyPr>
          <a:lstStyle/>
          <a:p>
            <a:r>
              <a:rPr lang="en-US" dirty="0"/>
              <a:t>https://</a:t>
            </a:r>
            <a:r>
              <a:rPr lang="en-US" dirty="0" err="1"/>
              <a:t>threatcasting.com</a:t>
            </a:r>
            <a:r>
              <a:rPr lang="en-US" dirty="0"/>
              <a:t>/about/sci-fi-prototypes/</a:t>
            </a:r>
          </a:p>
        </p:txBody>
      </p:sp>
    </p:spTree>
    <p:extLst>
      <p:ext uri="{BB962C8B-B14F-4D97-AF65-F5344CB8AC3E}">
        <p14:creationId xmlns:p14="http://schemas.microsoft.com/office/powerpoint/2010/main" val="29976327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4DFE0-AF93-004E-A5B6-891C105DD52D}"/>
              </a:ext>
            </a:extLst>
          </p:cNvPr>
          <p:cNvSpPr>
            <a:spLocks noGrp="1"/>
          </p:cNvSpPr>
          <p:nvPr>
            <p:ph type="title"/>
          </p:nvPr>
        </p:nvSpPr>
        <p:spPr/>
        <p:txBody>
          <a:bodyPr/>
          <a:lstStyle/>
          <a:p>
            <a:r>
              <a:rPr lang="en-US" dirty="0"/>
              <a:t>Do Your Homework Though</a:t>
            </a:r>
          </a:p>
        </p:txBody>
      </p:sp>
      <p:sp>
        <p:nvSpPr>
          <p:cNvPr id="3" name="Content Placeholder 2">
            <a:extLst>
              <a:ext uri="{FF2B5EF4-FFF2-40B4-BE49-F238E27FC236}">
                <a16:creationId xmlns:a16="http://schemas.microsoft.com/office/drawing/2014/main" id="{EA665025-FA84-2442-B57C-F2B75D00D4A8}"/>
              </a:ext>
            </a:extLst>
          </p:cNvPr>
          <p:cNvSpPr>
            <a:spLocks noGrp="1"/>
          </p:cNvSpPr>
          <p:nvPr>
            <p:ph idx="1"/>
          </p:nvPr>
        </p:nvSpPr>
        <p:spPr>
          <a:xfrm>
            <a:off x="856129" y="1997748"/>
            <a:ext cx="5239871" cy="4351338"/>
          </a:xfrm>
        </p:spPr>
        <p:txBody>
          <a:bodyPr/>
          <a:lstStyle/>
          <a:p>
            <a:r>
              <a:rPr lang="en-US" dirty="0"/>
              <a:t>Don’t rediscover fire</a:t>
            </a:r>
          </a:p>
          <a:p>
            <a:r>
              <a:rPr lang="en-US" dirty="0"/>
              <a:t>Buy, borrow, or partner if it is already done </a:t>
            </a:r>
          </a:p>
          <a:p>
            <a:r>
              <a:rPr lang="en-US" dirty="0"/>
              <a:t>Your operators (and customers) have a good idea where the gaps are</a:t>
            </a:r>
          </a:p>
          <a:p>
            <a:r>
              <a:rPr lang="en-US" dirty="0"/>
              <a:t>Study related work (really important)</a:t>
            </a:r>
          </a:p>
        </p:txBody>
      </p:sp>
      <p:pic>
        <p:nvPicPr>
          <p:cNvPr id="4" name="Picture 3">
            <a:extLst>
              <a:ext uri="{FF2B5EF4-FFF2-40B4-BE49-F238E27FC236}">
                <a16:creationId xmlns:a16="http://schemas.microsoft.com/office/drawing/2014/main" id="{B6107CD9-79BD-994D-865B-3BD0698588A3}"/>
              </a:ext>
            </a:extLst>
          </p:cNvPr>
          <p:cNvPicPr>
            <a:picLocks noChangeAspect="1"/>
          </p:cNvPicPr>
          <p:nvPr/>
        </p:nvPicPr>
        <p:blipFill>
          <a:blip r:embed="rId2"/>
          <a:stretch>
            <a:fillRect/>
          </a:stretch>
        </p:blipFill>
        <p:spPr>
          <a:xfrm>
            <a:off x="7508839" y="1690688"/>
            <a:ext cx="3327699" cy="4436932"/>
          </a:xfrm>
          <a:prstGeom prst="rect">
            <a:avLst/>
          </a:prstGeom>
        </p:spPr>
      </p:pic>
      <p:sp>
        <p:nvSpPr>
          <p:cNvPr id="5" name="Rectangle 4">
            <a:extLst>
              <a:ext uri="{FF2B5EF4-FFF2-40B4-BE49-F238E27FC236}">
                <a16:creationId xmlns:a16="http://schemas.microsoft.com/office/drawing/2014/main" id="{D0CB4CB7-D42B-884A-B413-AC43F4ECFA09}"/>
              </a:ext>
            </a:extLst>
          </p:cNvPr>
          <p:cNvSpPr/>
          <p:nvPr/>
        </p:nvSpPr>
        <p:spPr>
          <a:xfrm>
            <a:off x="6096000" y="6548424"/>
            <a:ext cx="6096000" cy="215444"/>
          </a:xfrm>
          <a:prstGeom prst="rect">
            <a:avLst/>
          </a:prstGeom>
        </p:spPr>
        <p:txBody>
          <a:bodyPr>
            <a:spAutoFit/>
          </a:bodyPr>
          <a:lstStyle/>
          <a:p>
            <a:pPr algn="r"/>
            <a:r>
              <a:rPr lang="en-US" sz="800" dirty="0"/>
              <a:t>https://</a:t>
            </a:r>
            <a:r>
              <a:rPr lang="en-US" sz="800" dirty="0" err="1"/>
              <a:t>en.wikipedia.org</a:t>
            </a:r>
            <a:r>
              <a:rPr lang="en-US" sz="800" dirty="0"/>
              <a:t>/wiki/Campfire#/media/</a:t>
            </a:r>
            <a:r>
              <a:rPr lang="en-US" sz="800" dirty="0" err="1"/>
              <a:t>File:Campfire_Pinecone.png</a:t>
            </a:r>
            <a:endParaRPr lang="en-US" sz="800" dirty="0"/>
          </a:p>
        </p:txBody>
      </p:sp>
    </p:spTree>
    <p:extLst>
      <p:ext uri="{BB962C8B-B14F-4D97-AF65-F5344CB8AC3E}">
        <p14:creationId xmlns:p14="http://schemas.microsoft.com/office/powerpoint/2010/main" val="41786543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5882D-6E80-9746-8D67-F8B578FCDBF0}"/>
              </a:ext>
            </a:extLst>
          </p:cNvPr>
          <p:cNvSpPr>
            <a:spLocks noGrp="1"/>
          </p:cNvSpPr>
          <p:nvPr>
            <p:ph type="title"/>
          </p:nvPr>
        </p:nvSpPr>
        <p:spPr>
          <a:xfrm>
            <a:off x="838200" y="365125"/>
            <a:ext cx="10515600" cy="1325563"/>
          </a:xfrm>
        </p:spPr>
        <p:txBody>
          <a:bodyPr/>
          <a:lstStyle/>
          <a:p>
            <a:r>
              <a:rPr lang="en-US" dirty="0"/>
              <a:t>Top Down vs. Bottom Up Innovation</a:t>
            </a:r>
          </a:p>
        </p:txBody>
      </p:sp>
      <p:pic>
        <p:nvPicPr>
          <p:cNvPr id="4" name="Picture 3">
            <a:extLst>
              <a:ext uri="{FF2B5EF4-FFF2-40B4-BE49-F238E27FC236}">
                <a16:creationId xmlns:a16="http://schemas.microsoft.com/office/drawing/2014/main" id="{EF4186AB-947A-BB4C-BD7D-43D4D643896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17643" y="2079171"/>
            <a:ext cx="5139358" cy="3083615"/>
          </a:xfrm>
          <a:prstGeom prst="rect">
            <a:avLst/>
          </a:prstGeom>
        </p:spPr>
      </p:pic>
      <p:pic>
        <p:nvPicPr>
          <p:cNvPr id="5" name="Picture 4">
            <a:extLst>
              <a:ext uri="{FF2B5EF4-FFF2-40B4-BE49-F238E27FC236}">
                <a16:creationId xmlns:a16="http://schemas.microsoft.com/office/drawing/2014/main" id="{6EBB1839-91AA-9E45-8980-6C67C87EA43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13657" y="2079170"/>
            <a:ext cx="5481982" cy="3083615"/>
          </a:xfrm>
          <a:prstGeom prst="rect">
            <a:avLst/>
          </a:prstGeom>
        </p:spPr>
      </p:pic>
      <p:sp>
        <p:nvSpPr>
          <p:cNvPr id="6" name="Rectangle 5">
            <a:extLst>
              <a:ext uri="{FF2B5EF4-FFF2-40B4-BE49-F238E27FC236}">
                <a16:creationId xmlns:a16="http://schemas.microsoft.com/office/drawing/2014/main" id="{9436843B-D997-1B49-9066-10C7A6D7D0E0}"/>
              </a:ext>
            </a:extLst>
          </p:cNvPr>
          <p:cNvSpPr/>
          <p:nvPr/>
        </p:nvSpPr>
        <p:spPr>
          <a:xfrm>
            <a:off x="9726364" y="6488668"/>
            <a:ext cx="2419252" cy="338554"/>
          </a:xfrm>
          <a:prstGeom prst="rect">
            <a:avLst/>
          </a:prstGeom>
        </p:spPr>
        <p:txBody>
          <a:bodyPr wrap="none">
            <a:spAutoFit/>
          </a:bodyPr>
          <a:lstStyle/>
          <a:p>
            <a:pPr algn="r"/>
            <a:r>
              <a:rPr lang="en-US" sz="800" dirty="0"/>
              <a:t>https://</a:t>
            </a:r>
            <a:r>
              <a:rPr lang="en-US" sz="800" dirty="0" err="1"/>
              <a:t>unsplash.com</a:t>
            </a:r>
            <a:r>
              <a:rPr lang="en-US" sz="800" dirty="0"/>
              <a:t>/s/photos/crowd</a:t>
            </a:r>
            <a:br>
              <a:rPr lang="en-US" sz="800" dirty="0"/>
            </a:br>
            <a:r>
              <a:rPr lang="en-US" sz="800" dirty="0"/>
              <a:t>https://</a:t>
            </a:r>
            <a:r>
              <a:rPr lang="en-US" sz="800" dirty="0" err="1"/>
              <a:t>www.youtube.com</a:t>
            </a:r>
            <a:r>
              <a:rPr lang="en-US" sz="800" dirty="0"/>
              <a:t>/</a:t>
            </a:r>
            <a:r>
              <a:rPr lang="en-US" sz="800" dirty="0" err="1"/>
              <a:t>watch?v</a:t>
            </a:r>
            <a:r>
              <a:rPr lang="en-US" sz="800" dirty="0"/>
              <a:t>=mWSBPRFd1UU</a:t>
            </a:r>
          </a:p>
        </p:txBody>
      </p:sp>
      <p:sp>
        <p:nvSpPr>
          <p:cNvPr id="9" name="TextBox 8">
            <a:extLst>
              <a:ext uri="{FF2B5EF4-FFF2-40B4-BE49-F238E27FC236}">
                <a16:creationId xmlns:a16="http://schemas.microsoft.com/office/drawing/2014/main" id="{4780F4A4-0274-5048-874C-588E5B7AB2F5}"/>
              </a:ext>
            </a:extLst>
          </p:cNvPr>
          <p:cNvSpPr txBox="1"/>
          <p:nvPr/>
        </p:nvSpPr>
        <p:spPr>
          <a:xfrm>
            <a:off x="1470533" y="5320434"/>
            <a:ext cx="3368230" cy="461665"/>
          </a:xfrm>
          <a:prstGeom prst="rect">
            <a:avLst/>
          </a:prstGeom>
          <a:noFill/>
        </p:spPr>
        <p:txBody>
          <a:bodyPr wrap="none" rtlCol="0">
            <a:spAutoFit/>
          </a:bodyPr>
          <a:lstStyle/>
          <a:p>
            <a:r>
              <a:rPr lang="en-US" sz="2400" dirty="0"/>
              <a:t>Senior Leader Champions</a:t>
            </a:r>
          </a:p>
        </p:txBody>
      </p:sp>
      <p:sp>
        <p:nvSpPr>
          <p:cNvPr id="10" name="TextBox 9">
            <a:extLst>
              <a:ext uri="{FF2B5EF4-FFF2-40B4-BE49-F238E27FC236}">
                <a16:creationId xmlns:a16="http://schemas.microsoft.com/office/drawing/2014/main" id="{E5638589-7FC4-6D41-8E89-EB9A03DE3C0B}"/>
              </a:ext>
            </a:extLst>
          </p:cNvPr>
          <p:cNvSpPr txBox="1"/>
          <p:nvPr/>
        </p:nvSpPr>
        <p:spPr>
          <a:xfrm>
            <a:off x="8228941" y="5320433"/>
            <a:ext cx="1516762" cy="461665"/>
          </a:xfrm>
          <a:prstGeom prst="rect">
            <a:avLst/>
          </a:prstGeom>
          <a:noFill/>
        </p:spPr>
        <p:txBody>
          <a:bodyPr wrap="none" rtlCol="0">
            <a:spAutoFit/>
          </a:bodyPr>
          <a:lstStyle/>
          <a:p>
            <a:r>
              <a:rPr lang="en-US" sz="2400" dirty="0"/>
              <a:t>Grassroots</a:t>
            </a:r>
          </a:p>
        </p:txBody>
      </p:sp>
    </p:spTree>
    <p:extLst>
      <p:ext uri="{BB962C8B-B14F-4D97-AF65-F5344CB8AC3E}">
        <p14:creationId xmlns:p14="http://schemas.microsoft.com/office/powerpoint/2010/main" val="3634495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0"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82F5F-8518-7841-A6B4-5AE2101D43CE}"/>
              </a:ext>
            </a:extLst>
          </p:cNvPr>
          <p:cNvSpPr>
            <a:spLocks noGrp="1"/>
          </p:cNvSpPr>
          <p:nvPr>
            <p:ph type="title"/>
          </p:nvPr>
        </p:nvSpPr>
        <p:spPr>
          <a:xfrm>
            <a:off x="416960" y="291167"/>
            <a:ext cx="10515600" cy="1325563"/>
          </a:xfrm>
        </p:spPr>
        <p:txBody>
          <a:bodyPr/>
          <a:lstStyle/>
          <a:p>
            <a:r>
              <a:rPr lang="en-US" dirty="0"/>
              <a:t>A Little More on Herding Cats</a:t>
            </a:r>
          </a:p>
        </p:txBody>
      </p:sp>
      <p:sp>
        <p:nvSpPr>
          <p:cNvPr id="3" name="Content Placeholder 2">
            <a:extLst>
              <a:ext uri="{FF2B5EF4-FFF2-40B4-BE49-F238E27FC236}">
                <a16:creationId xmlns:a16="http://schemas.microsoft.com/office/drawing/2014/main" id="{8084BA0B-EB42-E048-9FDC-4527DE794362}"/>
              </a:ext>
            </a:extLst>
          </p:cNvPr>
          <p:cNvSpPr>
            <a:spLocks noGrp="1"/>
          </p:cNvSpPr>
          <p:nvPr>
            <p:ph idx="1"/>
          </p:nvPr>
        </p:nvSpPr>
        <p:spPr>
          <a:xfrm>
            <a:off x="5188448" y="1825625"/>
            <a:ext cx="6165351" cy="4351338"/>
          </a:xfrm>
        </p:spPr>
        <p:txBody>
          <a:bodyPr>
            <a:normAutofit fontScale="92500"/>
          </a:bodyPr>
          <a:lstStyle/>
          <a:p>
            <a:r>
              <a:rPr lang="en-US" dirty="0"/>
              <a:t>Choose your team carefully, they should be compatible and complementary</a:t>
            </a:r>
          </a:p>
          <a:p>
            <a:r>
              <a:rPr lang="en-US" dirty="0"/>
              <a:t>Find people who are wired to do the type of work</a:t>
            </a:r>
          </a:p>
          <a:p>
            <a:r>
              <a:rPr lang="en-US" dirty="0"/>
              <a:t>Having a bright team player is (far) more valuable than a toxic genius</a:t>
            </a:r>
          </a:p>
          <a:p>
            <a:r>
              <a:rPr lang="en-US" dirty="0"/>
              <a:t>Set expectations, they can’t work on any science project they want</a:t>
            </a:r>
          </a:p>
          <a:p>
            <a:r>
              <a:rPr lang="en-US" dirty="0"/>
              <a:t>Incentives and (a little) leverage doesn’t hurt</a:t>
            </a:r>
          </a:p>
          <a:p>
            <a:endParaRPr lang="en-US" dirty="0"/>
          </a:p>
        </p:txBody>
      </p:sp>
      <p:pic>
        <p:nvPicPr>
          <p:cNvPr id="4" name="Picture 3">
            <a:extLst>
              <a:ext uri="{FF2B5EF4-FFF2-40B4-BE49-F238E27FC236}">
                <a16:creationId xmlns:a16="http://schemas.microsoft.com/office/drawing/2014/main" id="{0277B12E-121D-8240-832E-FD6029B90EA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09426" y="2055124"/>
            <a:ext cx="4340745" cy="3873063"/>
          </a:xfrm>
          <a:prstGeom prst="rect">
            <a:avLst/>
          </a:prstGeom>
        </p:spPr>
      </p:pic>
      <p:sp>
        <p:nvSpPr>
          <p:cNvPr id="5" name="Rectangle 4">
            <a:extLst>
              <a:ext uri="{FF2B5EF4-FFF2-40B4-BE49-F238E27FC236}">
                <a16:creationId xmlns:a16="http://schemas.microsoft.com/office/drawing/2014/main" id="{F5138B9C-5ED4-0642-AF14-924822217ABC}"/>
              </a:ext>
            </a:extLst>
          </p:cNvPr>
          <p:cNvSpPr/>
          <p:nvPr/>
        </p:nvSpPr>
        <p:spPr>
          <a:xfrm>
            <a:off x="294526" y="6594753"/>
            <a:ext cx="11897474" cy="215444"/>
          </a:xfrm>
          <a:prstGeom prst="rect">
            <a:avLst/>
          </a:prstGeom>
        </p:spPr>
        <p:txBody>
          <a:bodyPr wrap="square">
            <a:spAutoFit/>
          </a:bodyPr>
          <a:lstStyle/>
          <a:p>
            <a:pPr algn="r"/>
            <a:r>
              <a:rPr lang="en-US" sz="800" dirty="0"/>
              <a:t>https://</a:t>
            </a:r>
            <a:r>
              <a:rPr lang="en-US" sz="800" dirty="0" err="1"/>
              <a:t>meowpost.me</a:t>
            </a:r>
            <a:r>
              <a:rPr lang="en-US" sz="800" dirty="0"/>
              <a:t>/cowboy-herding-cats-commercial-is-seriously-the-best-ad-ive-ever-seen-and-i-cant-stop-laughing/</a:t>
            </a:r>
          </a:p>
        </p:txBody>
      </p:sp>
    </p:spTree>
    <p:extLst>
      <p:ext uri="{BB962C8B-B14F-4D97-AF65-F5344CB8AC3E}">
        <p14:creationId xmlns:p14="http://schemas.microsoft.com/office/powerpoint/2010/main" val="40648731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B22F3-2799-F246-88F1-2DEE2704938E}"/>
              </a:ext>
            </a:extLst>
          </p:cNvPr>
          <p:cNvSpPr>
            <a:spLocks noGrp="1"/>
          </p:cNvSpPr>
          <p:nvPr>
            <p:ph type="title"/>
          </p:nvPr>
        </p:nvSpPr>
        <p:spPr>
          <a:xfrm>
            <a:off x="635767" y="365125"/>
            <a:ext cx="10515600" cy="1325563"/>
          </a:xfrm>
        </p:spPr>
        <p:txBody>
          <a:bodyPr/>
          <a:lstStyle/>
          <a:p>
            <a:r>
              <a:rPr lang="en-US" dirty="0"/>
              <a:t>Stay Focused</a:t>
            </a:r>
          </a:p>
        </p:txBody>
      </p:sp>
      <p:sp>
        <p:nvSpPr>
          <p:cNvPr id="8" name="Rectangle 7">
            <a:extLst>
              <a:ext uri="{FF2B5EF4-FFF2-40B4-BE49-F238E27FC236}">
                <a16:creationId xmlns:a16="http://schemas.microsoft.com/office/drawing/2014/main" id="{A75675BB-FD9C-FB41-B059-637716767678}"/>
              </a:ext>
            </a:extLst>
          </p:cNvPr>
          <p:cNvSpPr/>
          <p:nvPr/>
        </p:nvSpPr>
        <p:spPr>
          <a:xfrm>
            <a:off x="3840016" y="1690688"/>
            <a:ext cx="7716217" cy="4401205"/>
          </a:xfrm>
          <a:prstGeom prst="rect">
            <a:avLst/>
          </a:prstGeom>
        </p:spPr>
        <p:txBody>
          <a:bodyPr wrap="square">
            <a:spAutoFit/>
          </a:bodyPr>
          <a:lstStyle/>
          <a:p>
            <a:r>
              <a:rPr lang="en-US" sz="2800" dirty="0">
                <a:solidFill>
                  <a:srgbClr val="222222"/>
                </a:solidFill>
                <a:latin typeface="Verdana" panose="020B0604030504040204" pitchFamily="34" charset="0"/>
              </a:rPr>
              <a:t>“[Focus] means saying no to the hundred other good ideas that there are. </a:t>
            </a:r>
          </a:p>
          <a:p>
            <a:endParaRPr lang="en-US" sz="2800" dirty="0">
              <a:solidFill>
                <a:srgbClr val="222222"/>
              </a:solidFill>
              <a:latin typeface="Verdana" panose="020B0604030504040204" pitchFamily="34" charset="0"/>
            </a:endParaRPr>
          </a:p>
          <a:p>
            <a:r>
              <a:rPr lang="en-US" sz="2800" dirty="0">
                <a:solidFill>
                  <a:srgbClr val="222222"/>
                </a:solidFill>
                <a:latin typeface="Verdana" panose="020B0604030504040204" pitchFamily="34" charset="0"/>
              </a:rPr>
              <a:t>You have to pick carefully. </a:t>
            </a:r>
          </a:p>
          <a:p>
            <a:endParaRPr lang="en-US" sz="2800" dirty="0">
              <a:solidFill>
                <a:srgbClr val="222222"/>
              </a:solidFill>
              <a:latin typeface="Verdana" panose="020B0604030504040204" pitchFamily="34" charset="0"/>
            </a:endParaRPr>
          </a:p>
          <a:p>
            <a:r>
              <a:rPr lang="en-US" sz="2800" dirty="0">
                <a:solidFill>
                  <a:srgbClr val="222222"/>
                </a:solidFill>
                <a:latin typeface="Verdana" panose="020B0604030504040204" pitchFamily="34" charset="0"/>
              </a:rPr>
              <a:t>I’m actually as proud of the things we haven’t done as the things I have done. </a:t>
            </a:r>
          </a:p>
          <a:p>
            <a:endParaRPr lang="en-US" sz="2800" dirty="0">
              <a:solidFill>
                <a:srgbClr val="222222"/>
              </a:solidFill>
              <a:latin typeface="Verdana" panose="020B0604030504040204" pitchFamily="34" charset="0"/>
            </a:endParaRPr>
          </a:p>
          <a:p>
            <a:r>
              <a:rPr lang="en-US" sz="2800" dirty="0">
                <a:solidFill>
                  <a:srgbClr val="222222"/>
                </a:solidFill>
                <a:latin typeface="Verdana" panose="020B0604030504040204" pitchFamily="34" charset="0"/>
              </a:rPr>
              <a:t>Innovation is saying no to 1,000 things.” </a:t>
            </a:r>
            <a:br>
              <a:rPr lang="en-US" sz="2800" dirty="0">
                <a:solidFill>
                  <a:srgbClr val="222222"/>
                </a:solidFill>
                <a:latin typeface="Verdana" panose="020B0604030504040204" pitchFamily="34" charset="0"/>
              </a:rPr>
            </a:br>
            <a:endParaRPr lang="en-US" sz="2800" dirty="0"/>
          </a:p>
        </p:txBody>
      </p:sp>
      <p:sp>
        <p:nvSpPr>
          <p:cNvPr id="9" name="Rectangle 8">
            <a:extLst>
              <a:ext uri="{FF2B5EF4-FFF2-40B4-BE49-F238E27FC236}">
                <a16:creationId xmlns:a16="http://schemas.microsoft.com/office/drawing/2014/main" id="{A15E78D9-7693-8A4F-8393-0E576116A0B6}"/>
              </a:ext>
            </a:extLst>
          </p:cNvPr>
          <p:cNvSpPr/>
          <p:nvPr/>
        </p:nvSpPr>
        <p:spPr>
          <a:xfrm>
            <a:off x="6096000" y="6642556"/>
            <a:ext cx="6096000" cy="215444"/>
          </a:xfrm>
          <a:prstGeom prst="rect">
            <a:avLst/>
          </a:prstGeom>
        </p:spPr>
        <p:txBody>
          <a:bodyPr>
            <a:spAutoFit/>
          </a:bodyPr>
          <a:lstStyle/>
          <a:p>
            <a:pPr algn="r"/>
            <a:r>
              <a:rPr lang="en-US" sz="800" dirty="0"/>
              <a:t>https://</a:t>
            </a:r>
            <a:r>
              <a:rPr lang="en-US" sz="800" dirty="0" err="1"/>
              <a:t>www.clipartwiki.com</a:t>
            </a:r>
            <a:r>
              <a:rPr lang="en-US" sz="800" dirty="0"/>
              <a:t>/</a:t>
            </a:r>
            <a:r>
              <a:rPr lang="en-US" sz="800" dirty="0" err="1"/>
              <a:t>iclip</a:t>
            </a:r>
            <a:r>
              <a:rPr lang="en-US" sz="800" dirty="0"/>
              <a:t>/hTJmoJ_bloch-sphere-qubit-quantum-computing-physics-national-basketball/</a:t>
            </a:r>
          </a:p>
        </p:txBody>
      </p:sp>
      <p:pic>
        <p:nvPicPr>
          <p:cNvPr id="10" name="Picture 9">
            <a:extLst>
              <a:ext uri="{FF2B5EF4-FFF2-40B4-BE49-F238E27FC236}">
                <a16:creationId xmlns:a16="http://schemas.microsoft.com/office/drawing/2014/main" id="{AF0F5065-0317-0140-8E51-B298264861CB}"/>
              </a:ext>
            </a:extLst>
          </p:cNvPr>
          <p:cNvPicPr>
            <a:picLocks noChangeAspect="1"/>
          </p:cNvPicPr>
          <p:nvPr/>
        </p:nvPicPr>
        <p:blipFill>
          <a:blip r:embed="rId3"/>
          <a:stretch>
            <a:fillRect/>
          </a:stretch>
        </p:blipFill>
        <p:spPr>
          <a:xfrm>
            <a:off x="635767" y="1555750"/>
            <a:ext cx="2794000" cy="4457700"/>
          </a:xfrm>
          <a:prstGeom prst="rect">
            <a:avLst/>
          </a:prstGeom>
        </p:spPr>
      </p:pic>
      <p:sp>
        <p:nvSpPr>
          <p:cNvPr id="11" name="Rectangle 10">
            <a:extLst>
              <a:ext uri="{FF2B5EF4-FFF2-40B4-BE49-F238E27FC236}">
                <a16:creationId xmlns:a16="http://schemas.microsoft.com/office/drawing/2014/main" id="{AA6A9488-51CA-C141-87C6-76167A227697}"/>
              </a:ext>
            </a:extLst>
          </p:cNvPr>
          <p:cNvSpPr/>
          <p:nvPr/>
        </p:nvSpPr>
        <p:spPr>
          <a:xfrm>
            <a:off x="1316289" y="6139934"/>
            <a:ext cx="1850699" cy="461665"/>
          </a:xfrm>
          <a:prstGeom prst="rect">
            <a:avLst/>
          </a:prstGeom>
        </p:spPr>
        <p:txBody>
          <a:bodyPr wrap="none">
            <a:spAutoFit/>
          </a:bodyPr>
          <a:lstStyle/>
          <a:p>
            <a:r>
              <a:rPr lang="en-US" sz="2400" dirty="0">
                <a:solidFill>
                  <a:srgbClr val="222222"/>
                </a:solidFill>
                <a:latin typeface="Verdana" panose="020B0604030504040204" pitchFamily="34" charset="0"/>
              </a:rPr>
              <a:t>Steve Jobs</a:t>
            </a:r>
            <a:endParaRPr lang="en-US" sz="2400" dirty="0"/>
          </a:p>
        </p:txBody>
      </p:sp>
    </p:spTree>
    <p:extLst>
      <p:ext uri="{BB962C8B-B14F-4D97-AF65-F5344CB8AC3E}">
        <p14:creationId xmlns:p14="http://schemas.microsoft.com/office/powerpoint/2010/main" val="27585134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41C68-E445-F741-A0AB-905EDCA8CEB6}"/>
              </a:ext>
            </a:extLst>
          </p:cNvPr>
          <p:cNvSpPr>
            <a:spLocks noGrp="1"/>
          </p:cNvSpPr>
          <p:nvPr>
            <p:ph type="title"/>
          </p:nvPr>
        </p:nvSpPr>
        <p:spPr/>
        <p:txBody>
          <a:bodyPr/>
          <a:lstStyle/>
          <a:p>
            <a:r>
              <a:rPr lang="en-US" dirty="0"/>
              <a:t>Sharing Your Results</a:t>
            </a:r>
          </a:p>
        </p:txBody>
      </p:sp>
      <p:sp>
        <p:nvSpPr>
          <p:cNvPr id="3" name="Content Placeholder 2">
            <a:extLst>
              <a:ext uri="{FF2B5EF4-FFF2-40B4-BE49-F238E27FC236}">
                <a16:creationId xmlns:a16="http://schemas.microsoft.com/office/drawing/2014/main" id="{5A1B14FE-8C8D-174C-BAEA-ECD1FCD0B0C6}"/>
              </a:ext>
            </a:extLst>
          </p:cNvPr>
          <p:cNvSpPr>
            <a:spLocks noGrp="1"/>
          </p:cNvSpPr>
          <p:nvPr>
            <p:ph idx="1"/>
          </p:nvPr>
        </p:nvSpPr>
        <p:spPr>
          <a:xfrm>
            <a:off x="339048" y="1680043"/>
            <a:ext cx="6986427" cy="4900686"/>
          </a:xfrm>
        </p:spPr>
        <p:txBody>
          <a:bodyPr>
            <a:normAutofit fontScale="92500" lnSpcReduction="20000"/>
          </a:bodyPr>
          <a:lstStyle/>
          <a:p>
            <a:r>
              <a:rPr lang="en-US" dirty="0"/>
              <a:t>Do good work and people come to you</a:t>
            </a:r>
          </a:p>
          <a:p>
            <a:r>
              <a:rPr lang="en-US" dirty="0"/>
              <a:t>Create tangible artifacts</a:t>
            </a:r>
          </a:p>
          <a:p>
            <a:pPr lvl="1"/>
            <a:r>
              <a:rPr lang="en-US" dirty="0"/>
              <a:t>White papers</a:t>
            </a:r>
          </a:p>
          <a:p>
            <a:pPr lvl="1"/>
            <a:r>
              <a:rPr lang="en-US" dirty="0"/>
              <a:t>Research papers</a:t>
            </a:r>
          </a:p>
          <a:p>
            <a:pPr lvl="1"/>
            <a:r>
              <a:rPr lang="en-US" dirty="0"/>
              <a:t>Shorter thought pieces </a:t>
            </a:r>
          </a:p>
          <a:p>
            <a:pPr lvl="1"/>
            <a:r>
              <a:rPr lang="en-US" dirty="0"/>
              <a:t>Talks (Local, National)</a:t>
            </a:r>
          </a:p>
          <a:p>
            <a:pPr lvl="1"/>
            <a:r>
              <a:rPr lang="en-US" dirty="0"/>
              <a:t>Media interviews</a:t>
            </a:r>
          </a:p>
          <a:p>
            <a:pPr lvl="1"/>
            <a:r>
              <a:rPr lang="en-US" dirty="0"/>
              <a:t>Data</a:t>
            </a:r>
          </a:p>
          <a:p>
            <a:pPr lvl="1"/>
            <a:r>
              <a:rPr lang="en-US" dirty="0"/>
              <a:t>Code</a:t>
            </a:r>
          </a:p>
          <a:p>
            <a:pPr lvl="1"/>
            <a:r>
              <a:rPr lang="en-US" dirty="0"/>
              <a:t>Blog posts</a:t>
            </a:r>
          </a:p>
          <a:p>
            <a:pPr lvl="1"/>
            <a:r>
              <a:rPr lang="en-US" dirty="0"/>
              <a:t>…</a:t>
            </a:r>
          </a:p>
          <a:p>
            <a:r>
              <a:rPr lang="en-US" dirty="0"/>
              <a:t>Create forums and communities</a:t>
            </a:r>
          </a:p>
          <a:p>
            <a:r>
              <a:rPr lang="en-US" dirty="0"/>
              <a:t>Keep a (public) archive</a:t>
            </a:r>
          </a:p>
          <a:p>
            <a:r>
              <a:rPr lang="en-US" dirty="0"/>
              <a:t>Communicate business impact</a:t>
            </a:r>
          </a:p>
          <a:p>
            <a:pPr marL="0" indent="0">
              <a:buNone/>
            </a:pPr>
            <a:endParaRPr lang="en-US" dirty="0"/>
          </a:p>
        </p:txBody>
      </p:sp>
      <p:pic>
        <p:nvPicPr>
          <p:cNvPr id="4" name="Picture 3">
            <a:extLst>
              <a:ext uri="{FF2B5EF4-FFF2-40B4-BE49-F238E27FC236}">
                <a16:creationId xmlns:a16="http://schemas.microsoft.com/office/drawing/2014/main" id="{49E10B0B-64F8-C04A-A9CA-5DC00CA7ACA2}"/>
              </a:ext>
            </a:extLst>
          </p:cNvPr>
          <p:cNvPicPr>
            <a:picLocks noChangeAspect="1"/>
          </p:cNvPicPr>
          <p:nvPr/>
        </p:nvPicPr>
        <p:blipFill>
          <a:blip r:embed="rId3"/>
          <a:stretch>
            <a:fillRect/>
          </a:stretch>
        </p:blipFill>
        <p:spPr>
          <a:xfrm>
            <a:off x="9524107" y="1563607"/>
            <a:ext cx="1524999" cy="2173935"/>
          </a:xfrm>
          <a:prstGeom prst="rect">
            <a:avLst/>
          </a:prstGeom>
        </p:spPr>
      </p:pic>
      <p:pic>
        <p:nvPicPr>
          <p:cNvPr id="5" name="Picture 4">
            <a:extLst>
              <a:ext uri="{FF2B5EF4-FFF2-40B4-BE49-F238E27FC236}">
                <a16:creationId xmlns:a16="http://schemas.microsoft.com/office/drawing/2014/main" id="{76CF9198-C171-3748-957F-32B2AEFA559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759948" y="3988795"/>
            <a:ext cx="3290478" cy="2188168"/>
          </a:xfrm>
          <a:prstGeom prst="rect">
            <a:avLst/>
          </a:prstGeom>
        </p:spPr>
      </p:pic>
      <p:sp>
        <p:nvSpPr>
          <p:cNvPr id="6" name="Rectangle 5">
            <a:extLst>
              <a:ext uri="{FF2B5EF4-FFF2-40B4-BE49-F238E27FC236}">
                <a16:creationId xmlns:a16="http://schemas.microsoft.com/office/drawing/2014/main" id="{36A0F092-7414-D242-B002-D0AE849C54D1}"/>
              </a:ext>
            </a:extLst>
          </p:cNvPr>
          <p:cNvSpPr/>
          <p:nvPr/>
        </p:nvSpPr>
        <p:spPr>
          <a:xfrm>
            <a:off x="140413" y="6627858"/>
            <a:ext cx="12051587" cy="215444"/>
          </a:xfrm>
          <a:prstGeom prst="rect">
            <a:avLst/>
          </a:prstGeom>
        </p:spPr>
        <p:txBody>
          <a:bodyPr wrap="square">
            <a:spAutoFit/>
          </a:bodyPr>
          <a:lstStyle/>
          <a:p>
            <a:pPr algn="r"/>
            <a:r>
              <a:rPr lang="en-US" sz="800" dirty="0"/>
              <a:t>https://</a:t>
            </a:r>
            <a:r>
              <a:rPr lang="en-US" sz="800" dirty="0" err="1"/>
              <a:t>arstechnica.com</a:t>
            </a:r>
            <a:r>
              <a:rPr lang="en-US" sz="800" dirty="0"/>
              <a:t>/information-technology/2019/10/an-army-hacker-con-goes-big-the-return-of-</a:t>
            </a:r>
            <a:r>
              <a:rPr lang="en-US" sz="800" dirty="0" err="1"/>
              <a:t>avengercon</a:t>
            </a:r>
            <a:r>
              <a:rPr lang="en-US" sz="800" dirty="0"/>
              <a:t>/</a:t>
            </a:r>
          </a:p>
        </p:txBody>
      </p:sp>
      <p:pic>
        <p:nvPicPr>
          <p:cNvPr id="8" name="Picture 7">
            <a:extLst>
              <a:ext uri="{FF2B5EF4-FFF2-40B4-BE49-F238E27FC236}">
                <a16:creationId xmlns:a16="http://schemas.microsoft.com/office/drawing/2014/main" id="{8484EDC5-4CCC-6A48-A757-85162AC095E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759947" y="1563607"/>
            <a:ext cx="1186548" cy="2175338"/>
          </a:xfrm>
          <a:prstGeom prst="rect">
            <a:avLst/>
          </a:prstGeom>
        </p:spPr>
      </p:pic>
    </p:spTree>
    <p:extLst>
      <p:ext uri="{BB962C8B-B14F-4D97-AF65-F5344CB8AC3E}">
        <p14:creationId xmlns:p14="http://schemas.microsoft.com/office/powerpoint/2010/main" val="39727138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A3A9F-4A88-B54C-953C-702A63721062}"/>
              </a:ext>
            </a:extLst>
          </p:cNvPr>
          <p:cNvSpPr>
            <a:spLocks noGrp="1"/>
          </p:cNvSpPr>
          <p:nvPr>
            <p:ph type="title"/>
          </p:nvPr>
        </p:nvSpPr>
        <p:spPr/>
        <p:txBody>
          <a:bodyPr/>
          <a:lstStyle/>
          <a:p>
            <a:r>
              <a:rPr lang="en-US" dirty="0"/>
              <a:t>Communications</a:t>
            </a:r>
          </a:p>
        </p:txBody>
      </p:sp>
      <p:sp>
        <p:nvSpPr>
          <p:cNvPr id="3" name="Content Placeholder 2">
            <a:extLst>
              <a:ext uri="{FF2B5EF4-FFF2-40B4-BE49-F238E27FC236}">
                <a16:creationId xmlns:a16="http://schemas.microsoft.com/office/drawing/2014/main" id="{5C2E18A1-1994-9447-86C5-8785804C4240}"/>
              </a:ext>
            </a:extLst>
          </p:cNvPr>
          <p:cNvSpPr>
            <a:spLocks noGrp="1"/>
          </p:cNvSpPr>
          <p:nvPr>
            <p:ph idx="1"/>
          </p:nvPr>
        </p:nvSpPr>
        <p:spPr>
          <a:xfrm>
            <a:off x="6914508" y="1825625"/>
            <a:ext cx="4439292" cy="4351338"/>
          </a:xfrm>
        </p:spPr>
        <p:txBody>
          <a:bodyPr>
            <a:normAutofit fontScale="85000" lnSpcReduction="20000"/>
          </a:bodyPr>
          <a:lstStyle/>
          <a:p>
            <a:r>
              <a:rPr lang="en-US" dirty="0"/>
              <a:t>Personal</a:t>
            </a:r>
          </a:p>
          <a:p>
            <a:r>
              <a:rPr lang="en-US" dirty="0"/>
              <a:t>Organizational</a:t>
            </a:r>
          </a:p>
          <a:p>
            <a:r>
              <a:rPr lang="en-US" dirty="0"/>
              <a:t>Tell your story</a:t>
            </a:r>
          </a:p>
          <a:p>
            <a:r>
              <a:rPr lang="en-US" dirty="0"/>
              <a:t>Leverage social media (but be careful)</a:t>
            </a:r>
          </a:p>
          <a:p>
            <a:r>
              <a:rPr lang="en-US" dirty="0"/>
              <a:t>Place nice with the media (but know the rules)</a:t>
            </a:r>
          </a:p>
          <a:p>
            <a:r>
              <a:rPr lang="en-US" dirty="0"/>
              <a:t>Photos or it didn’t happen</a:t>
            </a:r>
          </a:p>
          <a:p>
            <a:r>
              <a:rPr lang="en-US" dirty="0"/>
              <a:t>It helps to have a PAO/PR person</a:t>
            </a:r>
          </a:p>
          <a:p>
            <a:r>
              <a:rPr lang="en-US" dirty="0"/>
              <a:t>You can’t fake it</a:t>
            </a:r>
          </a:p>
          <a:p>
            <a:r>
              <a:rPr lang="en-US" dirty="0"/>
              <a:t>Feeding the beast</a:t>
            </a:r>
          </a:p>
          <a:p>
            <a:endParaRPr lang="en-US" dirty="0"/>
          </a:p>
        </p:txBody>
      </p:sp>
      <p:pic>
        <p:nvPicPr>
          <p:cNvPr id="7" name="Picture 6">
            <a:extLst>
              <a:ext uri="{FF2B5EF4-FFF2-40B4-BE49-F238E27FC236}">
                <a16:creationId xmlns:a16="http://schemas.microsoft.com/office/drawing/2014/main" id="{2D56876F-A19D-9F41-94A1-662BC0DCBF4F}"/>
              </a:ext>
            </a:extLst>
          </p:cNvPr>
          <p:cNvPicPr>
            <a:picLocks noChangeAspect="1"/>
          </p:cNvPicPr>
          <p:nvPr/>
        </p:nvPicPr>
        <p:blipFill>
          <a:blip r:embed="rId2"/>
          <a:stretch>
            <a:fillRect/>
          </a:stretch>
        </p:blipFill>
        <p:spPr>
          <a:xfrm>
            <a:off x="1079500" y="1825625"/>
            <a:ext cx="5016500" cy="3873500"/>
          </a:xfrm>
          <a:prstGeom prst="rect">
            <a:avLst/>
          </a:prstGeom>
        </p:spPr>
      </p:pic>
    </p:spTree>
    <p:extLst>
      <p:ext uri="{BB962C8B-B14F-4D97-AF65-F5344CB8AC3E}">
        <p14:creationId xmlns:p14="http://schemas.microsoft.com/office/powerpoint/2010/main" val="8122289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B3263-7A2A-044B-B8F7-A66CDC4B3BA9}"/>
              </a:ext>
            </a:extLst>
          </p:cNvPr>
          <p:cNvSpPr>
            <a:spLocks noGrp="1"/>
          </p:cNvSpPr>
          <p:nvPr>
            <p:ph type="title"/>
          </p:nvPr>
        </p:nvSpPr>
        <p:spPr>
          <a:xfrm>
            <a:off x="414286" y="0"/>
            <a:ext cx="10515600" cy="1325563"/>
          </a:xfrm>
        </p:spPr>
        <p:txBody>
          <a:bodyPr/>
          <a:lstStyle/>
          <a:p>
            <a:r>
              <a:rPr lang="en-US" dirty="0"/>
              <a:t>Ethics and Safety Bumpers</a:t>
            </a:r>
          </a:p>
        </p:txBody>
      </p:sp>
      <p:pic>
        <p:nvPicPr>
          <p:cNvPr id="5" name="Picture 4">
            <a:extLst>
              <a:ext uri="{FF2B5EF4-FFF2-40B4-BE49-F238E27FC236}">
                <a16:creationId xmlns:a16="http://schemas.microsoft.com/office/drawing/2014/main" id="{DE44D915-80C9-8F49-BBCB-E0A1D4FA34D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4286" y="1202793"/>
            <a:ext cx="2975008" cy="2275881"/>
          </a:xfrm>
          <a:prstGeom prst="rect">
            <a:avLst/>
          </a:prstGeom>
        </p:spPr>
      </p:pic>
      <p:sp>
        <p:nvSpPr>
          <p:cNvPr id="6" name="Rectangle 5">
            <a:extLst>
              <a:ext uri="{FF2B5EF4-FFF2-40B4-BE49-F238E27FC236}">
                <a16:creationId xmlns:a16="http://schemas.microsoft.com/office/drawing/2014/main" id="{8A23AD6A-7099-D04F-97F7-C71A50F60298}"/>
              </a:ext>
            </a:extLst>
          </p:cNvPr>
          <p:cNvSpPr/>
          <p:nvPr/>
        </p:nvSpPr>
        <p:spPr>
          <a:xfrm>
            <a:off x="6096000" y="6266990"/>
            <a:ext cx="6096000" cy="707886"/>
          </a:xfrm>
          <a:prstGeom prst="rect">
            <a:avLst/>
          </a:prstGeom>
        </p:spPr>
        <p:txBody>
          <a:bodyPr>
            <a:spAutoFit/>
          </a:bodyPr>
          <a:lstStyle/>
          <a:p>
            <a:pPr algn="r"/>
            <a:r>
              <a:rPr lang="en-US" sz="800" dirty="0"/>
              <a:t>https://</a:t>
            </a:r>
            <a:r>
              <a:rPr lang="en-US" sz="800" dirty="0" err="1"/>
              <a:t>nmap.org</a:t>
            </a:r>
            <a:r>
              <a:rPr lang="en-US" sz="800" dirty="0"/>
              <a:t>/</a:t>
            </a:r>
            <a:br>
              <a:rPr lang="en-US" sz="800" dirty="0"/>
            </a:br>
            <a:r>
              <a:rPr lang="en-US" sz="800" dirty="0"/>
              <a:t>https://</a:t>
            </a:r>
            <a:r>
              <a:rPr lang="en-US" sz="800" dirty="0" err="1"/>
              <a:t>en.wikipedia.org</a:t>
            </a:r>
            <a:r>
              <a:rPr lang="en-US" sz="800" dirty="0"/>
              <a:t>/wiki/</a:t>
            </a:r>
            <a:r>
              <a:rPr lang="en-US" sz="800" dirty="0" err="1"/>
              <a:t>Rio_de_Janeiro</a:t>
            </a:r>
            <a:r>
              <a:rPr lang="en-US" sz="800" dirty="0"/>
              <a:t>#/media/</a:t>
            </a:r>
            <a:r>
              <a:rPr lang="en-US" sz="800" dirty="0" err="1"/>
              <a:t>File:Cidade_Maravilhosa.jpg</a:t>
            </a:r>
            <a:endParaRPr lang="en-US" sz="800" dirty="0"/>
          </a:p>
          <a:p>
            <a:pPr algn="r"/>
            <a:r>
              <a:rPr lang="en-US" sz="800" dirty="0"/>
              <a:t>https://</a:t>
            </a:r>
            <a:r>
              <a:rPr lang="en-US" sz="800" dirty="0" err="1"/>
              <a:t>en.wikipedia.org</a:t>
            </a:r>
            <a:r>
              <a:rPr lang="en-US" sz="800" dirty="0"/>
              <a:t>/wiki/</a:t>
            </a:r>
            <a:r>
              <a:rPr lang="en-US" sz="800" dirty="0" err="1"/>
              <a:t>Rotary_dial</a:t>
            </a:r>
            <a:r>
              <a:rPr lang="en-US" sz="800" dirty="0"/>
              <a:t>#/media/</a:t>
            </a:r>
            <a:r>
              <a:rPr lang="en-US" sz="800" dirty="0" err="1"/>
              <a:t>File:Ericsson_Dialog_in_green.JPG</a:t>
            </a:r>
            <a:br>
              <a:rPr lang="en-US" sz="800" dirty="0"/>
            </a:br>
            <a:r>
              <a:rPr lang="en-US" sz="800" dirty="0"/>
              <a:t>https://</a:t>
            </a:r>
            <a:r>
              <a:rPr lang="en-US" sz="800" dirty="0" err="1"/>
              <a:t>www.tripadvisor.com.ph</a:t>
            </a:r>
            <a:r>
              <a:rPr lang="en-US" sz="800" dirty="0"/>
              <a:t>/LocationPhotoDirectLink-g32431-d3846000-i60421781-Jewel_City_Bowl-Glendale_California.html</a:t>
            </a:r>
          </a:p>
          <a:p>
            <a:pPr algn="r"/>
            <a:endParaRPr lang="en-US" sz="800" dirty="0"/>
          </a:p>
        </p:txBody>
      </p:sp>
      <p:pic>
        <p:nvPicPr>
          <p:cNvPr id="4" name="Picture 3">
            <a:extLst>
              <a:ext uri="{FF2B5EF4-FFF2-40B4-BE49-F238E27FC236}">
                <a16:creationId xmlns:a16="http://schemas.microsoft.com/office/drawing/2014/main" id="{AFCFDB5A-EB65-0E48-8C36-D2ED36CA4C0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128057" y="1210536"/>
            <a:ext cx="3632004" cy="5064197"/>
          </a:xfrm>
          <a:prstGeom prst="rect">
            <a:avLst/>
          </a:prstGeom>
        </p:spPr>
      </p:pic>
      <p:pic>
        <p:nvPicPr>
          <p:cNvPr id="8" name="Picture 7">
            <a:extLst>
              <a:ext uri="{FF2B5EF4-FFF2-40B4-BE49-F238E27FC236}">
                <a16:creationId xmlns:a16="http://schemas.microsoft.com/office/drawing/2014/main" id="{1AB9092E-A627-484F-A396-84F3A0F9104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61451" y="3844233"/>
            <a:ext cx="2927843" cy="2654364"/>
          </a:xfrm>
          <a:prstGeom prst="rect">
            <a:avLst/>
          </a:prstGeom>
        </p:spPr>
      </p:pic>
      <p:pic>
        <p:nvPicPr>
          <p:cNvPr id="9" name="Picture 8">
            <a:extLst>
              <a:ext uri="{FF2B5EF4-FFF2-40B4-BE49-F238E27FC236}">
                <a16:creationId xmlns:a16="http://schemas.microsoft.com/office/drawing/2014/main" id="{4824E137-2519-1546-BBF9-ACEFED4FD18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331570" y="1061603"/>
            <a:ext cx="2681032" cy="2681032"/>
          </a:xfrm>
          <a:prstGeom prst="rect">
            <a:avLst/>
          </a:prstGeom>
        </p:spPr>
      </p:pic>
      <p:pic>
        <p:nvPicPr>
          <p:cNvPr id="10" name="Picture 9">
            <a:extLst>
              <a:ext uri="{FF2B5EF4-FFF2-40B4-BE49-F238E27FC236}">
                <a16:creationId xmlns:a16="http://schemas.microsoft.com/office/drawing/2014/main" id="{F30E2233-B91E-4D44-B12A-9A358A0DDABD}"/>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t="-3827"/>
          <a:stretch/>
        </p:blipFill>
        <p:spPr>
          <a:xfrm>
            <a:off x="3960468" y="3742635"/>
            <a:ext cx="3471333" cy="2755962"/>
          </a:xfrm>
          <a:prstGeom prst="rect">
            <a:avLst/>
          </a:prstGeom>
        </p:spPr>
      </p:pic>
    </p:spTree>
    <p:extLst>
      <p:ext uri="{BB962C8B-B14F-4D97-AF65-F5344CB8AC3E}">
        <p14:creationId xmlns:p14="http://schemas.microsoft.com/office/powerpoint/2010/main" val="349492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C0DA1-4FD7-2A4B-895F-2E2E8F41EA7A}"/>
              </a:ext>
            </a:extLst>
          </p:cNvPr>
          <p:cNvSpPr>
            <a:spLocks noGrp="1"/>
          </p:cNvSpPr>
          <p:nvPr>
            <p:ph type="title"/>
          </p:nvPr>
        </p:nvSpPr>
        <p:spPr>
          <a:xfrm>
            <a:off x="129473" y="112319"/>
            <a:ext cx="11224327" cy="1325563"/>
          </a:xfrm>
        </p:spPr>
        <p:txBody>
          <a:bodyPr/>
          <a:lstStyle/>
          <a:p>
            <a:r>
              <a:rPr lang="en-US" dirty="0"/>
              <a:t>Manage Expectations</a:t>
            </a:r>
          </a:p>
        </p:txBody>
      </p:sp>
      <p:sp>
        <p:nvSpPr>
          <p:cNvPr id="5" name="TextBox 4">
            <a:extLst>
              <a:ext uri="{FF2B5EF4-FFF2-40B4-BE49-F238E27FC236}">
                <a16:creationId xmlns:a16="http://schemas.microsoft.com/office/drawing/2014/main" id="{A4141D0B-EF7D-EE4D-B46F-9C0171E4FABB}"/>
              </a:ext>
            </a:extLst>
          </p:cNvPr>
          <p:cNvSpPr txBox="1"/>
          <p:nvPr/>
        </p:nvSpPr>
        <p:spPr>
          <a:xfrm>
            <a:off x="0" y="2200615"/>
            <a:ext cx="3758721" cy="3416320"/>
          </a:xfrm>
          <a:prstGeom prst="rect">
            <a:avLst/>
          </a:prstGeom>
          <a:noFill/>
        </p:spPr>
        <p:txBody>
          <a:bodyPr wrap="none" rtlCol="0">
            <a:spAutoFit/>
          </a:bodyPr>
          <a:lstStyle/>
          <a:p>
            <a:pPr algn="r"/>
            <a:r>
              <a:rPr lang="en-US" dirty="0"/>
              <a:t>Write a CFP</a:t>
            </a:r>
          </a:p>
          <a:p>
            <a:pPr algn="r"/>
            <a:r>
              <a:rPr lang="en-US" dirty="0"/>
              <a:t>Get accepted at a Top Tier Conference</a:t>
            </a:r>
          </a:p>
          <a:p>
            <a:pPr algn="r"/>
            <a:r>
              <a:rPr lang="en-US" dirty="0"/>
              <a:t>Create a Top Tier Presentation</a:t>
            </a:r>
          </a:p>
          <a:p>
            <a:pPr algn="r"/>
            <a:r>
              <a:rPr lang="en-US" dirty="0"/>
              <a:t>Write a White Paper </a:t>
            </a:r>
          </a:p>
          <a:p>
            <a:pPr algn="r"/>
            <a:r>
              <a:rPr lang="en-US" dirty="0"/>
              <a:t>Organize a Workshop/Conference</a:t>
            </a:r>
          </a:p>
          <a:p>
            <a:pPr algn="r"/>
            <a:r>
              <a:rPr lang="en-US" dirty="0"/>
              <a:t>Prime an Innovation Pipeline</a:t>
            </a:r>
          </a:p>
          <a:p>
            <a:pPr algn="r"/>
            <a:r>
              <a:rPr lang="en-US" dirty="0"/>
              <a:t>Hire Talent</a:t>
            </a:r>
          </a:p>
          <a:p>
            <a:pPr algn="r"/>
            <a:r>
              <a:rPr lang="en-US" dirty="0"/>
              <a:t>Spend Money (Government)</a:t>
            </a:r>
          </a:p>
          <a:p>
            <a:pPr algn="r"/>
            <a:r>
              <a:rPr lang="en-US" dirty="0"/>
              <a:t>Subcontract Work</a:t>
            </a:r>
          </a:p>
          <a:p>
            <a:pPr algn="r"/>
            <a:r>
              <a:rPr lang="en-US" dirty="0"/>
              <a:t>Transfer Technology</a:t>
            </a:r>
          </a:p>
          <a:p>
            <a:pPr algn="r"/>
            <a:endParaRPr lang="en-US" dirty="0"/>
          </a:p>
          <a:p>
            <a:pPr algn="r"/>
            <a:endParaRPr lang="en-US" dirty="0"/>
          </a:p>
        </p:txBody>
      </p:sp>
      <p:cxnSp>
        <p:nvCxnSpPr>
          <p:cNvPr id="10" name="Straight Arrow Connector 9">
            <a:extLst>
              <a:ext uri="{FF2B5EF4-FFF2-40B4-BE49-F238E27FC236}">
                <a16:creationId xmlns:a16="http://schemas.microsoft.com/office/drawing/2014/main" id="{B226A14F-3E07-E943-A7DF-349597CADD48}"/>
              </a:ext>
            </a:extLst>
          </p:cNvPr>
          <p:cNvCxnSpPr>
            <a:cxnSpLocks/>
          </p:cNvCxnSpPr>
          <p:nvPr/>
        </p:nvCxnSpPr>
        <p:spPr>
          <a:xfrm flipV="1">
            <a:off x="4106852" y="1610315"/>
            <a:ext cx="0" cy="3559830"/>
          </a:xfrm>
          <a:prstGeom prst="straightConnector1">
            <a:avLst/>
          </a:prstGeom>
          <a:ln w="5715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AA4F423D-C998-6B4D-9A6E-324F4DD5FC67}"/>
              </a:ext>
            </a:extLst>
          </p:cNvPr>
          <p:cNvCxnSpPr>
            <a:cxnSpLocks/>
          </p:cNvCxnSpPr>
          <p:nvPr/>
        </p:nvCxnSpPr>
        <p:spPr>
          <a:xfrm>
            <a:off x="4085335" y="5170144"/>
            <a:ext cx="7996074" cy="0"/>
          </a:xfrm>
          <a:prstGeom prst="straightConnector1">
            <a:avLst/>
          </a:prstGeom>
          <a:ln w="5715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CC7CA576-C1E7-FF4E-B858-CE323389D935}"/>
              </a:ext>
            </a:extLst>
          </p:cNvPr>
          <p:cNvSpPr txBox="1"/>
          <p:nvPr/>
        </p:nvSpPr>
        <p:spPr>
          <a:xfrm>
            <a:off x="11353800" y="5247603"/>
            <a:ext cx="649537" cy="369332"/>
          </a:xfrm>
          <a:prstGeom prst="rect">
            <a:avLst/>
          </a:prstGeom>
          <a:noFill/>
        </p:spPr>
        <p:txBody>
          <a:bodyPr wrap="none" rtlCol="0">
            <a:spAutoFit/>
          </a:bodyPr>
          <a:lstStyle/>
          <a:p>
            <a:r>
              <a:rPr lang="en-US" dirty="0"/>
              <a:t>Time</a:t>
            </a:r>
          </a:p>
        </p:txBody>
      </p:sp>
      <p:sp>
        <p:nvSpPr>
          <p:cNvPr id="17" name="Rectangle 16">
            <a:extLst>
              <a:ext uri="{FF2B5EF4-FFF2-40B4-BE49-F238E27FC236}">
                <a16:creationId xmlns:a16="http://schemas.microsoft.com/office/drawing/2014/main" id="{0AF1BE99-DF75-B347-9634-7DA346124C58}"/>
              </a:ext>
            </a:extLst>
          </p:cNvPr>
          <p:cNvSpPr/>
          <p:nvPr/>
        </p:nvSpPr>
        <p:spPr>
          <a:xfrm>
            <a:off x="4128370" y="2416029"/>
            <a:ext cx="2765555" cy="8879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Default Assumption</a:t>
            </a:r>
          </a:p>
        </p:txBody>
      </p:sp>
      <p:sp>
        <p:nvSpPr>
          <p:cNvPr id="18" name="Rectangle 17">
            <a:extLst>
              <a:ext uri="{FF2B5EF4-FFF2-40B4-BE49-F238E27FC236}">
                <a16:creationId xmlns:a16="http://schemas.microsoft.com/office/drawing/2014/main" id="{34AB5E50-F313-A749-B40A-1032200878BD}"/>
              </a:ext>
            </a:extLst>
          </p:cNvPr>
          <p:cNvSpPr/>
          <p:nvPr/>
        </p:nvSpPr>
        <p:spPr>
          <a:xfrm>
            <a:off x="4128370" y="3771435"/>
            <a:ext cx="7742646" cy="8879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Typical Reality</a:t>
            </a:r>
          </a:p>
        </p:txBody>
      </p:sp>
      <p:sp>
        <p:nvSpPr>
          <p:cNvPr id="19" name="TextBox 18">
            <a:extLst>
              <a:ext uri="{FF2B5EF4-FFF2-40B4-BE49-F238E27FC236}">
                <a16:creationId xmlns:a16="http://schemas.microsoft.com/office/drawing/2014/main" id="{2032958F-4775-6A48-8015-A1ABC7F6EC1C}"/>
              </a:ext>
            </a:extLst>
          </p:cNvPr>
          <p:cNvSpPr txBox="1"/>
          <p:nvPr/>
        </p:nvSpPr>
        <p:spPr>
          <a:xfrm>
            <a:off x="3474450" y="6219074"/>
            <a:ext cx="4858894" cy="523220"/>
          </a:xfrm>
          <a:prstGeom prst="rect">
            <a:avLst/>
          </a:prstGeom>
          <a:noFill/>
        </p:spPr>
        <p:txBody>
          <a:bodyPr wrap="none" rtlCol="0">
            <a:spAutoFit/>
          </a:bodyPr>
          <a:lstStyle/>
          <a:p>
            <a:r>
              <a:rPr lang="en-US" sz="2800" dirty="0"/>
              <a:t>3:1-10:1 and never in your favor</a:t>
            </a:r>
          </a:p>
        </p:txBody>
      </p:sp>
      <p:sp>
        <p:nvSpPr>
          <p:cNvPr id="21" name="Right Brace 20">
            <a:extLst>
              <a:ext uri="{FF2B5EF4-FFF2-40B4-BE49-F238E27FC236}">
                <a16:creationId xmlns:a16="http://schemas.microsoft.com/office/drawing/2014/main" id="{6AD8C1C9-789F-5D4C-B4FD-E3FA6D331469}"/>
              </a:ext>
            </a:extLst>
          </p:cNvPr>
          <p:cNvSpPr/>
          <p:nvPr/>
        </p:nvSpPr>
        <p:spPr>
          <a:xfrm>
            <a:off x="3567445" y="2095837"/>
            <a:ext cx="445062" cy="3151766"/>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Rectangle 11">
            <a:extLst>
              <a:ext uri="{FF2B5EF4-FFF2-40B4-BE49-F238E27FC236}">
                <a16:creationId xmlns:a16="http://schemas.microsoft.com/office/drawing/2014/main" id="{B317F04F-DD2F-7540-A370-006DE47EA47D}"/>
              </a:ext>
            </a:extLst>
          </p:cNvPr>
          <p:cNvSpPr/>
          <p:nvPr/>
        </p:nvSpPr>
        <p:spPr>
          <a:xfrm>
            <a:off x="0" y="1921267"/>
            <a:ext cx="4012507" cy="3421311"/>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0795827-459E-C649-B809-CBAD4E8FDC21}"/>
              </a:ext>
            </a:extLst>
          </p:cNvPr>
          <p:cNvSpPr/>
          <p:nvPr/>
        </p:nvSpPr>
        <p:spPr>
          <a:xfrm>
            <a:off x="4034025" y="2198119"/>
            <a:ext cx="3034596" cy="1325917"/>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3DF6984-4745-9D4D-9ED8-76FC94FA2E30}"/>
              </a:ext>
            </a:extLst>
          </p:cNvPr>
          <p:cNvSpPr/>
          <p:nvPr/>
        </p:nvSpPr>
        <p:spPr>
          <a:xfrm>
            <a:off x="4034025" y="3552467"/>
            <a:ext cx="7969312" cy="1325917"/>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76477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subTnLst>
                                    <p:set>
                                      <p:cBhvr override="childStyle">
                                        <p:cTn dur="1" fill="hold" display="0" masterRel="nextClick" afterEffect="1"/>
                                        <p:tgtEl>
                                          <p:spTgt spid="14"/>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D4EEB-594F-B143-B223-503FFDBC1480}"/>
              </a:ext>
            </a:extLst>
          </p:cNvPr>
          <p:cNvSpPr>
            <a:spLocks noGrp="1"/>
          </p:cNvSpPr>
          <p:nvPr>
            <p:ph type="title"/>
          </p:nvPr>
        </p:nvSpPr>
        <p:spPr>
          <a:xfrm>
            <a:off x="144379" y="365125"/>
            <a:ext cx="11887199" cy="1325563"/>
          </a:xfrm>
        </p:spPr>
        <p:txBody>
          <a:bodyPr>
            <a:normAutofit/>
          </a:bodyPr>
          <a:lstStyle/>
          <a:p>
            <a:r>
              <a:rPr lang="en-US" sz="4000" dirty="0"/>
              <a:t>Programming, De-Programming, and Re-Programming</a:t>
            </a:r>
          </a:p>
        </p:txBody>
      </p:sp>
      <p:pic>
        <p:nvPicPr>
          <p:cNvPr id="4" name="Picture 3">
            <a:extLst>
              <a:ext uri="{FF2B5EF4-FFF2-40B4-BE49-F238E27FC236}">
                <a16:creationId xmlns:a16="http://schemas.microsoft.com/office/drawing/2014/main" id="{2C47A613-03F2-1743-ADF3-B125BB86E25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4379" y="2865871"/>
            <a:ext cx="3291629" cy="2197959"/>
          </a:xfrm>
          <a:prstGeom prst="rect">
            <a:avLst/>
          </a:prstGeom>
        </p:spPr>
      </p:pic>
      <p:pic>
        <p:nvPicPr>
          <p:cNvPr id="5" name="Picture 4">
            <a:extLst>
              <a:ext uri="{FF2B5EF4-FFF2-40B4-BE49-F238E27FC236}">
                <a16:creationId xmlns:a16="http://schemas.microsoft.com/office/drawing/2014/main" id="{854E09D9-01F1-8041-9E69-65666CAE0CA6}"/>
              </a:ext>
            </a:extLst>
          </p:cNvPr>
          <p:cNvPicPr>
            <a:picLocks noChangeAspect="1"/>
          </p:cNvPicPr>
          <p:nvPr/>
        </p:nvPicPr>
        <p:blipFill>
          <a:blip r:embed="rId4"/>
          <a:stretch>
            <a:fillRect/>
          </a:stretch>
        </p:blipFill>
        <p:spPr>
          <a:xfrm>
            <a:off x="4291877" y="4143254"/>
            <a:ext cx="3759757" cy="2112625"/>
          </a:xfrm>
          <a:prstGeom prst="rect">
            <a:avLst/>
          </a:prstGeom>
        </p:spPr>
      </p:pic>
      <p:pic>
        <p:nvPicPr>
          <p:cNvPr id="6" name="Picture 5">
            <a:extLst>
              <a:ext uri="{FF2B5EF4-FFF2-40B4-BE49-F238E27FC236}">
                <a16:creationId xmlns:a16="http://schemas.microsoft.com/office/drawing/2014/main" id="{49BB63B3-9ED2-944C-BC28-A464BC23576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291876" y="1799231"/>
            <a:ext cx="3759757" cy="2165620"/>
          </a:xfrm>
          <a:prstGeom prst="rect">
            <a:avLst/>
          </a:prstGeom>
        </p:spPr>
      </p:pic>
      <p:pic>
        <p:nvPicPr>
          <p:cNvPr id="7" name="Picture 6">
            <a:extLst>
              <a:ext uri="{FF2B5EF4-FFF2-40B4-BE49-F238E27FC236}">
                <a16:creationId xmlns:a16="http://schemas.microsoft.com/office/drawing/2014/main" id="{A55B0EF7-7467-2F40-8794-D2A2140EBAD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799172" y="2882040"/>
            <a:ext cx="3291629" cy="2197959"/>
          </a:xfrm>
          <a:prstGeom prst="rect">
            <a:avLst/>
          </a:prstGeom>
        </p:spPr>
      </p:pic>
      <p:cxnSp>
        <p:nvCxnSpPr>
          <p:cNvPr id="8" name="Straight Arrow Connector 7">
            <a:extLst>
              <a:ext uri="{FF2B5EF4-FFF2-40B4-BE49-F238E27FC236}">
                <a16:creationId xmlns:a16="http://schemas.microsoft.com/office/drawing/2014/main" id="{67C66ACB-9FC8-2D41-B512-B1AC52A892BE}"/>
              </a:ext>
            </a:extLst>
          </p:cNvPr>
          <p:cNvCxnSpPr/>
          <p:nvPr/>
        </p:nvCxnSpPr>
        <p:spPr>
          <a:xfrm>
            <a:off x="3561349" y="4045063"/>
            <a:ext cx="658783"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010EEE65-C094-D544-8554-157867CA2CC0}"/>
              </a:ext>
            </a:extLst>
          </p:cNvPr>
          <p:cNvCxnSpPr/>
          <p:nvPr/>
        </p:nvCxnSpPr>
        <p:spPr>
          <a:xfrm>
            <a:off x="8102433" y="4049515"/>
            <a:ext cx="658783"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06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138D1-6476-5845-BD87-926C13AAFE3F}"/>
              </a:ext>
            </a:extLst>
          </p:cNvPr>
          <p:cNvSpPr>
            <a:spLocks noGrp="1"/>
          </p:cNvSpPr>
          <p:nvPr>
            <p:ph type="title"/>
          </p:nvPr>
        </p:nvSpPr>
        <p:spPr>
          <a:xfrm>
            <a:off x="838200" y="178858"/>
            <a:ext cx="10515600" cy="1325563"/>
          </a:xfrm>
        </p:spPr>
        <p:txBody>
          <a:bodyPr/>
          <a:lstStyle/>
          <a:p>
            <a:r>
              <a:rPr lang="en-US" dirty="0"/>
              <a:t>Prioritization</a:t>
            </a:r>
          </a:p>
        </p:txBody>
      </p:sp>
      <p:sp>
        <p:nvSpPr>
          <p:cNvPr id="5" name="Rectangle 4">
            <a:extLst>
              <a:ext uri="{FF2B5EF4-FFF2-40B4-BE49-F238E27FC236}">
                <a16:creationId xmlns:a16="http://schemas.microsoft.com/office/drawing/2014/main" id="{BF8A25B5-3112-EF4B-B379-AEE03700E42D}"/>
              </a:ext>
            </a:extLst>
          </p:cNvPr>
          <p:cNvSpPr/>
          <p:nvPr/>
        </p:nvSpPr>
        <p:spPr>
          <a:xfrm>
            <a:off x="710004" y="3142791"/>
            <a:ext cx="1676400" cy="24959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Day Job</a:t>
            </a:r>
          </a:p>
        </p:txBody>
      </p:sp>
      <p:sp>
        <p:nvSpPr>
          <p:cNvPr id="6" name="Rectangle 5">
            <a:extLst>
              <a:ext uri="{FF2B5EF4-FFF2-40B4-BE49-F238E27FC236}">
                <a16:creationId xmlns:a16="http://schemas.microsoft.com/office/drawing/2014/main" id="{6D952819-522F-0E47-A6E6-B1B001DE4D1B}"/>
              </a:ext>
            </a:extLst>
          </p:cNvPr>
          <p:cNvSpPr/>
          <p:nvPr/>
        </p:nvSpPr>
        <p:spPr>
          <a:xfrm>
            <a:off x="710004" y="2431591"/>
            <a:ext cx="1676400" cy="711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Innovation</a:t>
            </a:r>
          </a:p>
        </p:txBody>
      </p:sp>
      <p:sp>
        <p:nvSpPr>
          <p:cNvPr id="7" name="TextBox 6">
            <a:extLst>
              <a:ext uri="{FF2B5EF4-FFF2-40B4-BE49-F238E27FC236}">
                <a16:creationId xmlns:a16="http://schemas.microsoft.com/office/drawing/2014/main" id="{60943850-81EE-9443-AC16-8DC5EC9C5860}"/>
              </a:ext>
            </a:extLst>
          </p:cNvPr>
          <p:cNvSpPr txBox="1"/>
          <p:nvPr/>
        </p:nvSpPr>
        <p:spPr>
          <a:xfrm>
            <a:off x="126190" y="2979142"/>
            <a:ext cx="583814" cy="369332"/>
          </a:xfrm>
          <a:prstGeom prst="rect">
            <a:avLst/>
          </a:prstGeom>
          <a:noFill/>
        </p:spPr>
        <p:txBody>
          <a:bodyPr wrap="none" rtlCol="0">
            <a:spAutoFit/>
          </a:bodyPr>
          <a:lstStyle/>
          <a:p>
            <a:r>
              <a:rPr lang="en-US" dirty="0"/>
              <a:t>80%</a:t>
            </a:r>
          </a:p>
        </p:txBody>
      </p:sp>
      <p:sp>
        <p:nvSpPr>
          <p:cNvPr id="8" name="TextBox 7">
            <a:extLst>
              <a:ext uri="{FF2B5EF4-FFF2-40B4-BE49-F238E27FC236}">
                <a16:creationId xmlns:a16="http://schemas.microsoft.com/office/drawing/2014/main" id="{6AF936C8-6F7E-2F45-9B9F-4E4946305EFE}"/>
              </a:ext>
            </a:extLst>
          </p:cNvPr>
          <p:cNvSpPr txBox="1"/>
          <p:nvPr/>
        </p:nvSpPr>
        <p:spPr>
          <a:xfrm>
            <a:off x="-9274" y="2252966"/>
            <a:ext cx="700833" cy="369332"/>
          </a:xfrm>
          <a:prstGeom prst="rect">
            <a:avLst/>
          </a:prstGeom>
          <a:noFill/>
        </p:spPr>
        <p:txBody>
          <a:bodyPr wrap="none" rtlCol="0">
            <a:spAutoFit/>
          </a:bodyPr>
          <a:lstStyle/>
          <a:p>
            <a:r>
              <a:rPr lang="en-US" dirty="0"/>
              <a:t>100%</a:t>
            </a:r>
          </a:p>
        </p:txBody>
      </p:sp>
      <p:sp>
        <p:nvSpPr>
          <p:cNvPr id="9" name="TextBox 8">
            <a:extLst>
              <a:ext uri="{FF2B5EF4-FFF2-40B4-BE49-F238E27FC236}">
                <a16:creationId xmlns:a16="http://schemas.microsoft.com/office/drawing/2014/main" id="{BFEB3E20-3275-7F4F-AE72-DE132D78E88A}"/>
              </a:ext>
            </a:extLst>
          </p:cNvPr>
          <p:cNvSpPr txBox="1"/>
          <p:nvPr/>
        </p:nvSpPr>
        <p:spPr>
          <a:xfrm>
            <a:off x="1127479" y="5802380"/>
            <a:ext cx="841449" cy="369332"/>
          </a:xfrm>
          <a:prstGeom prst="rect">
            <a:avLst/>
          </a:prstGeom>
          <a:noFill/>
        </p:spPr>
        <p:txBody>
          <a:bodyPr wrap="none" rtlCol="0">
            <a:spAutoFit/>
          </a:bodyPr>
          <a:lstStyle/>
          <a:p>
            <a:r>
              <a:rPr lang="en-US" dirty="0"/>
              <a:t>Theory</a:t>
            </a:r>
          </a:p>
        </p:txBody>
      </p:sp>
      <p:sp>
        <p:nvSpPr>
          <p:cNvPr id="10" name="Rectangle 9">
            <a:extLst>
              <a:ext uri="{FF2B5EF4-FFF2-40B4-BE49-F238E27FC236}">
                <a16:creationId xmlns:a16="http://schemas.microsoft.com/office/drawing/2014/main" id="{9A18CAF6-4527-B14E-860C-F90B8E0295B1}"/>
              </a:ext>
            </a:extLst>
          </p:cNvPr>
          <p:cNvSpPr/>
          <p:nvPr/>
        </p:nvSpPr>
        <p:spPr>
          <a:xfrm>
            <a:off x="5600866" y="2496022"/>
            <a:ext cx="1676400" cy="31160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Day Job</a:t>
            </a:r>
          </a:p>
        </p:txBody>
      </p:sp>
      <p:sp>
        <p:nvSpPr>
          <p:cNvPr id="11" name="Rectangle 10">
            <a:extLst>
              <a:ext uri="{FF2B5EF4-FFF2-40B4-BE49-F238E27FC236}">
                <a16:creationId xmlns:a16="http://schemas.microsoft.com/office/drawing/2014/main" id="{DDA1CAFF-7DD9-8A45-A41F-6A33D4BD1B02}"/>
              </a:ext>
            </a:extLst>
          </p:cNvPr>
          <p:cNvSpPr/>
          <p:nvPr/>
        </p:nvSpPr>
        <p:spPr>
          <a:xfrm>
            <a:off x="5600866" y="2798555"/>
            <a:ext cx="1676400" cy="284473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Innovation</a:t>
            </a:r>
          </a:p>
        </p:txBody>
      </p:sp>
      <p:sp>
        <p:nvSpPr>
          <p:cNvPr id="12" name="TextBox 11">
            <a:extLst>
              <a:ext uri="{FF2B5EF4-FFF2-40B4-BE49-F238E27FC236}">
                <a16:creationId xmlns:a16="http://schemas.microsoft.com/office/drawing/2014/main" id="{6C7E05DD-BEB2-0B42-931A-88CFD849AA31}"/>
              </a:ext>
            </a:extLst>
          </p:cNvPr>
          <p:cNvSpPr txBox="1"/>
          <p:nvPr/>
        </p:nvSpPr>
        <p:spPr>
          <a:xfrm>
            <a:off x="5094801" y="2979142"/>
            <a:ext cx="583814" cy="369332"/>
          </a:xfrm>
          <a:prstGeom prst="rect">
            <a:avLst/>
          </a:prstGeom>
          <a:noFill/>
        </p:spPr>
        <p:txBody>
          <a:bodyPr wrap="none" rtlCol="0">
            <a:spAutoFit/>
          </a:bodyPr>
          <a:lstStyle/>
          <a:p>
            <a:r>
              <a:rPr lang="en-US" dirty="0"/>
              <a:t>80%</a:t>
            </a:r>
          </a:p>
        </p:txBody>
      </p:sp>
      <p:sp>
        <p:nvSpPr>
          <p:cNvPr id="13" name="TextBox 12">
            <a:extLst>
              <a:ext uri="{FF2B5EF4-FFF2-40B4-BE49-F238E27FC236}">
                <a16:creationId xmlns:a16="http://schemas.microsoft.com/office/drawing/2014/main" id="{D241D891-082D-564A-B9B9-A075B12F155B}"/>
              </a:ext>
            </a:extLst>
          </p:cNvPr>
          <p:cNvSpPr txBox="1"/>
          <p:nvPr/>
        </p:nvSpPr>
        <p:spPr>
          <a:xfrm>
            <a:off x="4959337" y="2252966"/>
            <a:ext cx="700833" cy="369332"/>
          </a:xfrm>
          <a:prstGeom prst="rect">
            <a:avLst/>
          </a:prstGeom>
          <a:noFill/>
        </p:spPr>
        <p:txBody>
          <a:bodyPr wrap="none" rtlCol="0">
            <a:spAutoFit/>
          </a:bodyPr>
          <a:lstStyle/>
          <a:p>
            <a:r>
              <a:rPr lang="en-US" dirty="0"/>
              <a:t>100%</a:t>
            </a:r>
          </a:p>
        </p:txBody>
      </p:sp>
      <p:sp>
        <p:nvSpPr>
          <p:cNvPr id="18" name="TextBox 17">
            <a:extLst>
              <a:ext uri="{FF2B5EF4-FFF2-40B4-BE49-F238E27FC236}">
                <a16:creationId xmlns:a16="http://schemas.microsoft.com/office/drawing/2014/main" id="{AAB67466-13BD-3F44-BE3D-E519E23BBD78}"/>
              </a:ext>
            </a:extLst>
          </p:cNvPr>
          <p:cNvSpPr txBox="1"/>
          <p:nvPr/>
        </p:nvSpPr>
        <p:spPr>
          <a:xfrm>
            <a:off x="5960460" y="5802380"/>
            <a:ext cx="988540" cy="369332"/>
          </a:xfrm>
          <a:prstGeom prst="rect">
            <a:avLst/>
          </a:prstGeom>
          <a:noFill/>
        </p:spPr>
        <p:txBody>
          <a:bodyPr wrap="none" rtlCol="0">
            <a:spAutoFit/>
          </a:bodyPr>
          <a:lstStyle/>
          <a:p>
            <a:r>
              <a:rPr lang="en-US" dirty="0"/>
              <a:t>Reality 2</a:t>
            </a:r>
          </a:p>
        </p:txBody>
      </p:sp>
      <p:sp>
        <p:nvSpPr>
          <p:cNvPr id="23" name="TextBox 22">
            <a:extLst>
              <a:ext uri="{FF2B5EF4-FFF2-40B4-BE49-F238E27FC236}">
                <a16:creationId xmlns:a16="http://schemas.microsoft.com/office/drawing/2014/main" id="{8F7CD6B1-532E-5847-9D52-629560421D16}"/>
              </a:ext>
            </a:extLst>
          </p:cNvPr>
          <p:cNvSpPr txBox="1"/>
          <p:nvPr/>
        </p:nvSpPr>
        <p:spPr>
          <a:xfrm>
            <a:off x="3470424" y="5802380"/>
            <a:ext cx="988540" cy="369332"/>
          </a:xfrm>
          <a:prstGeom prst="rect">
            <a:avLst/>
          </a:prstGeom>
          <a:noFill/>
        </p:spPr>
        <p:txBody>
          <a:bodyPr wrap="none" rtlCol="0">
            <a:spAutoFit/>
          </a:bodyPr>
          <a:lstStyle/>
          <a:p>
            <a:r>
              <a:rPr lang="en-US" dirty="0"/>
              <a:t>Reality 1</a:t>
            </a:r>
          </a:p>
        </p:txBody>
      </p:sp>
      <p:sp>
        <p:nvSpPr>
          <p:cNvPr id="24" name="Rectangle 23">
            <a:extLst>
              <a:ext uri="{FF2B5EF4-FFF2-40B4-BE49-F238E27FC236}">
                <a16:creationId xmlns:a16="http://schemas.microsoft.com/office/drawing/2014/main" id="{59205A42-5BD9-F342-9097-F45563A26659}"/>
              </a:ext>
            </a:extLst>
          </p:cNvPr>
          <p:cNvSpPr/>
          <p:nvPr/>
        </p:nvSpPr>
        <p:spPr>
          <a:xfrm>
            <a:off x="3126494" y="2412276"/>
            <a:ext cx="1676400" cy="322645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Day Job</a:t>
            </a:r>
          </a:p>
        </p:txBody>
      </p:sp>
      <p:sp>
        <p:nvSpPr>
          <p:cNvPr id="25" name="Rectangle 24">
            <a:extLst>
              <a:ext uri="{FF2B5EF4-FFF2-40B4-BE49-F238E27FC236}">
                <a16:creationId xmlns:a16="http://schemas.microsoft.com/office/drawing/2014/main" id="{9D4381D0-C60F-2A42-9107-B8E9C429C494}"/>
              </a:ext>
            </a:extLst>
          </p:cNvPr>
          <p:cNvSpPr/>
          <p:nvPr/>
        </p:nvSpPr>
        <p:spPr>
          <a:xfrm>
            <a:off x="3126494" y="1701076"/>
            <a:ext cx="1676400" cy="711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Innovation</a:t>
            </a:r>
          </a:p>
        </p:txBody>
      </p:sp>
      <p:sp>
        <p:nvSpPr>
          <p:cNvPr id="26" name="TextBox 25">
            <a:extLst>
              <a:ext uri="{FF2B5EF4-FFF2-40B4-BE49-F238E27FC236}">
                <a16:creationId xmlns:a16="http://schemas.microsoft.com/office/drawing/2014/main" id="{979D7ACC-4E58-5543-8797-F2E6CD212150}"/>
              </a:ext>
            </a:extLst>
          </p:cNvPr>
          <p:cNvSpPr txBox="1"/>
          <p:nvPr/>
        </p:nvSpPr>
        <p:spPr>
          <a:xfrm>
            <a:off x="2542680" y="2979142"/>
            <a:ext cx="583814" cy="369332"/>
          </a:xfrm>
          <a:prstGeom prst="rect">
            <a:avLst/>
          </a:prstGeom>
          <a:noFill/>
        </p:spPr>
        <p:txBody>
          <a:bodyPr wrap="none" rtlCol="0">
            <a:spAutoFit/>
          </a:bodyPr>
          <a:lstStyle/>
          <a:p>
            <a:r>
              <a:rPr lang="en-US" dirty="0"/>
              <a:t>80%</a:t>
            </a:r>
          </a:p>
        </p:txBody>
      </p:sp>
      <p:sp>
        <p:nvSpPr>
          <p:cNvPr id="27" name="TextBox 26">
            <a:extLst>
              <a:ext uri="{FF2B5EF4-FFF2-40B4-BE49-F238E27FC236}">
                <a16:creationId xmlns:a16="http://schemas.microsoft.com/office/drawing/2014/main" id="{B076382D-AEDD-9A44-A0D2-A5E1EA16EE85}"/>
              </a:ext>
            </a:extLst>
          </p:cNvPr>
          <p:cNvSpPr txBox="1"/>
          <p:nvPr/>
        </p:nvSpPr>
        <p:spPr>
          <a:xfrm>
            <a:off x="2407216" y="2252966"/>
            <a:ext cx="700833" cy="369332"/>
          </a:xfrm>
          <a:prstGeom prst="rect">
            <a:avLst/>
          </a:prstGeom>
          <a:noFill/>
        </p:spPr>
        <p:txBody>
          <a:bodyPr wrap="none" rtlCol="0">
            <a:spAutoFit/>
          </a:bodyPr>
          <a:lstStyle/>
          <a:p>
            <a:r>
              <a:rPr lang="en-US" dirty="0"/>
              <a:t>100%</a:t>
            </a:r>
          </a:p>
        </p:txBody>
      </p:sp>
      <p:sp>
        <p:nvSpPr>
          <p:cNvPr id="29" name="TextBox 28">
            <a:extLst>
              <a:ext uri="{FF2B5EF4-FFF2-40B4-BE49-F238E27FC236}">
                <a16:creationId xmlns:a16="http://schemas.microsoft.com/office/drawing/2014/main" id="{6BC6E03C-AE62-4C43-8289-FC7BCF143AF5}"/>
              </a:ext>
            </a:extLst>
          </p:cNvPr>
          <p:cNvSpPr txBox="1"/>
          <p:nvPr/>
        </p:nvSpPr>
        <p:spPr>
          <a:xfrm>
            <a:off x="2407216" y="1520546"/>
            <a:ext cx="700833" cy="369332"/>
          </a:xfrm>
          <a:prstGeom prst="rect">
            <a:avLst/>
          </a:prstGeom>
          <a:noFill/>
        </p:spPr>
        <p:txBody>
          <a:bodyPr wrap="none" rtlCol="0">
            <a:spAutoFit/>
          </a:bodyPr>
          <a:lstStyle/>
          <a:p>
            <a:r>
              <a:rPr lang="en-US" dirty="0"/>
              <a:t>120%</a:t>
            </a:r>
          </a:p>
        </p:txBody>
      </p:sp>
      <p:sp>
        <p:nvSpPr>
          <p:cNvPr id="30" name="Rectangle 29">
            <a:extLst>
              <a:ext uri="{FF2B5EF4-FFF2-40B4-BE49-F238E27FC236}">
                <a16:creationId xmlns:a16="http://schemas.microsoft.com/office/drawing/2014/main" id="{AFA248F4-80B8-8E4C-8B3F-7C634CA1B4BA}"/>
              </a:ext>
            </a:extLst>
          </p:cNvPr>
          <p:cNvSpPr/>
          <p:nvPr/>
        </p:nvSpPr>
        <p:spPr>
          <a:xfrm>
            <a:off x="8588690" y="2979142"/>
            <a:ext cx="1198777" cy="15251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Day Job</a:t>
            </a:r>
          </a:p>
        </p:txBody>
      </p:sp>
      <p:sp>
        <p:nvSpPr>
          <p:cNvPr id="31" name="Rectangle 30">
            <a:extLst>
              <a:ext uri="{FF2B5EF4-FFF2-40B4-BE49-F238E27FC236}">
                <a16:creationId xmlns:a16="http://schemas.microsoft.com/office/drawing/2014/main" id="{29EEE264-E32F-8A40-805A-721BF0C05112}"/>
              </a:ext>
            </a:extLst>
          </p:cNvPr>
          <p:cNvSpPr/>
          <p:nvPr/>
        </p:nvSpPr>
        <p:spPr>
          <a:xfrm>
            <a:off x="8588690" y="2637274"/>
            <a:ext cx="1198777" cy="3418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Innovation</a:t>
            </a:r>
          </a:p>
        </p:txBody>
      </p:sp>
      <p:sp>
        <p:nvSpPr>
          <p:cNvPr id="32" name="Rectangle 31">
            <a:extLst>
              <a:ext uri="{FF2B5EF4-FFF2-40B4-BE49-F238E27FC236}">
                <a16:creationId xmlns:a16="http://schemas.microsoft.com/office/drawing/2014/main" id="{B133824A-DB31-D34C-8541-A36FBDFDBC8F}"/>
              </a:ext>
            </a:extLst>
          </p:cNvPr>
          <p:cNvSpPr/>
          <p:nvPr/>
        </p:nvSpPr>
        <p:spPr>
          <a:xfrm>
            <a:off x="10393834" y="3931529"/>
            <a:ext cx="1198777" cy="15251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Day Job</a:t>
            </a:r>
          </a:p>
        </p:txBody>
      </p:sp>
      <p:sp>
        <p:nvSpPr>
          <p:cNvPr id="33" name="Rectangle 32">
            <a:extLst>
              <a:ext uri="{FF2B5EF4-FFF2-40B4-BE49-F238E27FC236}">
                <a16:creationId xmlns:a16="http://schemas.microsoft.com/office/drawing/2014/main" id="{36DC6A6B-4367-4843-943F-E9DE1B735C33}"/>
              </a:ext>
            </a:extLst>
          </p:cNvPr>
          <p:cNvSpPr/>
          <p:nvPr/>
        </p:nvSpPr>
        <p:spPr>
          <a:xfrm>
            <a:off x="10393834" y="3580698"/>
            <a:ext cx="1198777" cy="3418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Innovation</a:t>
            </a:r>
          </a:p>
        </p:txBody>
      </p:sp>
      <p:sp>
        <p:nvSpPr>
          <p:cNvPr id="34" name="Rectangle 33">
            <a:extLst>
              <a:ext uri="{FF2B5EF4-FFF2-40B4-BE49-F238E27FC236}">
                <a16:creationId xmlns:a16="http://schemas.microsoft.com/office/drawing/2014/main" id="{A5206E4F-C796-C04B-9133-80AF840B9AD4}"/>
              </a:ext>
            </a:extLst>
          </p:cNvPr>
          <p:cNvSpPr/>
          <p:nvPr/>
        </p:nvSpPr>
        <p:spPr>
          <a:xfrm>
            <a:off x="10393834" y="1790116"/>
            <a:ext cx="1198777" cy="15251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Day Job</a:t>
            </a:r>
          </a:p>
        </p:txBody>
      </p:sp>
      <p:sp>
        <p:nvSpPr>
          <p:cNvPr id="35" name="Rectangle 34">
            <a:extLst>
              <a:ext uri="{FF2B5EF4-FFF2-40B4-BE49-F238E27FC236}">
                <a16:creationId xmlns:a16="http://schemas.microsoft.com/office/drawing/2014/main" id="{12A910A5-8468-7248-961B-4BACE92A26D6}"/>
              </a:ext>
            </a:extLst>
          </p:cNvPr>
          <p:cNvSpPr/>
          <p:nvPr/>
        </p:nvSpPr>
        <p:spPr>
          <a:xfrm>
            <a:off x="10393834" y="1448248"/>
            <a:ext cx="1198777" cy="3418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Innovation</a:t>
            </a:r>
          </a:p>
        </p:txBody>
      </p:sp>
      <p:sp>
        <p:nvSpPr>
          <p:cNvPr id="38" name="TextBox 37">
            <a:extLst>
              <a:ext uri="{FF2B5EF4-FFF2-40B4-BE49-F238E27FC236}">
                <a16:creationId xmlns:a16="http://schemas.microsoft.com/office/drawing/2014/main" id="{3FAA53D4-4418-B44B-BDAF-EA71D14E2DBD}"/>
              </a:ext>
            </a:extLst>
          </p:cNvPr>
          <p:cNvSpPr txBox="1"/>
          <p:nvPr/>
        </p:nvSpPr>
        <p:spPr>
          <a:xfrm>
            <a:off x="9584193" y="5802380"/>
            <a:ext cx="988540" cy="369332"/>
          </a:xfrm>
          <a:prstGeom prst="rect">
            <a:avLst/>
          </a:prstGeom>
          <a:noFill/>
        </p:spPr>
        <p:txBody>
          <a:bodyPr wrap="none" rtlCol="0">
            <a:spAutoFit/>
          </a:bodyPr>
          <a:lstStyle/>
          <a:p>
            <a:r>
              <a:rPr lang="en-US" dirty="0"/>
              <a:t>Reality 3</a:t>
            </a:r>
          </a:p>
        </p:txBody>
      </p:sp>
      <p:sp>
        <p:nvSpPr>
          <p:cNvPr id="39" name="U-Turn Arrow 38">
            <a:extLst>
              <a:ext uri="{FF2B5EF4-FFF2-40B4-BE49-F238E27FC236}">
                <a16:creationId xmlns:a16="http://schemas.microsoft.com/office/drawing/2014/main" id="{1C97BEB7-D102-6445-8429-A7A7016107A0}"/>
              </a:ext>
            </a:extLst>
          </p:cNvPr>
          <p:cNvSpPr/>
          <p:nvPr/>
        </p:nvSpPr>
        <p:spPr>
          <a:xfrm>
            <a:off x="7042418" y="1112149"/>
            <a:ext cx="2541775" cy="1129632"/>
          </a:xfrm>
          <a:prstGeom prst="utur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41" name="Straight Connector 40">
            <a:extLst>
              <a:ext uri="{FF2B5EF4-FFF2-40B4-BE49-F238E27FC236}">
                <a16:creationId xmlns:a16="http://schemas.microsoft.com/office/drawing/2014/main" id="{29F35D3D-37A1-4741-AE77-A4F4024E2E46}"/>
              </a:ext>
            </a:extLst>
          </p:cNvPr>
          <p:cNvCxnSpPr/>
          <p:nvPr/>
        </p:nvCxnSpPr>
        <p:spPr>
          <a:xfrm>
            <a:off x="10811934" y="3491261"/>
            <a:ext cx="457200" cy="51695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4E2C3FE-2C8C-6B4F-BBB7-80CA66AB704E}"/>
              </a:ext>
            </a:extLst>
          </p:cNvPr>
          <p:cNvCxnSpPr>
            <a:cxnSpLocks/>
          </p:cNvCxnSpPr>
          <p:nvPr/>
        </p:nvCxnSpPr>
        <p:spPr>
          <a:xfrm flipH="1">
            <a:off x="10778067" y="3491261"/>
            <a:ext cx="524934" cy="49106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CF85A2FE-68E2-EE4E-A42C-FD2D24E6624D}"/>
              </a:ext>
            </a:extLst>
          </p:cNvPr>
          <p:cNvCxnSpPr/>
          <p:nvPr/>
        </p:nvCxnSpPr>
        <p:spPr>
          <a:xfrm>
            <a:off x="8925432" y="2521855"/>
            <a:ext cx="457200" cy="51695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195036E1-D508-1341-B651-B3827E0AAF8B}"/>
              </a:ext>
            </a:extLst>
          </p:cNvPr>
          <p:cNvCxnSpPr>
            <a:cxnSpLocks/>
          </p:cNvCxnSpPr>
          <p:nvPr/>
        </p:nvCxnSpPr>
        <p:spPr>
          <a:xfrm flipH="1">
            <a:off x="8891565" y="2521855"/>
            <a:ext cx="524934" cy="49106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CC96A3D0-C56A-694C-B37D-8919659CC589}"/>
              </a:ext>
            </a:extLst>
          </p:cNvPr>
          <p:cNvCxnSpPr/>
          <p:nvPr/>
        </p:nvCxnSpPr>
        <p:spPr>
          <a:xfrm>
            <a:off x="10778067" y="1321303"/>
            <a:ext cx="457200" cy="51695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C3EC36A7-25C9-704B-9478-03096DEBB768}"/>
              </a:ext>
            </a:extLst>
          </p:cNvPr>
          <p:cNvCxnSpPr>
            <a:cxnSpLocks/>
          </p:cNvCxnSpPr>
          <p:nvPr/>
        </p:nvCxnSpPr>
        <p:spPr>
          <a:xfrm flipH="1">
            <a:off x="10744200" y="1321303"/>
            <a:ext cx="524934" cy="49106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EF7899F4-D80C-7E4F-AF65-B98AA2A1B19E}"/>
              </a:ext>
            </a:extLst>
          </p:cNvPr>
          <p:cNvSpPr txBox="1"/>
          <p:nvPr/>
        </p:nvSpPr>
        <p:spPr>
          <a:xfrm>
            <a:off x="7520896" y="1376593"/>
            <a:ext cx="1578225" cy="923330"/>
          </a:xfrm>
          <a:prstGeom prst="rect">
            <a:avLst/>
          </a:prstGeom>
          <a:noFill/>
        </p:spPr>
        <p:txBody>
          <a:bodyPr wrap="square" rtlCol="0">
            <a:spAutoFit/>
          </a:bodyPr>
          <a:lstStyle/>
          <a:p>
            <a:pPr algn="ctr"/>
            <a:r>
              <a:rPr lang="en-US" dirty="0"/>
              <a:t>Spillover or leaves </a:t>
            </a:r>
            <a:br>
              <a:rPr lang="en-US" dirty="0"/>
            </a:br>
            <a:r>
              <a:rPr lang="en-US" dirty="0"/>
              <a:t>organization</a:t>
            </a:r>
          </a:p>
        </p:txBody>
      </p:sp>
      <p:sp>
        <p:nvSpPr>
          <p:cNvPr id="49" name="Rectangle 48">
            <a:extLst>
              <a:ext uri="{FF2B5EF4-FFF2-40B4-BE49-F238E27FC236}">
                <a16:creationId xmlns:a16="http://schemas.microsoft.com/office/drawing/2014/main" id="{316D7717-8D24-0D4D-A5D2-EC9DB53F8199}"/>
              </a:ext>
            </a:extLst>
          </p:cNvPr>
          <p:cNvSpPr/>
          <p:nvPr/>
        </p:nvSpPr>
        <p:spPr>
          <a:xfrm>
            <a:off x="1458973" y="6448418"/>
            <a:ext cx="9534249" cy="646331"/>
          </a:xfrm>
          <a:prstGeom prst="rect">
            <a:avLst/>
          </a:prstGeom>
        </p:spPr>
        <p:txBody>
          <a:bodyPr wrap="square">
            <a:spAutoFit/>
          </a:bodyPr>
          <a:lstStyle/>
          <a:p>
            <a:r>
              <a:rPr lang="en-US" dirty="0"/>
              <a:t>See also Google’s take… </a:t>
            </a:r>
            <a:r>
              <a:rPr lang="en-US" dirty="0">
                <a:hlinkClick r:id="rId3"/>
              </a:rPr>
              <a:t>https://www.businessinsider.com/google-20-percent-time-policy-2015-4</a:t>
            </a:r>
            <a:endParaRPr lang="en-US" dirty="0"/>
          </a:p>
          <a:p>
            <a:r>
              <a:rPr lang="en-US" dirty="0"/>
              <a:t> </a:t>
            </a:r>
          </a:p>
        </p:txBody>
      </p:sp>
    </p:spTree>
    <p:extLst>
      <p:ext uri="{BB962C8B-B14F-4D97-AF65-F5344CB8AC3E}">
        <p14:creationId xmlns:p14="http://schemas.microsoft.com/office/powerpoint/2010/main" val="2703250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9"/>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41"/>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42"/>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44"/>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45"/>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46"/>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47"/>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8"/>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p:bldP spid="18" grpId="0"/>
      <p:bldP spid="23" grpId="0"/>
      <p:bldP spid="24" grpId="0" animBg="1"/>
      <p:bldP spid="25" grpId="0" animBg="1"/>
      <p:bldP spid="26" grpId="0"/>
      <p:bldP spid="27" grpId="0"/>
      <p:bldP spid="29" grpId="0"/>
      <p:bldP spid="30" grpId="0" animBg="1"/>
      <p:bldP spid="31" grpId="0" animBg="1"/>
      <p:bldP spid="32" grpId="0" animBg="1"/>
      <p:bldP spid="33" grpId="0" animBg="1"/>
      <p:bldP spid="34" grpId="0" animBg="1"/>
      <p:bldP spid="35" grpId="0" animBg="1"/>
      <p:bldP spid="38" grpId="0"/>
      <p:bldP spid="39" grpId="0" animBg="1"/>
      <p:bldP spid="48" grpId="0"/>
      <p:bldP spid="4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0A24BB1-B0D4-BE4E-8CFD-ABABBC111185}"/>
              </a:ext>
            </a:extLst>
          </p:cNvPr>
          <p:cNvPicPr>
            <a:picLocks noChangeAspect="1"/>
          </p:cNvPicPr>
          <p:nvPr/>
        </p:nvPicPr>
        <p:blipFill>
          <a:blip r:embed="rId3"/>
          <a:stretch>
            <a:fillRect/>
          </a:stretch>
        </p:blipFill>
        <p:spPr>
          <a:xfrm>
            <a:off x="341594" y="1397286"/>
            <a:ext cx="4929049" cy="3707143"/>
          </a:xfrm>
          <a:prstGeom prst="rect">
            <a:avLst/>
          </a:prstGeom>
        </p:spPr>
      </p:pic>
      <p:sp>
        <p:nvSpPr>
          <p:cNvPr id="11" name="Rectangle 10">
            <a:extLst>
              <a:ext uri="{FF2B5EF4-FFF2-40B4-BE49-F238E27FC236}">
                <a16:creationId xmlns:a16="http://schemas.microsoft.com/office/drawing/2014/main" id="{25EB79C2-11BD-B546-A382-9760BBABEE4E}"/>
              </a:ext>
            </a:extLst>
          </p:cNvPr>
          <p:cNvSpPr/>
          <p:nvPr/>
        </p:nvSpPr>
        <p:spPr>
          <a:xfrm>
            <a:off x="9697959" y="6686543"/>
            <a:ext cx="2462534" cy="215444"/>
          </a:xfrm>
          <a:prstGeom prst="rect">
            <a:avLst/>
          </a:prstGeom>
        </p:spPr>
        <p:txBody>
          <a:bodyPr wrap="none">
            <a:spAutoFit/>
          </a:bodyPr>
          <a:lstStyle/>
          <a:p>
            <a:r>
              <a:rPr lang="en-US" sz="800" dirty="0"/>
              <a:t>https://</a:t>
            </a:r>
            <a:r>
              <a:rPr lang="en-US" sz="800" dirty="0" err="1"/>
              <a:t>survivor.fandom.com</a:t>
            </a:r>
            <a:r>
              <a:rPr lang="en-US" sz="800" dirty="0"/>
              <a:t>/wiki/</a:t>
            </a:r>
            <a:r>
              <a:rPr lang="en-US" sz="800" dirty="0" err="1"/>
              <a:t>Exile_Island</a:t>
            </a:r>
            <a:r>
              <a:rPr lang="en-US" sz="800" dirty="0"/>
              <a:t>_(twist)</a:t>
            </a:r>
          </a:p>
        </p:txBody>
      </p:sp>
      <p:sp>
        <p:nvSpPr>
          <p:cNvPr id="12" name="TextBox 11">
            <a:extLst>
              <a:ext uri="{FF2B5EF4-FFF2-40B4-BE49-F238E27FC236}">
                <a16:creationId xmlns:a16="http://schemas.microsoft.com/office/drawing/2014/main" id="{9C5EC3FD-A623-3E4A-B2F5-DF936F7389A5}"/>
              </a:ext>
            </a:extLst>
          </p:cNvPr>
          <p:cNvSpPr txBox="1"/>
          <p:nvPr/>
        </p:nvSpPr>
        <p:spPr>
          <a:xfrm>
            <a:off x="2178221" y="5185427"/>
            <a:ext cx="1255793" cy="461665"/>
          </a:xfrm>
          <a:prstGeom prst="rect">
            <a:avLst/>
          </a:prstGeom>
          <a:noFill/>
        </p:spPr>
        <p:txBody>
          <a:bodyPr wrap="none" rtlCol="0">
            <a:spAutoFit/>
          </a:bodyPr>
          <a:lstStyle/>
          <a:p>
            <a:r>
              <a:rPr lang="en-US" sz="2400" dirty="0"/>
              <a:t>Isolation</a:t>
            </a:r>
          </a:p>
        </p:txBody>
      </p:sp>
      <p:pic>
        <p:nvPicPr>
          <p:cNvPr id="13" name="Content Placeholder 4">
            <a:extLst>
              <a:ext uri="{FF2B5EF4-FFF2-40B4-BE49-F238E27FC236}">
                <a16:creationId xmlns:a16="http://schemas.microsoft.com/office/drawing/2014/main" id="{341D3137-FC15-4A4D-B88A-DC1040A5B5E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76779" y="1397286"/>
            <a:ext cx="6583714" cy="3788141"/>
          </a:xfrm>
          <a:prstGeom prst="rect">
            <a:avLst/>
          </a:prstGeom>
        </p:spPr>
      </p:pic>
      <p:sp>
        <p:nvSpPr>
          <p:cNvPr id="14" name="TextBox 13">
            <a:extLst>
              <a:ext uri="{FF2B5EF4-FFF2-40B4-BE49-F238E27FC236}">
                <a16:creationId xmlns:a16="http://schemas.microsoft.com/office/drawing/2014/main" id="{8BA25B53-D556-6A4B-BA7C-B47F0B56168A}"/>
              </a:ext>
            </a:extLst>
          </p:cNvPr>
          <p:cNvSpPr txBox="1"/>
          <p:nvPr/>
        </p:nvSpPr>
        <p:spPr>
          <a:xfrm>
            <a:off x="7457352" y="5185426"/>
            <a:ext cx="2822568" cy="461665"/>
          </a:xfrm>
          <a:prstGeom prst="rect">
            <a:avLst/>
          </a:prstGeom>
          <a:noFill/>
        </p:spPr>
        <p:txBody>
          <a:bodyPr wrap="none" rtlCol="0">
            <a:spAutoFit/>
          </a:bodyPr>
          <a:lstStyle/>
          <a:p>
            <a:r>
              <a:rPr lang="en-US" sz="2400" dirty="0"/>
              <a:t>Insiders vs. Outsiders</a:t>
            </a:r>
          </a:p>
        </p:txBody>
      </p:sp>
    </p:spTree>
    <p:extLst>
      <p:ext uri="{BB962C8B-B14F-4D97-AF65-F5344CB8AC3E}">
        <p14:creationId xmlns:p14="http://schemas.microsoft.com/office/powerpoint/2010/main" val="35680719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Study:  Cyber Capability Rifle</a:t>
            </a:r>
          </a:p>
        </p:txBody>
      </p:sp>
      <p:sp>
        <p:nvSpPr>
          <p:cNvPr id="3" name="Text Placeholder 2"/>
          <p:cNvSpPr>
            <a:spLocks noGrp="1"/>
          </p:cNvSpPr>
          <p:nvPr>
            <p:ph type="body" idx="1"/>
          </p:nvPr>
        </p:nvSpPr>
        <p:spPr>
          <a:xfrm>
            <a:off x="6787189" y="2002456"/>
            <a:ext cx="5284946" cy="3841752"/>
          </a:xfrm>
        </p:spPr>
        <p:txBody>
          <a:bodyPr>
            <a:normAutofit/>
          </a:bodyPr>
          <a:lstStyle/>
          <a:p>
            <a:pPr marL="290513" indent="-290513">
              <a:buFont typeface="Arial" charset="0"/>
              <a:buChar char="•"/>
            </a:pPr>
            <a:r>
              <a:rPr lang="en-US" sz="3200" dirty="0"/>
              <a:t>Built over a weekend</a:t>
            </a:r>
          </a:p>
          <a:p>
            <a:pPr marL="290513" indent="-290513">
              <a:buFont typeface="Arial" charset="0"/>
              <a:buChar char="•"/>
            </a:pPr>
            <a:r>
              <a:rPr lang="en-US" sz="3200" dirty="0"/>
              <a:t>$150</a:t>
            </a:r>
          </a:p>
          <a:p>
            <a:pPr marL="290513" indent="-290513">
              <a:buFont typeface="Arial" charset="0"/>
              <a:buChar char="•"/>
            </a:pPr>
            <a:r>
              <a:rPr lang="en-US" sz="3200" dirty="0"/>
              <a:t>Raspberry Pi</a:t>
            </a:r>
          </a:p>
          <a:p>
            <a:pPr marL="290513" indent="-290513">
              <a:buFont typeface="Arial" charset="0"/>
              <a:buChar char="•"/>
            </a:pPr>
            <a:r>
              <a:rPr lang="en-US" sz="3200" dirty="0"/>
              <a:t>Wi-Fi radio</a:t>
            </a:r>
          </a:p>
          <a:p>
            <a:pPr marL="290513" indent="-290513">
              <a:buFont typeface="Arial" charset="0"/>
              <a:buChar char="•"/>
            </a:pPr>
            <a:r>
              <a:rPr lang="en-US" sz="3200" dirty="0"/>
              <a:t>Antenna</a:t>
            </a:r>
          </a:p>
          <a:p>
            <a:pPr marL="290513" indent="-290513">
              <a:buFont typeface="Arial" charset="0"/>
              <a:buChar char="•"/>
            </a:pPr>
            <a:r>
              <a:rPr lang="en-US" sz="3200" dirty="0"/>
              <a:t>Exploited a known vulnerability in Parrot quadcopters</a:t>
            </a: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5207" y="2002456"/>
            <a:ext cx="6146803" cy="3841752"/>
          </a:xfrm>
          <a:prstGeom prst="rect">
            <a:avLst/>
          </a:prstGeom>
        </p:spPr>
      </p:pic>
      <p:sp>
        <p:nvSpPr>
          <p:cNvPr id="5" name="TextBox 4">
            <a:extLst>
              <a:ext uri="{FF2B5EF4-FFF2-40B4-BE49-F238E27FC236}">
                <a16:creationId xmlns:a16="http://schemas.microsoft.com/office/drawing/2014/main" id="{1B1D01F3-FE3F-6D43-83FF-D730D78CED1B}"/>
              </a:ext>
            </a:extLst>
          </p:cNvPr>
          <p:cNvSpPr txBox="1"/>
          <p:nvPr/>
        </p:nvSpPr>
        <p:spPr>
          <a:xfrm>
            <a:off x="4091508" y="6334780"/>
            <a:ext cx="4008983" cy="523220"/>
          </a:xfrm>
          <a:prstGeom prst="rect">
            <a:avLst/>
          </a:prstGeom>
          <a:noFill/>
        </p:spPr>
        <p:txBody>
          <a:bodyPr wrap="none" rtlCol="0">
            <a:spAutoFit/>
          </a:bodyPr>
          <a:lstStyle/>
          <a:p>
            <a:r>
              <a:rPr lang="en-US" sz="2800" dirty="0"/>
              <a:t>Quick Reaction Innovation</a:t>
            </a:r>
          </a:p>
        </p:txBody>
      </p:sp>
    </p:spTree>
    <p:extLst>
      <p:ext uri="{BB962C8B-B14F-4D97-AF65-F5344CB8AC3E}">
        <p14:creationId xmlns:p14="http://schemas.microsoft.com/office/powerpoint/2010/main" val="22897917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64472" y="406050"/>
            <a:ext cx="5470528" cy="3052298"/>
            <a:chOff x="-258786" y="825500"/>
            <a:chExt cx="9289575" cy="5183147"/>
          </a:xfrm>
        </p:grpSpPr>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58786" y="825500"/>
              <a:ext cx="9143999" cy="5183147"/>
            </a:xfrm>
            <a:prstGeom prst="rect">
              <a:avLst/>
            </a:prstGeom>
          </p:spPr>
        </p:pic>
        <p:sp>
          <p:nvSpPr>
            <p:cNvPr id="5" name="Rectangle 4"/>
            <p:cNvSpPr/>
            <p:nvPr/>
          </p:nvSpPr>
          <p:spPr>
            <a:xfrm>
              <a:off x="6383383" y="1872343"/>
              <a:ext cx="2647406" cy="26299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a:extLst>
              <a:ext uri="{FF2B5EF4-FFF2-40B4-BE49-F238E27FC236}">
                <a16:creationId xmlns:a16="http://schemas.microsoft.com/office/drawing/2014/main" id="{653665DF-7840-1343-AC7F-8A748C0586D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854489" y="1022524"/>
            <a:ext cx="3137615" cy="2698280"/>
          </a:xfrm>
          <a:prstGeom prst="rect">
            <a:avLst/>
          </a:prstGeom>
        </p:spPr>
      </p:pic>
      <p:pic>
        <p:nvPicPr>
          <p:cNvPr id="9" name="Picture 8">
            <a:extLst>
              <a:ext uri="{FF2B5EF4-FFF2-40B4-BE49-F238E27FC236}">
                <a16:creationId xmlns:a16="http://schemas.microsoft.com/office/drawing/2014/main" id="{FAFE7C43-DAA6-EA4C-BF23-264C125B79B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975972" y="1213540"/>
            <a:ext cx="4462659" cy="5077315"/>
          </a:xfrm>
          <a:prstGeom prst="rect">
            <a:avLst/>
          </a:prstGeom>
        </p:spPr>
      </p:pic>
      <p:pic>
        <p:nvPicPr>
          <p:cNvPr id="10" name="Picture 9">
            <a:extLst>
              <a:ext uri="{FF2B5EF4-FFF2-40B4-BE49-F238E27FC236}">
                <a16:creationId xmlns:a16="http://schemas.microsoft.com/office/drawing/2014/main" id="{A7E87839-590C-9F4B-85A0-D142588B4FE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854489" y="3811942"/>
            <a:ext cx="3135720" cy="2702243"/>
          </a:xfrm>
          <a:prstGeom prst="rect">
            <a:avLst/>
          </a:prstGeom>
        </p:spPr>
      </p:pic>
      <p:pic>
        <p:nvPicPr>
          <p:cNvPr id="11" name="Picture 10">
            <a:extLst>
              <a:ext uri="{FF2B5EF4-FFF2-40B4-BE49-F238E27FC236}">
                <a16:creationId xmlns:a16="http://schemas.microsoft.com/office/drawing/2014/main" id="{78373522-9E0C-CB43-B1AB-22922662FFF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16869" y="4042163"/>
            <a:ext cx="3570797" cy="2147848"/>
          </a:xfrm>
          <a:prstGeom prst="rect">
            <a:avLst/>
          </a:prstGeom>
        </p:spPr>
      </p:pic>
    </p:spTree>
    <p:extLst>
      <p:ext uri="{BB962C8B-B14F-4D97-AF65-F5344CB8AC3E}">
        <p14:creationId xmlns:p14="http://schemas.microsoft.com/office/powerpoint/2010/main" val="4059812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3AD67-E36C-2044-8229-548C94E2F9C6}"/>
              </a:ext>
            </a:extLst>
          </p:cNvPr>
          <p:cNvSpPr>
            <a:spLocks noGrp="1"/>
          </p:cNvSpPr>
          <p:nvPr>
            <p:ph type="title"/>
          </p:nvPr>
        </p:nvSpPr>
        <p:spPr/>
        <p:txBody>
          <a:bodyPr/>
          <a:lstStyle/>
          <a:p>
            <a:r>
              <a:rPr lang="en-US" dirty="0"/>
              <a:t>Case Study: Cyber Threat Emulation</a:t>
            </a:r>
          </a:p>
        </p:txBody>
      </p:sp>
      <p:sp>
        <p:nvSpPr>
          <p:cNvPr id="3" name="Content Placeholder 2">
            <a:extLst>
              <a:ext uri="{FF2B5EF4-FFF2-40B4-BE49-F238E27FC236}">
                <a16:creationId xmlns:a16="http://schemas.microsoft.com/office/drawing/2014/main" id="{B47CAA0C-2AB6-6B40-89DF-2FDA7461442A}"/>
              </a:ext>
            </a:extLst>
          </p:cNvPr>
          <p:cNvSpPr>
            <a:spLocks noGrp="1"/>
          </p:cNvSpPr>
          <p:nvPr>
            <p:ph idx="1"/>
          </p:nvPr>
        </p:nvSpPr>
        <p:spPr>
          <a:xfrm>
            <a:off x="6986426" y="1843269"/>
            <a:ext cx="4856161" cy="4351338"/>
          </a:xfrm>
        </p:spPr>
        <p:txBody>
          <a:bodyPr>
            <a:normAutofit/>
          </a:bodyPr>
          <a:lstStyle/>
          <a:p>
            <a:r>
              <a:rPr lang="en-US" dirty="0"/>
              <a:t>Really interesting (novel) work being done by Red Team</a:t>
            </a:r>
          </a:p>
          <a:p>
            <a:r>
              <a:rPr lang="en-US" dirty="0"/>
              <a:t>Told them so, and encouraged them to submit to </a:t>
            </a:r>
            <a:r>
              <a:rPr lang="en-US" dirty="0" err="1"/>
              <a:t>BSides</a:t>
            </a:r>
            <a:r>
              <a:rPr lang="en-US" dirty="0"/>
              <a:t> DC</a:t>
            </a:r>
          </a:p>
          <a:p>
            <a:r>
              <a:rPr lang="en-US" dirty="0"/>
              <a:t>Helped with CFP submission and slides, but they owned it</a:t>
            </a:r>
          </a:p>
          <a:p>
            <a:r>
              <a:rPr lang="en-US" dirty="0"/>
              <a:t>Gave great talk, lots of social media play</a:t>
            </a:r>
          </a:p>
          <a:p>
            <a:r>
              <a:rPr lang="en-US" dirty="0"/>
              <a:t>Superpower unlocked</a:t>
            </a:r>
          </a:p>
        </p:txBody>
      </p:sp>
      <p:pic>
        <p:nvPicPr>
          <p:cNvPr id="5" name="Picture 4">
            <a:extLst>
              <a:ext uri="{FF2B5EF4-FFF2-40B4-BE49-F238E27FC236}">
                <a16:creationId xmlns:a16="http://schemas.microsoft.com/office/drawing/2014/main" id="{C791FFB2-83EA-F04D-97D5-AC4180D10AC7}"/>
              </a:ext>
            </a:extLst>
          </p:cNvPr>
          <p:cNvPicPr>
            <a:picLocks noChangeAspect="1"/>
          </p:cNvPicPr>
          <p:nvPr/>
        </p:nvPicPr>
        <p:blipFill>
          <a:blip r:embed="rId3"/>
          <a:stretch>
            <a:fillRect/>
          </a:stretch>
        </p:blipFill>
        <p:spPr>
          <a:xfrm>
            <a:off x="838200" y="1794057"/>
            <a:ext cx="5867400" cy="4400550"/>
          </a:xfrm>
          <a:prstGeom prst="rect">
            <a:avLst/>
          </a:prstGeom>
        </p:spPr>
      </p:pic>
      <p:sp>
        <p:nvSpPr>
          <p:cNvPr id="6" name="Rectangle 5">
            <a:extLst>
              <a:ext uri="{FF2B5EF4-FFF2-40B4-BE49-F238E27FC236}">
                <a16:creationId xmlns:a16="http://schemas.microsoft.com/office/drawing/2014/main" id="{C8BEC05B-5135-A746-822A-BA97BA5EA9D4}"/>
              </a:ext>
            </a:extLst>
          </p:cNvPr>
          <p:cNvSpPr/>
          <p:nvPr/>
        </p:nvSpPr>
        <p:spPr>
          <a:xfrm>
            <a:off x="9673362" y="6653451"/>
            <a:ext cx="2518638" cy="215444"/>
          </a:xfrm>
          <a:prstGeom prst="rect">
            <a:avLst/>
          </a:prstGeom>
        </p:spPr>
        <p:txBody>
          <a:bodyPr wrap="none">
            <a:spAutoFit/>
          </a:bodyPr>
          <a:lstStyle/>
          <a:p>
            <a:pPr algn="r"/>
            <a:r>
              <a:rPr lang="en-US" sz="800" dirty="0"/>
              <a:t>https://</a:t>
            </a:r>
            <a:r>
              <a:rPr lang="en-US" sz="800" dirty="0" err="1"/>
              <a:t>www.youtube.com</a:t>
            </a:r>
            <a:r>
              <a:rPr lang="en-US" sz="800" dirty="0"/>
              <a:t>/</a:t>
            </a:r>
            <a:r>
              <a:rPr lang="en-US" sz="800" dirty="0" err="1"/>
              <a:t>watch?v</a:t>
            </a:r>
            <a:r>
              <a:rPr lang="en-US" sz="800" dirty="0"/>
              <a:t>=WMDQOVy1nWM</a:t>
            </a:r>
          </a:p>
        </p:txBody>
      </p:sp>
      <p:sp>
        <p:nvSpPr>
          <p:cNvPr id="7" name="TextBox 6">
            <a:extLst>
              <a:ext uri="{FF2B5EF4-FFF2-40B4-BE49-F238E27FC236}">
                <a16:creationId xmlns:a16="http://schemas.microsoft.com/office/drawing/2014/main" id="{3F977446-3B83-A74F-9FDE-6F534BAE13E5}"/>
              </a:ext>
            </a:extLst>
          </p:cNvPr>
          <p:cNvSpPr txBox="1"/>
          <p:nvPr/>
        </p:nvSpPr>
        <p:spPr>
          <a:xfrm>
            <a:off x="4523232" y="6297976"/>
            <a:ext cx="3383683" cy="523220"/>
          </a:xfrm>
          <a:prstGeom prst="rect">
            <a:avLst/>
          </a:prstGeom>
          <a:noFill/>
        </p:spPr>
        <p:txBody>
          <a:bodyPr wrap="none" rtlCol="0">
            <a:spAutoFit/>
          </a:bodyPr>
          <a:lstStyle/>
          <a:p>
            <a:r>
              <a:rPr lang="en-US" sz="2800" dirty="0"/>
              <a:t>Identifying Innovation</a:t>
            </a:r>
          </a:p>
        </p:txBody>
      </p:sp>
    </p:spTree>
    <p:extLst>
      <p:ext uri="{BB962C8B-B14F-4D97-AF65-F5344CB8AC3E}">
        <p14:creationId xmlns:p14="http://schemas.microsoft.com/office/powerpoint/2010/main" val="37160224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74033-FEA9-544C-9B2C-B14982A6B6A9}"/>
              </a:ext>
            </a:extLst>
          </p:cNvPr>
          <p:cNvSpPr>
            <a:spLocks noGrp="1"/>
          </p:cNvSpPr>
          <p:nvPr>
            <p:ph type="title"/>
          </p:nvPr>
        </p:nvSpPr>
        <p:spPr>
          <a:xfrm>
            <a:off x="154112" y="-25291"/>
            <a:ext cx="12037888" cy="1325563"/>
          </a:xfrm>
        </p:spPr>
        <p:txBody>
          <a:bodyPr/>
          <a:lstStyle/>
          <a:p>
            <a:r>
              <a:rPr lang="en-US" dirty="0"/>
              <a:t>Case Study: Joint Advanced Cyber Warfare Course</a:t>
            </a:r>
          </a:p>
        </p:txBody>
      </p:sp>
      <p:pic>
        <p:nvPicPr>
          <p:cNvPr id="4" name="Picture 3">
            <a:extLst>
              <a:ext uri="{FF2B5EF4-FFF2-40B4-BE49-F238E27FC236}">
                <a16:creationId xmlns:a16="http://schemas.microsoft.com/office/drawing/2014/main" id="{0A8153C0-CA96-2A43-B088-3A3248819FF1}"/>
              </a:ext>
            </a:extLst>
          </p:cNvPr>
          <p:cNvPicPr>
            <a:picLocks noChangeAspect="1"/>
          </p:cNvPicPr>
          <p:nvPr/>
        </p:nvPicPr>
        <p:blipFill>
          <a:blip r:embed="rId2"/>
          <a:stretch>
            <a:fillRect/>
          </a:stretch>
        </p:blipFill>
        <p:spPr>
          <a:xfrm>
            <a:off x="620355" y="1274607"/>
            <a:ext cx="2572820" cy="2572820"/>
          </a:xfrm>
          <a:prstGeom prst="rect">
            <a:avLst/>
          </a:prstGeom>
        </p:spPr>
      </p:pic>
      <p:pic>
        <p:nvPicPr>
          <p:cNvPr id="5" name="Picture 4">
            <a:extLst>
              <a:ext uri="{FF2B5EF4-FFF2-40B4-BE49-F238E27FC236}">
                <a16:creationId xmlns:a16="http://schemas.microsoft.com/office/drawing/2014/main" id="{233F4CCD-943E-DC4A-9BB7-99B3DD77B71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29277" y="4016161"/>
            <a:ext cx="2354975" cy="2354975"/>
          </a:xfrm>
          <a:prstGeom prst="rect">
            <a:avLst/>
          </a:prstGeom>
        </p:spPr>
      </p:pic>
      <p:pic>
        <p:nvPicPr>
          <p:cNvPr id="8" name="Picture 4">
            <a:extLst>
              <a:ext uri="{FF2B5EF4-FFF2-40B4-BE49-F238E27FC236}">
                <a16:creationId xmlns:a16="http://schemas.microsoft.com/office/drawing/2014/main" id="{06490628-1074-1E45-862C-D423DA34C1C3}"/>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441757" y="1266683"/>
            <a:ext cx="3274135" cy="2455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
            <a:extLst>
              <a:ext uri="{FF2B5EF4-FFF2-40B4-BE49-F238E27FC236}">
                <a16:creationId xmlns:a16="http://schemas.microsoft.com/office/drawing/2014/main" id="{C9196DD7-B138-7D42-9AAE-D6BC379D5282}"/>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090654" y="1274607"/>
            <a:ext cx="3263146" cy="2447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4">
            <a:extLst>
              <a:ext uri="{FF2B5EF4-FFF2-40B4-BE49-F238E27FC236}">
                <a16:creationId xmlns:a16="http://schemas.microsoft.com/office/drawing/2014/main" id="{C5CF44D5-890C-6B43-988B-33949CAFB06A}"/>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441757" y="4016161"/>
            <a:ext cx="4140680" cy="2124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a:extLst>
              <a:ext uri="{FF2B5EF4-FFF2-40B4-BE49-F238E27FC236}">
                <a16:creationId xmlns:a16="http://schemas.microsoft.com/office/drawing/2014/main" id="{61957D8D-B1FD-1D44-90EF-DA3FC32E2BDA}"/>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8884060" y="4007586"/>
            <a:ext cx="2469740" cy="2133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a:extLst>
              <a:ext uri="{FF2B5EF4-FFF2-40B4-BE49-F238E27FC236}">
                <a16:creationId xmlns:a16="http://schemas.microsoft.com/office/drawing/2014/main" id="{D72C8C49-B73C-1844-B24E-B4EDBE701AEE}"/>
              </a:ext>
            </a:extLst>
          </p:cNvPr>
          <p:cNvSpPr txBox="1"/>
          <p:nvPr/>
        </p:nvSpPr>
        <p:spPr>
          <a:xfrm>
            <a:off x="4615813" y="6334780"/>
            <a:ext cx="3100079" cy="523220"/>
          </a:xfrm>
          <a:prstGeom prst="rect">
            <a:avLst/>
          </a:prstGeom>
          <a:noFill/>
        </p:spPr>
        <p:txBody>
          <a:bodyPr wrap="none" rtlCol="0">
            <a:spAutoFit/>
          </a:bodyPr>
          <a:lstStyle/>
          <a:p>
            <a:r>
              <a:rPr lang="en-US" sz="2800" dirty="0"/>
              <a:t>Teaching Innovation</a:t>
            </a:r>
          </a:p>
        </p:txBody>
      </p:sp>
    </p:spTree>
    <p:extLst>
      <p:ext uri="{BB962C8B-B14F-4D97-AF65-F5344CB8AC3E}">
        <p14:creationId xmlns:p14="http://schemas.microsoft.com/office/powerpoint/2010/main" val="3593928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3EF3B-E927-F342-9E1E-551D8455D9A6}"/>
              </a:ext>
            </a:extLst>
          </p:cNvPr>
          <p:cNvSpPr>
            <a:spLocks noGrp="1"/>
          </p:cNvSpPr>
          <p:nvPr>
            <p:ph type="title"/>
          </p:nvPr>
        </p:nvSpPr>
        <p:spPr>
          <a:xfrm>
            <a:off x="782194" y="30298"/>
            <a:ext cx="10515600" cy="1325563"/>
          </a:xfrm>
        </p:spPr>
        <p:txBody>
          <a:bodyPr/>
          <a:lstStyle/>
          <a:p>
            <a:r>
              <a:rPr lang="en-US" dirty="0"/>
              <a:t>Case Study: Cyber Branch Insignia</a:t>
            </a:r>
          </a:p>
        </p:txBody>
      </p:sp>
      <p:pic>
        <p:nvPicPr>
          <p:cNvPr id="5" name="image150.png">
            <a:extLst>
              <a:ext uri="{FF2B5EF4-FFF2-40B4-BE49-F238E27FC236}">
                <a16:creationId xmlns:a16="http://schemas.microsoft.com/office/drawing/2014/main" id="{BC71FF17-CC4A-A947-8EAC-84F4061D5C6E}"/>
              </a:ext>
            </a:extLst>
          </p:cNvPr>
          <p:cNvPicPr/>
          <p:nvPr/>
        </p:nvPicPr>
        <p:blipFill>
          <a:blip r:embed="rId3" cstate="screen">
            <a:extLst>
              <a:ext uri="{28A0092B-C50C-407E-A947-70E740481C1C}">
                <a14:useLocalDpi xmlns:a14="http://schemas.microsoft.com/office/drawing/2010/main"/>
              </a:ext>
            </a:extLst>
          </a:blip>
          <a:srcRect/>
          <a:stretch>
            <a:fillRect/>
          </a:stretch>
        </p:blipFill>
        <p:spPr>
          <a:xfrm>
            <a:off x="6756540" y="1243174"/>
            <a:ext cx="3975048" cy="2254776"/>
          </a:xfrm>
          <a:prstGeom prst="rect">
            <a:avLst/>
          </a:prstGeom>
          <a:ln/>
        </p:spPr>
      </p:pic>
      <p:pic>
        <p:nvPicPr>
          <p:cNvPr id="6" name="image125.jpg">
            <a:extLst>
              <a:ext uri="{FF2B5EF4-FFF2-40B4-BE49-F238E27FC236}">
                <a16:creationId xmlns:a16="http://schemas.microsoft.com/office/drawing/2014/main" id="{72E91564-C985-C04C-950C-E468019ACBB0}"/>
              </a:ext>
            </a:extLst>
          </p:cNvPr>
          <p:cNvPicPr/>
          <p:nvPr/>
        </p:nvPicPr>
        <p:blipFill>
          <a:blip r:embed="rId4" cstate="screen">
            <a:extLst>
              <a:ext uri="{28A0092B-C50C-407E-A947-70E740481C1C}">
                <a14:useLocalDpi xmlns:a14="http://schemas.microsoft.com/office/drawing/2010/main"/>
              </a:ext>
            </a:extLst>
          </a:blip>
          <a:srcRect/>
          <a:stretch>
            <a:fillRect/>
          </a:stretch>
        </p:blipFill>
        <p:spPr>
          <a:xfrm>
            <a:off x="1492301" y="4028149"/>
            <a:ext cx="3305729" cy="2346656"/>
          </a:xfrm>
          <a:prstGeom prst="rect">
            <a:avLst/>
          </a:prstGeom>
          <a:ln/>
        </p:spPr>
      </p:pic>
      <p:pic>
        <p:nvPicPr>
          <p:cNvPr id="7" name="image205.jpg">
            <a:extLst>
              <a:ext uri="{FF2B5EF4-FFF2-40B4-BE49-F238E27FC236}">
                <a16:creationId xmlns:a16="http://schemas.microsoft.com/office/drawing/2014/main" id="{6C385F35-F679-AE46-9B6C-C8D79D8B904A}"/>
              </a:ext>
            </a:extLst>
          </p:cNvPr>
          <p:cNvPicPr/>
          <p:nvPr/>
        </p:nvPicPr>
        <p:blipFill>
          <a:blip r:embed="rId5" cstate="screen">
            <a:extLst>
              <a:ext uri="{28A0092B-C50C-407E-A947-70E740481C1C}">
                <a14:useLocalDpi xmlns:a14="http://schemas.microsoft.com/office/drawing/2010/main"/>
              </a:ext>
            </a:extLst>
          </a:blip>
          <a:srcRect/>
          <a:stretch>
            <a:fillRect/>
          </a:stretch>
        </p:blipFill>
        <p:spPr>
          <a:xfrm>
            <a:off x="1492301" y="1355861"/>
            <a:ext cx="3305729" cy="2479442"/>
          </a:xfrm>
          <a:prstGeom prst="rect">
            <a:avLst/>
          </a:prstGeom>
          <a:ln/>
        </p:spPr>
      </p:pic>
      <p:pic>
        <p:nvPicPr>
          <p:cNvPr id="8" name="Picture 7">
            <a:extLst>
              <a:ext uri="{FF2B5EF4-FFF2-40B4-BE49-F238E27FC236}">
                <a16:creationId xmlns:a16="http://schemas.microsoft.com/office/drawing/2014/main" id="{C30ACC2A-8910-7244-9BFC-1FB39089215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551504" y="3702517"/>
            <a:ext cx="2755946" cy="2755946"/>
          </a:xfrm>
          <a:prstGeom prst="rect">
            <a:avLst/>
          </a:prstGeom>
        </p:spPr>
      </p:pic>
      <p:sp>
        <p:nvSpPr>
          <p:cNvPr id="9" name="TextBox 8">
            <a:extLst>
              <a:ext uri="{FF2B5EF4-FFF2-40B4-BE49-F238E27FC236}">
                <a16:creationId xmlns:a16="http://schemas.microsoft.com/office/drawing/2014/main" id="{A4C225A4-1D49-1245-9827-58C831908FC1}"/>
              </a:ext>
            </a:extLst>
          </p:cNvPr>
          <p:cNvSpPr txBox="1"/>
          <p:nvPr/>
        </p:nvSpPr>
        <p:spPr>
          <a:xfrm>
            <a:off x="4235365" y="6374805"/>
            <a:ext cx="3609258" cy="523220"/>
          </a:xfrm>
          <a:prstGeom prst="rect">
            <a:avLst/>
          </a:prstGeom>
          <a:noFill/>
        </p:spPr>
        <p:txBody>
          <a:bodyPr wrap="none" rtlCol="0">
            <a:spAutoFit/>
          </a:bodyPr>
          <a:lstStyle/>
          <a:p>
            <a:r>
              <a:rPr lang="en-US" sz="2800" dirty="0"/>
              <a:t>Anticipatory Innovation</a:t>
            </a:r>
          </a:p>
        </p:txBody>
      </p:sp>
    </p:spTree>
    <p:extLst>
      <p:ext uri="{BB962C8B-B14F-4D97-AF65-F5344CB8AC3E}">
        <p14:creationId xmlns:p14="http://schemas.microsoft.com/office/powerpoint/2010/main" val="1267420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3A6B7-50B9-4642-854D-0931DB71D314}"/>
              </a:ext>
            </a:extLst>
          </p:cNvPr>
          <p:cNvSpPr>
            <a:spLocks noGrp="1"/>
          </p:cNvSpPr>
          <p:nvPr>
            <p:ph type="title"/>
          </p:nvPr>
        </p:nvSpPr>
        <p:spPr>
          <a:xfrm>
            <a:off x="364067" y="212725"/>
            <a:ext cx="10515600" cy="1325563"/>
          </a:xfrm>
        </p:spPr>
        <p:txBody>
          <a:bodyPr/>
          <a:lstStyle/>
          <a:p>
            <a:r>
              <a:rPr lang="en-US" dirty="0"/>
              <a:t>Conclusions</a:t>
            </a:r>
          </a:p>
        </p:txBody>
      </p:sp>
      <p:sp>
        <p:nvSpPr>
          <p:cNvPr id="3" name="Content Placeholder 2">
            <a:extLst>
              <a:ext uri="{FF2B5EF4-FFF2-40B4-BE49-F238E27FC236}">
                <a16:creationId xmlns:a16="http://schemas.microsoft.com/office/drawing/2014/main" id="{6EC0BB29-EE17-D24B-8DCB-04ABB5AF23AB}"/>
              </a:ext>
            </a:extLst>
          </p:cNvPr>
          <p:cNvSpPr>
            <a:spLocks noGrp="1"/>
          </p:cNvSpPr>
          <p:nvPr>
            <p:ph idx="1"/>
          </p:nvPr>
        </p:nvSpPr>
        <p:spPr>
          <a:xfrm>
            <a:off x="5621866" y="1825625"/>
            <a:ext cx="6244785" cy="4351338"/>
          </a:xfrm>
        </p:spPr>
        <p:txBody>
          <a:bodyPr>
            <a:normAutofit fontScale="92500" lnSpcReduction="20000"/>
          </a:bodyPr>
          <a:lstStyle/>
          <a:p>
            <a:r>
              <a:rPr lang="en-US" dirty="0"/>
              <a:t>Yes, you can (should) do this.</a:t>
            </a:r>
          </a:p>
          <a:p>
            <a:r>
              <a:rPr lang="en-US" dirty="0"/>
              <a:t>Start small</a:t>
            </a:r>
          </a:p>
          <a:p>
            <a:r>
              <a:rPr lang="en-US" dirty="0"/>
              <a:t>Develop a sense for important problems (keep a list)</a:t>
            </a:r>
          </a:p>
          <a:p>
            <a:r>
              <a:rPr lang="en-US" dirty="0"/>
              <a:t>Find people already doing interesting work</a:t>
            </a:r>
          </a:p>
          <a:p>
            <a:r>
              <a:rPr lang="en-US" dirty="0"/>
              <a:t>Provide basic seed capital (books, local conference attendance)</a:t>
            </a:r>
          </a:p>
          <a:p>
            <a:r>
              <a:rPr lang="en-US" dirty="0"/>
              <a:t>Encourage, mentor, support, and recognize</a:t>
            </a:r>
          </a:p>
          <a:p>
            <a:r>
              <a:rPr lang="en-US" dirty="0"/>
              <a:t>But keep in mind the risks, put safety bumpers in place</a:t>
            </a:r>
          </a:p>
          <a:p>
            <a:r>
              <a:rPr lang="en-US" dirty="0"/>
              <a:t>Grow from there</a:t>
            </a:r>
          </a:p>
        </p:txBody>
      </p:sp>
      <p:pic>
        <p:nvPicPr>
          <p:cNvPr id="4" name="Shape 51">
            <a:extLst>
              <a:ext uri="{FF2B5EF4-FFF2-40B4-BE49-F238E27FC236}">
                <a16:creationId xmlns:a16="http://schemas.microsoft.com/office/drawing/2014/main" id="{80C5D55C-4420-9A46-BE1B-E92B1409FA03}"/>
              </a:ext>
            </a:extLst>
          </p:cNvPr>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389467" y="1690688"/>
            <a:ext cx="4876800" cy="4390846"/>
          </a:xfrm>
          <a:prstGeom prst="rect">
            <a:avLst/>
          </a:prstGeom>
          <a:noFill/>
          <a:ln>
            <a:noFill/>
          </a:ln>
        </p:spPr>
      </p:pic>
    </p:spTree>
    <p:extLst>
      <p:ext uri="{BB962C8B-B14F-4D97-AF65-F5344CB8AC3E}">
        <p14:creationId xmlns:p14="http://schemas.microsoft.com/office/powerpoint/2010/main" val="18333618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363C1A4-DEB4-1E4C-BA96-D488E602A802}"/>
              </a:ext>
            </a:extLst>
          </p:cNvPr>
          <p:cNvPicPr>
            <a:picLocks noChangeAspect="1"/>
          </p:cNvPicPr>
          <p:nvPr/>
        </p:nvPicPr>
        <p:blipFill>
          <a:blip r:embed="rId3"/>
          <a:stretch>
            <a:fillRect/>
          </a:stretch>
        </p:blipFill>
        <p:spPr>
          <a:xfrm>
            <a:off x="1220315" y="5759386"/>
            <a:ext cx="2241991" cy="737497"/>
          </a:xfrm>
          <a:prstGeom prst="rect">
            <a:avLst/>
          </a:prstGeom>
        </p:spPr>
      </p:pic>
      <p:pic>
        <p:nvPicPr>
          <p:cNvPr id="9" name="Google Shape;76;p16">
            <a:extLst>
              <a:ext uri="{FF2B5EF4-FFF2-40B4-BE49-F238E27FC236}">
                <a16:creationId xmlns:a16="http://schemas.microsoft.com/office/drawing/2014/main" id="{26B9D74E-5C31-A144-93F5-77EAB0ED1451}"/>
              </a:ext>
            </a:extLst>
          </p:cNvPr>
          <p:cNvPicPr preferRelativeResize="0"/>
          <p:nvPr/>
        </p:nvPicPr>
        <p:blipFill>
          <a:blip r:embed="rId4">
            <a:alphaModFix/>
          </a:blip>
          <a:stretch>
            <a:fillRect/>
          </a:stretch>
        </p:blipFill>
        <p:spPr>
          <a:xfrm>
            <a:off x="917762" y="1481503"/>
            <a:ext cx="2847100" cy="2847100"/>
          </a:xfrm>
          <a:prstGeom prst="rect">
            <a:avLst/>
          </a:prstGeom>
          <a:noFill/>
          <a:ln>
            <a:noFill/>
          </a:ln>
        </p:spPr>
      </p:pic>
      <p:sp>
        <p:nvSpPr>
          <p:cNvPr id="10" name="TextBox 9">
            <a:extLst>
              <a:ext uri="{FF2B5EF4-FFF2-40B4-BE49-F238E27FC236}">
                <a16:creationId xmlns:a16="http://schemas.microsoft.com/office/drawing/2014/main" id="{CAA49A7D-9A36-D845-973E-B045BBFB3F34}"/>
              </a:ext>
            </a:extLst>
          </p:cNvPr>
          <p:cNvSpPr txBox="1"/>
          <p:nvPr/>
        </p:nvSpPr>
        <p:spPr>
          <a:xfrm>
            <a:off x="1051888" y="4386602"/>
            <a:ext cx="2578846" cy="1200329"/>
          </a:xfrm>
          <a:prstGeom prst="rect">
            <a:avLst/>
          </a:prstGeom>
          <a:noFill/>
        </p:spPr>
        <p:txBody>
          <a:bodyPr wrap="none" rtlCol="0">
            <a:spAutoFit/>
          </a:bodyPr>
          <a:lstStyle/>
          <a:p>
            <a:pPr algn="ctr"/>
            <a:r>
              <a:rPr lang="en-US" dirty="0"/>
              <a:t>Greg Conti</a:t>
            </a:r>
          </a:p>
          <a:p>
            <a:pPr algn="ctr"/>
            <a:r>
              <a:rPr lang="en-US" dirty="0"/>
              <a:t>Senior Security Strategist </a:t>
            </a:r>
          </a:p>
          <a:p>
            <a:pPr algn="ctr"/>
            <a:r>
              <a:rPr lang="en-US" dirty="0" err="1"/>
              <a:t>greg.conti@ironnet.com</a:t>
            </a:r>
            <a:endParaRPr lang="en-US" dirty="0"/>
          </a:p>
          <a:p>
            <a:pPr algn="ctr"/>
            <a:r>
              <a:rPr lang="en-US" dirty="0"/>
              <a:t>@</a:t>
            </a:r>
            <a:r>
              <a:rPr lang="en-US" dirty="0" err="1"/>
              <a:t>cyberbgone</a:t>
            </a:r>
            <a:endParaRPr lang="en-US" dirty="0"/>
          </a:p>
        </p:txBody>
      </p:sp>
      <p:pic>
        <p:nvPicPr>
          <p:cNvPr id="13" name="Content Placeholder 5">
            <a:extLst>
              <a:ext uri="{FF2B5EF4-FFF2-40B4-BE49-F238E27FC236}">
                <a16:creationId xmlns:a16="http://schemas.microsoft.com/office/drawing/2014/main" id="{D5A04368-380B-9248-BFA0-1F2FF30A0A65}"/>
              </a:ext>
            </a:extLst>
          </p:cNvPr>
          <p:cNvPicPr>
            <a:picLocks noGrp="1" noChangeAspect="1"/>
          </p:cNvPicPr>
          <p:nvPr>
            <p:ph idx="1"/>
          </p:nvPr>
        </p:nvPicPr>
        <p:blipFill>
          <a:blip r:embed="rId5"/>
          <a:stretch>
            <a:fillRect/>
          </a:stretch>
        </p:blipFill>
        <p:spPr>
          <a:xfrm>
            <a:off x="4546164" y="1490771"/>
            <a:ext cx="7268117" cy="4837840"/>
          </a:xfrm>
        </p:spPr>
      </p:pic>
      <p:sp>
        <p:nvSpPr>
          <p:cNvPr id="14" name="Title 1">
            <a:extLst>
              <a:ext uri="{FF2B5EF4-FFF2-40B4-BE49-F238E27FC236}">
                <a16:creationId xmlns:a16="http://schemas.microsoft.com/office/drawing/2014/main" id="{CC9480DB-4F1A-3845-921D-1671DAA13811}"/>
              </a:ext>
            </a:extLst>
          </p:cNvPr>
          <p:cNvSpPr>
            <a:spLocks noGrp="1"/>
          </p:cNvSpPr>
          <p:nvPr>
            <p:ph type="title"/>
          </p:nvPr>
        </p:nvSpPr>
        <p:spPr>
          <a:xfrm>
            <a:off x="778042" y="48020"/>
            <a:ext cx="10515600" cy="1325563"/>
          </a:xfrm>
        </p:spPr>
        <p:txBody>
          <a:bodyPr/>
          <a:lstStyle/>
          <a:p>
            <a:r>
              <a:rPr lang="en-US" dirty="0"/>
              <a:t>Questions and Discussion</a:t>
            </a:r>
          </a:p>
        </p:txBody>
      </p:sp>
      <p:sp>
        <p:nvSpPr>
          <p:cNvPr id="19" name="Rectangle 18">
            <a:extLst>
              <a:ext uri="{FF2B5EF4-FFF2-40B4-BE49-F238E27FC236}">
                <a16:creationId xmlns:a16="http://schemas.microsoft.com/office/drawing/2014/main" id="{96615797-47A4-184C-A282-841E564AA44E}"/>
              </a:ext>
            </a:extLst>
          </p:cNvPr>
          <p:cNvSpPr/>
          <p:nvPr/>
        </p:nvSpPr>
        <p:spPr>
          <a:xfrm>
            <a:off x="9540312" y="6642556"/>
            <a:ext cx="2651688" cy="215444"/>
          </a:xfrm>
          <a:prstGeom prst="rect">
            <a:avLst/>
          </a:prstGeom>
        </p:spPr>
        <p:txBody>
          <a:bodyPr wrap="none">
            <a:spAutoFit/>
          </a:bodyPr>
          <a:lstStyle/>
          <a:p>
            <a:r>
              <a:rPr lang="en-US" sz="800" dirty="0"/>
              <a:t>https://</a:t>
            </a:r>
            <a:r>
              <a:rPr lang="en-US" sz="800" dirty="0" err="1"/>
              <a:t>twitter.com</a:t>
            </a:r>
            <a:r>
              <a:rPr lang="en-US" sz="800" dirty="0"/>
              <a:t>/</a:t>
            </a:r>
            <a:r>
              <a:rPr lang="en-US" sz="800" dirty="0" err="1"/>
              <a:t>linkibol</a:t>
            </a:r>
            <a:r>
              <a:rPr lang="en-US" sz="800" dirty="0"/>
              <a:t>/status/1114068821399072769</a:t>
            </a:r>
          </a:p>
        </p:txBody>
      </p:sp>
    </p:spTree>
    <p:extLst>
      <p:ext uri="{BB962C8B-B14F-4D97-AF65-F5344CB8AC3E}">
        <p14:creationId xmlns:p14="http://schemas.microsoft.com/office/powerpoint/2010/main" val="30440161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6581</TotalTime>
  <Words>1205</Words>
  <Application>Microsoft Macintosh PowerPoint</Application>
  <PresentationFormat>Widescreen</PresentationFormat>
  <Paragraphs>291</Paragraphs>
  <Slides>33</Slides>
  <Notes>25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33</vt:i4>
      </vt:variant>
    </vt:vector>
  </HeadingPairs>
  <TitlesOfParts>
    <vt:vector size="38" baseType="lpstr">
      <vt:lpstr>Arial</vt:lpstr>
      <vt:lpstr>Calibri</vt:lpstr>
      <vt:lpstr>Calibri Light</vt:lpstr>
      <vt:lpstr>Verdana</vt:lpstr>
      <vt:lpstr>Office Theme</vt:lpstr>
      <vt:lpstr>Leading Cybersecurity Innovation:  Lessons Learned from Government, Academia, and Industry</vt:lpstr>
      <vt:lpstr>PowerPoint Presentation</vt:lpstr>
      <vt:lpstr>PowerPoint Presentation</vt:lpstr>
      <vt:lpstr>Why, So What, Who Cares…</vt:lpstr>
      <vt:lpstr>Institutional Agility </vt:lpstr>
      <vt:lpstr>What is Your Culture?</vt:lpstr>
      <vt:lpstr>But it Can Be Done…</vt:lpstr>
      <vt:lpstr>PowerPoint Presentation</vt:lpstr>
      <vt:lpstr>PowerPoint Presentation</vt:lpstr>
      <vt:lpstr>Role of the Leader</vt:lpstr>
      <vt:lpstr>Project Selection</vt:lpstr>
      <vt:lpstr>Problem Selection</vt:lpstr>
      <vt:lpstr>The Target May Move</vt:lpstr>
      <vt:lpstr>Open the aperture pretty wide, but not to infinity</vt:lpstr>
      <vt:lpstr>Example: Threatcasting</vt:lpstr>
      <vt:lpstr>Do Your Homework Though</vt:lpstr>
      <vt:lpstr>Top Down vs. Bottom Up Innovation</vt:lpstr>
      <vt:lpstr>A Little More on Herding Cats</vt:lpstr>
      <vt:lpstr>Stay Focused</vt:lpstr>
      <vt:lpstr>Sharing Your Results</vt:lpstr>
      <vt:lpstr>Communications</vt:lpstr>
      <vt:lpstr>Ethics and Safety Bumpers</vt:lpstr>
      <vt:lpstr>Manage Expectations</vt:lpstr>
      <vt:lpstr>Programming, De-Programming, and Re-Programming</vt:lpstr>
      <vt:lpstr>Prioritization</vt:lpstr>
      <vt:lpstr>PowerPoint Presentation</vt:lpstr>
      <vt:lpstr>Case Study:  Cyber Capability Rifle</vt:lpstr>
      <vt:lpstr>PowerPoint Presentation</vt:lpstr>
      <vt:lpstr>Case Study: Cyber Threat Emulation</vt:lpstr>
      <vt:lpstr>Case Study: Joint Advanced Cyber Warfare Course</vt:lpstr>
      <vt:lpstr>Case Study: Cyber Branch Insignia</vt:lpstr>
      <vt:lpstr>Conclusions</vt:lpstr>
      <vt:lpstr>Questions and Discussion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Leading Successful Cybersecurity Innovation: Lessons Learned from Government, Academia, and Industry</dc:title>
  <dc:creator>Greg Conti</dc:creator>
  <cp:lastModifiedBy>Greg Conti</cp:lastModifiedBy>
  <cp:revision>333</cp:revision>
  <dcterms:created xsi:type="dcterms:W3CDTF">2019-05-10T20:27:35Z</dcterms:created>
  <dcterms:modified xsi:type="dcterms:W3CDTF">2019-11-27T13:02:35Z</dcterms:modified>
</cp:coreProperties>
</file>